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50" r:id="rId2"/>
    <p:sldMasterId id="2147483862" r:id="rId3"/>
    <p:sldMasterId id="2147483663" r:id="rId4"/>
  </p:sldMasterIdLst>
  <p:notesMasterIdLst>
    <p:notesMasterId r:id="rId19"/>
  </p:notesMasterIdLst>
  <p:sldIdLst>
    <p:sldId id="265" r:id="rId5"/>
    <p:sldId id="391" r:id="rId6"/>
    <p:sldId id="423" r:id="rId7"/>
    <p:sldId id="424" r:id="rId8"/>
    <p:sldId id="436" r:id="rId9"/>
    <p:sldId id="437" r:id="rId10"/>
    <p:sldId id="444" r:id="rId11"/>
    <p:sldId id="429" r:id="rId12"/>
    <p:sldId id="432" r:id="rId13"/>
    <p:sldId id="447" r:id="rId14"/>
    <p:sldId id="449" r:id="rId15"/>
    <p:sldId id="450" r:id="rId16"/>
    <p:sldId id="451" r:id="rId17"/>
    <p:sldId id="43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pitchFamily="34" charset="0"/>
        <a:ea typeface="ヒラギノ角ゴ ProN W3" pitchFamily="-84" charset="-128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349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DF12FAD-0722-443C-AFCE-AFDDBFF6F9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9F2F02F-509B-4E09-BC84-39910DAC004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271962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27196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665A79-841C-4261-B9A0-3CD0734287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</p:spPr>
        <p:txBody>
          <a:bodyPr/>
          <a:lstStyle/>
          <a:p>
            <a:fld id="{6909AC41-3C01-4F48-BC1C-4F55737C19D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9606BB-9F2C-4A74-BF86-BE7C5F7072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AE8BC-98BC-4239-A7A4-69603F58580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F9C44-D08C-44F4-B3D6-71F8F872B4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96537-0611-400F-A7CC-EB94C0EE066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0F489-5CF0-4A50-9D72-EFB4BB54EB7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99D4D-118E-45B2-AC81-092DFA5E94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88D43C-0222-4659-B770-9906F50B8C9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5FE56-5E28-40BA-9B8E-797427CA6B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710B2-14BC-48DE-94D9-FDCE2C0A7F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F1F23-DA38-40E5-8C52-3D5ED116EB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8CF56-BCDF-41EB-B51F-279163210C1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AEB01-C234-47B9-BA53-C44D8025D4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4BC2-CA87-4232-A45F-431752FC95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79600"/>
            <a:ext cx="3422651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49" y="1879600"/>
            <a:ext cx="3422651" cy="266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2B9BC50-E028-46AC-B514-2572040F92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4039FC-1B96-4473-85C5-3BD3E20C45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43C9EA5-DC40-43A8-8774-3AAEF4966E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CE0D09-966B-4107-8461-F817151183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3467100" y="5080001"/>
            <a:ext cx="212725" cy="203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4FABD1-6C1A-457F-B10B-9CD8F0582F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0" y="5760640"/>
            <a:ext cx="9144000" cy="1124744"/>
          </a:xfrm>
          <a:prstGeom prst="roundRect">
            <a:avLst>
              <a:gd name="adj" fmla="val 8892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27" name="AutoShape 2"/>
          <p:cNvSpPr>
            <a:spLocks/>
          </p:cNvSpPr>
          <p:nvPr/>
        </p:nvSpPr>
        <p:spPr bwMode="auto">
          <a:xfrm>
            <a:off x="0" y="-12700"/>
            <a:ext cx="9144000" cy="993428"/>
          </a:xfrm>
          <a:prstGeom prst="roundRect">
            <a:avLst>
              <a:gd name="adj" fmla="val 0"/>
            </a:avLst>
          </a:prstGeom>
          <a:solidFill>
            <a:srgbClr val="990033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1" y="1879600"/>
            <a:ext cx="6997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32146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 Bold" charset="0"/>
              </a:rPr>
              <a:t>Fifth level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0"/>
            <a:ext cx="1028700" cy="98583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7296150" y="5702300"/>
            <a:ext cx="2103439" cy="1600200"/>
            <a:chOff x="0" y="0"/>
            <a:chExt cx="1324" cy="1008"/>
          </a:xfrm>
        </p:grpSpPr>
        <p:sp>
          <p:nvSpPr>
            <p:cNvPr id="1032" name="Rectangle 5"/>
            <p:cNvSpPr>
              <a:spLocks/>
            </p:cNvSpPr>
            <p:nvPr/>
          </p:nvSpPr>
          <p:spPr bwMode="auto">
            <a:xfrm>
              <a:off x="151" y="104"/>
              <a:ext cx="1157" cy="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Ctr="1"/>
            <a:lstStyle/>
            <a:p>
              <a:pPr marL="39688" algn="ctr"/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A</a:t>
              </a:r>
              <a:r>
                <a:rPr lang="en-US" altLang="zh-CN" sz="32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 </a:t>
              </a:r>
              <a:r>
                <a:rPr lang="en-US" altLang="zh-CN" sz="3600">
                  <a:solidFill>
                    <a:srgbClr val="FFFFFF"/>
                  </a:solidFill>
                  <a:latin typeface="Arial Unicode MS" pitchFamily="34" charset="-122"/>
                  <a:ea typeface="MS PGothic" pitchFamily="34" charset="-128"/>
                  <a:sym typeface="Arial Unicode MS" pitchFamily="34" charset="-122"/>
                </a:rPr>
                <a:t>M</a:t>
              </a:r>
              <a:r>
                <a:rPr lang="en-US" altLang="zh-CN" sz="3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 </a:t>
              </a:r>
            </a:p>
            <a:p>
              <a:pPr marL="39688" algn="ctr"/>
              <a:endParaRPr lang="en-US" altLang="zh-CN" sz="3000">
                <a:solidFill>
                  <a:srgbClr val="FFFFFF"/>
                </a:solidFill>
                <a:latin typeface="Academy Engraved LET" pitchFamily="-84" charset="0"/>
                <a:ea typeface="MS PGothic" pitchFamily="34" charset="-128"/>
                <a:sym typeface="Academy Engraved LET" pitchFamily="-84" charset="0"/>
              </a:endParaRPr>
            </a:p>
          </p:txBody>
        </p:sp>
        <p:sp>
          <p:nvSpPr>
            <p:cNvPr id="3" name="Rectangle 6"/>
            <p:cNvSpPr>
              <a:spLocks/>
            </p:cNvSpPr>
            <p:nvPr/>
          </p:nvSpPr>
          <p:spPr bwMode="auto">
            <a:xfrm>
              <a:off x="266" y="397"/>
              <a:ext cx="1058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9200" bIns="0"/>
            <a:lstStyle/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I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nstitute of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echanics </a:t>
              </a:r>
            </a:p>
            <a:p>
              <a:pPr marL="38100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</a:tabLst>
              </a:pP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&amp;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A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dvanced </a:t>
              </a:r>
              <a:r>
                <a:rPr lang="en-US" altLang="zh-CN">
                  <a:solidFill>
                    <a:srgbClr val="FFFFFF"/>
                  </a:solidFill>
                  <a:latin typeface="Arial Narrow Bold" pitchFamily="-84" charset="0"/>
                  <a:ea typeface="MS PGothic" pitchFamily="34" charset="-128"/>
                  <a:sym typeface="Arial Narrow Bold" pitchFamily="-84" charset="0"/>
                </a:rPr>
                <a:t>M</a:t>
              </a:r>
              <a:r>
                <a:rPr lang="en-US" altLang="zh-CN">
                  <a:solidFill>
                    <a:srgbClr val="FFFFFF"/>
                  </a:solidFill>
                  <a:latin typeface="Arial Narrow" pitchFamily="34" charset="0"/>
                  <a:ea typeface="MS PGothic" pitchFamily="34" charset="-128"/>
                  <a:sym typeface="Arial Narrow" pitchFamily="34" charset="0"/>
                </a:rPr>
                <a:t>aterials</a:t>
              </a:r>
            </a:p>
          </p:txBody>
        </p:sp>
        <p:sp>
          <p:nvSpPr>
            <p:cNvPr id="1034" name="Rectangle 7"/>
            <p:cNvSpPr>
              <a:spLocks/>
            </p:cNvSpPr>
            <p:nvPr/>
          </p:nvSpPr>
          <p:spPr bwMode="auto">
            <a:xfrm>
              <a:off x="0" y="0"/>
              <a:ext cx="337" cy="10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 algn="ctr"/>
              <a:r>
                <a:rPr lang="en-US" altLang="zh-CN" sz="8000">
                  <a:solidFill>
                    <a:srgbClr val="FFFFFF"/>
                  </a:solidFill>
                  <a:latin typeface="Academy Engraved LET" pitchFamily="-84" charset="0"/>
                  <a:ea typeface="MS PGothic" pitchFamily="34" charset="-128"/>
                  <a:sym typeface="Academy Engraved LET" pitchFamily="-84" charset="0"/>
                </a:rPr>
                <a:t>I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849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hf hdr="0" ftr="0" dt="0"/>
  <p:txStyles>
    <p:titleStyle>
      <a:lvl1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  <a:sym typeface="Eurostile" pitchFamily="-84" charset="0"/>
        </a:defRPr>
      </a:lvl1pPr>
      <a:lvl2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2pPr>
      <a:lvl3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3pPr>
      <a:lvl4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4pPr>
      <a:lvl5pPr marL="111125" indent="-111125" algn="ctr" rtl="0" eaLnBrk="0" fontAlgn="base" hangingPunct="0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pitchFamily="-84" charset="0"/>
        </a:defRPr>
      </a:lvl5pPr>
      <a:lvl6pPr marL="5683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6pPr>
      <a:lvl7pPr marL="10255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7pPr>
      <a:lvl8pPr marL="14827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8pPr>
      <a:lvl9pPr marL="1939925" indent="-111125" algn="ctr" rtl="0" fontAlgn="base">
        <a:spcBef>
          <a:spcPts val="200"/>
        </a:spcBef>
        <a:spcAft>
          <a:spcPct val="0"/>
        </a:spcAft>
        <a:defRPr>
          <a:solidFill>
            <a:schemeClr val="tx1"/>
          </a:solidFill>
          <a:latin typeface="Eurostile" charset="0"/>
          <a:ea typeface="ヒラギノ角ゴ ProN W3" charset="0"/>
          <a:cs typeface="ヒラギノ角ゴ ProN W3" charset="0"/>
          <a:sym typeface="Eurostile" charset="0"/>
        </a:defRPr>
      </a:lvl9pPr>
    </p:titleStyle>
    <p:bodyStyle>
      <a:lvl1pPr marL="342900" indent="-342900" algn="ctr" rtl="0" eaLnBrk="0" fontAlgn="base" hangingPunct="0">
        <a:lnSpc>
          <a:spcPct val="120000"/>
        </a:lnSpc>
        <a:spcBef>
          <a:spcPts val="1400"/>
        </a:spcBef>
        <a:spcAft>
          <a:spcPct val="0"/>
        </a:spcAft>
        <a:defRPr sz="1600">
          <a:solidFill>
            <a:srgbClr val="343434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2pPr>
      <a:lvl3pPr marL="1628775" indent="-714375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3pPr>
      <a:lvl4pPr marL="2135188" indent="-763588" algn="ctr" rtl="0" eaLnBrk="0" fontAlgn="base" hangingPunct="0">
        <a:spcBef>
          <a:spcPct val="0"/>
        </a:spcBef>
        <a:spcAft>
          <a:spcPct val="0"/>
        </a:spcAft>
        <a:defRPr sz="1200">
          <a:solidFill>
            <a:srgbClr val="676767"/>
          </a:solidFill>
          <a:latin typeface="+mn-lt"/>
          <a:ea typeface="+mn-ea"/>
          <a:cs typeface="+mn-cs"/>
          <a:sym typeface="Calibri" pitchFamily="34" charset="0"/>
        </a:defRPr>
      </a:lvl4pPr>
      <a:lvl5pPr marL="2622550" indent="-79375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pitchFamily="-84" charset="0"/>
        </a:defRPr>
      </a:lvl5pPr>
      <a:lvl6pPr marL="30797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35369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39941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4451350" algn="ctr" rtl="0" fontAlgn="base">
        <a:spcBef>
          <a:spcPct val="0"/>
        </a:spcBef>
        <a:spcAft>
          <a:spcPct val="0"/>
        </a:spcAft>
        <a:defRPr sz="1400">
          <a:solidFill>
            <a:srgbClr val="676767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6840-5DB0-4460-9E14-61C918D49C93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5D0F-AADC-4945-804E-47A138A1CE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A887-E2C5-45DE-B44C-B8CDAA7D31FB}" type="datetimeFigureOut">
              <a:rPr lang="zh-CN" altLang="en-US" smtClean="0"/>
              <a:pPr/>
              <a:t>2015/5/12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BF69-4D9F-4C85-AD9B-90B8B24A1C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591300"/>
            <a:ext cx="31273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 Bold Italic" pitchFamily="-84" charset="0"/>
                <a:ea typeface="MS PGothic" pitchFamily="34" charset="-128"/>
                <a:sym typeface="Arial Bold Italic" pitchFamily="-84" charset="0"/>
              </a:defRPr>
            </a:lvl1pPr>
          </a:lstStyle>
          <a:p>
            <a:fld id="{E88D51CE-AC12-4CBF-AE6F-14B4F6B8D1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hf hdr="0" ftr="0" dt="0"/>
  <p:txStyles>
    <p:titleStyle>
      <a:lvl1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j-lt"/>
          <a:ea typeface="+mj-ea"/>
          <a:cs typeface="+mj-cs"/>
          <a:sym typeface="Arial Bold" pitchFamily="-84" charset="0"/>
        </a:defRPr>
      </a:lvl1pPr>
      <a:lvl2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2pPr>
      <a:lvl3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3pPr>
      <a:lvl4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4pPr>
      <a:lvl5pPr marL="74613" indent="-74613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pitchFamily="-84" charset="0"/>
        </a:defRPr>
      </a:lvl5pPr>
      <a:lvl6pPr marL="5318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890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462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903413" algn="l" rtl="0" fontAlgn="base">
        <a:spcBef>
          <a:spcPct val="0"/>
        </a:spcBef>
        <a:spcAft>
          <a:spcPct val="0"/>
        </a:spcAft>
        <a:defRPr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17500" indent="-317500" algn="l" rtl="0" eaLnBrk="0" fontAlgn="base" hangingPunct="0">
        <a:spcBef>
          <a:spcPts val="1400"/>
        </a:spcBef>
        <a:spcAft>
          <a:spcPct val="0"/>
        </a:spcAft>
        <a:buSzPct val="200000"/>
        <a:buFont typeface="Arial Bold" pitchFamily="-84" charset="0"/>
        <a:buChar char="•"/>
        <a:defRPr sz="14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1pPr>
      <a:lvl2pPr marL="574675" indent="-260350" algn="l" rtl="0" eaLnBrk="0" fontAlgn="base" hangingPunct="0">
        <a:spcBef>
          <a:spcPts val="200"/>
        </a:spcBef>
        <a:spcAft>
          <a:spcPct val="0"/>
        </a:spcAft>
        <a:buSzPct val="150000"/>
        <a:buFont typeface="Lucida Grande" pitchFamily="-84" charset="0"/>
        <a:buChar char="‣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2pPr>
      <a:lvl3pPr marL="825500" indent="-254000" algn="l" rtl="0" eaLnBrk="0" fontAlgn="base" hangingPunct="0">
        <a:spcBef>
          <a:spcPts val="200"/>
        </a:spcBef>
        <a:spcAft>
          <a:spcPct val="0"/>
        </a:spcAft>
        <a:buClr>
          <a:srgbClr val="343434"/>
        </a:buClr>
        <a:buSzPct val="150000"/>
        <a:buFont typeface="Arial" pitchFamily="34" charset="0"/>
        <a:buChar char="-"/>
        <a:defRPr sz="1200">
          <a:solidFill>
            <a:srgbClr val="343434"/>
          </a:solidFill>
          <a:latin typeface="+mn-lt"/>
          <a:ea typeface="+mn-ea"/>
          <a:cs typeface="+mn-cs"/>
          <a:sym typeface="Arial" pitchFamily="34" charset="0"/>
        </a:defRPr>
      </a:lvl3pPr>
      <a:lvl4pPr marL="1270000" indent="-444500" algn="l" rtl="0" eaLnBrk="0" fontAlgn="base" hangingPunct="0">
        <a:spcBef>
          <a:spcPts val="7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4pPr>
      <a:lvl5pPr marL="762000" indent="-444500" algn="l" rtl="0" eaLnBrk="0" fontAlgn="base" hangingPunct="0">
        <a:spcBef>
          <a:spcPts val="400"/>
        </a:spcBef>
        <a:spcAft>
          <a:spcPct val="0"/>
        </a:spcAft>
        <a:buSzPct val="200000"/>
        <a:buFont typeface="Zapf Dingbats" pitchFamily="-84" charset="2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pitchFamily="34" charset="0"/>
        </a:defRPr>
      </a:lvl5pPr>
      <a:lvl6pPr marL="12192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6pPr>
      <a:lvl7pPr marL="16764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7pPr>
      <a:lvl8pPr marL="21336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8pPr>
      <a:lvl9pPr marL="2590800" indent="-444500" algn="l" rtl="0" fontAlgn="base">
        <a:spcBef>
          <a:spcPts val="400"/>
        </a:spcBef>
        <a:spcAft>
          <a:spcPct val="0"/>
        </a:spcAft>
        <a:buSzPct val="200000"/>
        <a:buFont typeface="Zapf Dingbats" charset="0"/>
        <a:buChar char="➡"/>
        <a:defRPr sz="1200">
          <a:solidFill>
            <a:srgbClr val="FE703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61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9.png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964488" cy="1656184"/>
          </a:xfrm>
        </p:spPr>
        <p:txBody>
          <a:bodyPr/>
          <a:lstStyle/>
          <a:p>
            <a:r>
              <a:rPr lang="en-US" altLang="zh-CN" sz="3600" b="1" dirty="0" smtClean="0"/>
              <a:t>An </a:t>
            </a:r>
            <a:r>
              <a:rPr lang="en-US" altLang="zh-CN" sz="3600" b="1" dirty="0" err="1" smtClean="0"/>
              <a:t>isogeometric</a:t>
            </a:r>
            <a:r>
              <a:rPr lang="en-US" altLang="zh-CN" sz="3600" b="1" dirty="0" smtClean="0"/>
              <a:t> boundary element method for fracture modeling</a:t>
            </a:r>
            <a:r>
              <a:rPr lang="en-US" altLang="zh-CN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/>
            </a:r>
            <a:br>
              <a:rPr lang="en-US" altLang="zh-CN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</a:br>
            <a:endParaRPr lang="zh-CN" altLang="en-US" dirty="0"/>
          </a:p>
        </p:txBody>
      </p:sp>
      <p:sp>
        <p:nvSpPr>
          <p:cNvPr id="14" name="副标题 13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892480" cy="1752600"/>
          </a:xfrm>
        </p:spPr>
        <p:txBody>
          <a:bodyPr/>
          <a:lstStyle/>
          <a:p>
            <a:endParaRPr lang="en-US" altLang="zh-CN" sz="2400" dirty="0" smtClean="0"/>
          </a:p>
          <a:p>
            <a:r>
              <a:rPr lang="en-US" altLang="zh-CN" sz="2400" dirty="0" err="1" smtClean="0"/>
              <a:t>Xuan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Peng</a:t>
            </a:r>
            <a:r>
              <a:rPr lang="en-US" altLang="zh-CN" sz="2400" dirty="0" smtClean="0"/>
              <a:t>, </a:t>
            </a:r>
            <a:r>
              <a:rPr lang="en-US" altLang="zh-CN" sz="2400" i="1" dirty="0" smtClean="0"/>
              <a:t>Cardiff University</a:t>
            </a:r>
          </a:p>
          <a:p>
            <a:r>
              <a:rPr lang="en-US" altLang="zh-CN" sz="2400" dirty="0" smtClean="0"/>
              <a:t> Elena </a:t>
            </a:r>
            <a:r>
              <a:rPr lang="en-US" altLang="zh-CN" sz="2400" dirty="0" err="1" smtClean="0"/>
              <a:t>Atroshchenko</a:t>
            </a:r>
            <a:r>
              <a:rPr lang="en-US" altLang="zh-CN" sz="2400" dirty="0" smtClean="0"/>
              <a:t>, </a:t>
            </a:r>
            <a:r>
              <a:rPr lang="en-US" altLang="zh-CN" sz="2400" i="1" dirty="0" smtClean="0"/>
              <a:t>University of Chile</a:t>
            </a:r>
          </a:p>
          <a:p>
            <a:r>
              <a:rPr lang="en-GB" altLang="zh-CN" sz="2400" dirty="0" err="1" smtClean="0"/>
              <a:t>Stéphane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Bordas</a:t>
            </a:r>
            <a:r>
              <a:rPr lang="en-US" altLang="zh-CN" sz="2400" dirty="0" smtClean="0"/>
              <a:t>, </a:t>
            </a:r>
            <a:r>
              <a:rPr lang="en-US" altLang="zh-CN" sz="2400" i="1" dirty="0" smtClean="0"/>
              <a:t>University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/>
              <a:t>of Luxemburg</a:t>
            </a:r>
          </a:p>
          <a:p>
            <a:endParaRPr lang="zh-CN" altLang="en-US" sz="2400" dirty="0"/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3995936" y="5157192"/>
            <a:ext cx="1235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May 2015</a:t>
            </a:r>
            <a:endParaRPr lang="en-US" altLang="zh-CN" sz="24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5" name="Picture 4" descr="C:\Users\acer\Desktop\uni.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27384"/>
            <a:ext cx="1197951" cy="1080120"/>
          </a:xfrm>
          <a:prstGeom prst="rect">
            <a:avLst/>
          </a:prstGeom>
          <a:noFill/>
        </p:spPr>
      </p:pic>
      <p:pic>
        <p:nvPicPr>
          <p:cNvPr id="6" name="Picture 5" descr="C:\Users\acer\Desktop\escudo-universidad-de-chile-lineal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-27384"/>
            <a:ext cx="1220617" cy="100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5496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First sight on 3D application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323528" y="476672"/>
            <a:ext cx="597666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Penny-shaped crack under remote tension</a:t>
            </a:r>
          </a:p>
        </p:txBody>
      </p:sp>
      <p:pic>
        <p:nvPicPr>
          <p:cNvPr id="69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23" y="1412776"/>
            <a:ext cx="3057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496" y="1052736"/>
            <a:ext cx="609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131" y="3251026"/>
            <a:ext cx="4886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30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861048"/>
            <a:ext cx="3514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10/14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324528" y="1340768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The 3D result of penny crack shows the potential prospect of IGABEM: high accuracy, smoothness of SIF, which is very important to crack propagation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3" name="Picture 3" descr="C:\Users\acer\Desktop\linkro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764704"/>
            <a:ext cx="6546461" cy="3456111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 bwMode="auto">
          <a:xfrm>
            <a:off x="3851920" y="3933056"/>
            <a:ext cx="2448272" cy="1512168"/>
          </a:xfrm>
          <a:prstGeom prst="rect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5496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Difficulties in 3D application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11/14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22" name="AutoShape 10"/>
          <p:cNvSpPr>
            <a:spLocks/>
          </p:cNvSpPr>
          <p:nvPr/>
        </p:nvSpPr>
        <p:spPr bwMode="auto">
          <a:xfrm>
            <a:off x="3059832" y="1196752"/>
            <a:ext cx="875174" cy="76329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3707904" y="1628800"/>
            <a:ext cx="792088" cy="648072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1" name="组合 30"/>
          <p:cNvGrpSpPr/>
          <p:nvPr/>
        </p:nvGrpSpPr>
        <p:grpSpPr>
          <a:xfrm>
            <a:off x="6444208" y="1340768"/>
            <a:ext cx="2267744" cy="864096"/>
            <a:chOff x="6516216" y="3573016"/>
            <a:chExt cx="2267744" cy="864096"/>
          </a:xfrm>
        </p:grpSpPr>
        <p:sp>
          <p:nvSpPr>
            <p:cNvPr id="21" name="AutoShape 10"/>
            <p:cNvSpPr>
              <a:spLocks/>
            </p:cNvSpPr>
            <p:nvPr/>
          </p:nvSpPr>
          <p:spPr bwMode="auto">
            <a:xfrm>
              <a:off x="6660232" y="3573016"/>
              <a:ext cx="2123728" cy="675456"/>
            </a:xfrm>
            <a:prstGeom prst="roundRect">
              <a:avLst>
                <a:gd name="adj" fmla="val 20000"/>
              </a:avLst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32146" bIns="0" anchor="ctr"/>
            <a:lstStyle/>
            <a:p>
              <a:pPr>
                <a:spcBef>
                  <a:spcPts val="200"/>
                </a:spcBef>
              </a:pP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trimmed surface</a:t>
              </a:r>
              <a:endParaRPr lang="en-US" altLang="zh-CN" sz="2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 bwMode="auto">
            <a:xfrm flipH="1">
              <a:off x="6516216" y="4005064"/>
              <a:ext cx="288032" cy="432048"/>
            </a:xfrm>
            <a:prstGeom prst="straightConnector1">
              <a:avLst/>
            </a:prstGeom>
            <a:solidFill>
              <a:srgbClr val="FFFFFF">
                <a:alpha val="0"/>
              </a:srgb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AutoShape 10"/>
          <p:cNvSpPr>
            <a:spLocks/>
          </p:cNvSpPr>
          <p:nvPr/>
        </p:nvSpPr>
        <p:spPr bwMode="auto">
          <a:xfrm>
            <a:off x="1187624" y="4653136"/>
            <a:ext cx="2016224" cy="648072"/>
          </a:xfrm>
          <a:prstGeom prst="roundRect">
            <a:avLst>
              <a:gd name="adj" fmla="val 20000"/>
            </a:avLst>
          </a:prstGeom>
          <a:noFill/>
          <a:ln w="254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CAD model</a:t>
            </a:r>
            <a:endParaRPr lang="en-US" altLang="zh-CN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(trimmed NURBS) 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3" name="AutoShape 10"/>
          <p:cNvSpPr>
            <a:spLocks/>
          </p:cNvSpPr>
          <p:nvPr/>
        </p:nvSpPr>
        <p:spPr bwMode="auto">
          <a:xfrm>
            <a:off x="4211960" y="4653136"/>
            <a:ext cx="1872208" cy="648072"/>
          </a:xfrm>
          <a:prstGeom prst="roundRect">
            <a:avLst>
              <a:gd name="adj" fmla="val 20000"/>
            </a:avLst>
          </a:prstGeom>
          <a:noFill/>
          <a:ln w="254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Analysis-suitable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Splines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323528" y="620688"/>
            <a:ext cx="8820472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32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How far we are to non-trivial 3D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workpieces</a:t>
            </a:r>
            <a:endParaRPr lang="en-US" altLang="zh-CN" sz="3200" b="1" dirty="0" smtClean="0">
              <a:solidFill>
                <a:srgbClr val="C00000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34" name="AutoShape 10"/>
          <p:cNvSpPr>
            <a:spLocks/>
          </p:cNvSpPr>
          <p:nvPr/>
        </p:nvSpPr>
        <p:spPr bwMode="auto">
          <a:xfrm>
            <a:off x="4211960" y="5877272"/>
            <a:ext cx="1872208" cy="648072"/>
          </a:xfrm>
          <a:prstGeom prst="roundRect">
            <a:avLst>
              <a:gd name="adj" fmla="val 20000"/>
            </a:avLst>
          </a:prstGeom>
          <a:noFill/>
          <a:ln w="254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evolution description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6" name="AutoShape 10"/>
          <p:cNvSpPr>
            <a:spLocks/>
          </p:cNvSpPr>
          <p:nvPr/>
        </p:nvSpPr>
        <p:spPr bwMode="auto">
          <a:xfrm>
            <a:off x="6732240" y="4725144"/>
            <a:ext cx="1872208" cy="504056"/>
          </a:xfrm>
          <a:prstGeom prst="roundRect">
            <a:avLst>
              <a:gd name="adj" fmla="val 50000"/>
            </a:avLst>
          </a:prstGeom>
          <a:noFill/>
          <a:ln w="25400" cap="rnd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Stress analysis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7" name="AutoShape 10"/>
          <p:cNvSpPr>
            <a:spLocks/>
          </p:cNvSpPr>
          <p:nvPr/>
        </p:nvSpPr>
        <p:spPr bwMode="auto">
          <a:xfrm>
            <a:off x="6732240" y="5877272"/>
            <a:ext cx="1872208" cy="504056"/>
          </a:xfrm>
          <a:prstGeom prst="roundRect">
            <a:avLst>
              <a:gd name="adj" fmla="val 50000"/>
            </a:avLst>
          </a:prstGeom>
          <a:noFill/>
          <a:ln w="254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fracture analysis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8" name="右箭头 37"/>
          <p:cNvSpPr/>
          <p:nvPr/>
        </p:nvSpPr>
        <p:spPr bwMode="auto">
          <a:xfrm>
            <a:off x="3275856" y="4797152"/>
            <a:ext cx="792088" cy="360040"/>
          </a:xfrm>
          <a:prstGeom prst="right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9" name="下箭头 38"/>
          <p:cNvSpPr/>
          <p:nvPr/>
        </p:nvSpPr>
        <p:spPr bwMode="auto">
          <a:xfrm>
            <a:off x="4932040" y="5373216"/>
            <a:ext cx="288032" cy="432048"/>
          </a:xfrm>
          <a:prstGeom prst="down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>
            <a:off x="6084168" y="4941168"/>
            <a:ext cx="576064" cy="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直接箭头连接符 43"/>
          <p:cNvCxnSpPr/>
          <p:nvPr/>
        </p:nvCxnSpPr>
        <p:spPr bwMode="auto">
          <a:xfrm>
            <a:off x="6084168" y="6165304"/>
            <a:ext cx="576064" cy="0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AutoShape 10"/>
          <p:cNvSpPr>
            <a:spLocks/>
          </p:cNvSpPr>
          <p:nvPr/>
        </p:nvSpPr>
        <p:spPr bwMode="auto">
          <a:xfrm>
            <a:off x="9324528" y="1340768"/>
            <a:ext cx="3600400" cy="280831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For a real application in 3D model, we need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Transfer the original CAD, the trimmed NURBS model, into a group of multiple patches using some way . The compatibility is not required between the patches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evolution along the surface needs to be developed 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25" name="AutoShape 10"/>
          <p:cNvSpPr>
            <a:spLocks/>
          </p:cNvSpPr>
          <p:nvPr/>
        </p:nvSpPr>
        <p:spPr bwMode="auto">
          <a:xfrm>
            <a:off x="3923928" y="3861048"/>
            <a:ext cx="2304256" cy="6754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untrimmed multiple patches &amp; T-</a:t>
            </a:r>
            <a:r>
              <a:rPr lang="en-US" altLang="zh-CN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Splines</a:t>
            </a:r>
            <a:endParaRPr lang="en-US" altLang="zh-CN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28" name="AutoShape 10"/>
          <p:cNvSpPr>
            <a:spLocks/>
          </p:cNvSpPr>
          <p:nvPr/>
        </p:nvSpPr>
        <p:spPr bwMode="auto">
          <a:xfrm>
            <a:off x="971600" y="3861048"/>
            <a:ext cx="2304256" cy="6754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 algn="ctr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Input from Rhino, </a:t>
            </a:r>
            <a:r>
              <a:rPr lang="en-US" altLang="zh-CN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ProE</a:t>
            </a:r>
            <a:r>
              <a:rPr lang="en-US" altLang="zh-CN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, UG,…</a:t>
            </a:r>
            <a:endParaRPr lang="en-US" altLang="zh-CN" sz="20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827584" y="3933056"/>
            <a:ext cx="2448272" cy="1512168"/>
          </a:xfrm>
          <a:prstGeom prst="rect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3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4149080"/>
            <a:ext cx="2628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7348" name="Picture 4" descr="C:\Users\acer\Desktop\pc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522" y="836712"/>
            <a:ext cx="5314950" cy="1866900"/>
          </a:xfrm>
          <a:prstGeom prst="rect">
            <a:avLst/>
          </a:prstGeom>
          <a:noFill/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251520" y="548680"/>
            <a:ext cx="705678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Stabilization of singular integral</a:t>
            </a: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5496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Difficulties in 3D application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3563888" y="0"/>
            <a:ext cx="2123728" cy="6754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b="1" i="1" dirty="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(on going)</a:t>
            </a:r>
            <a:endParaRPr lang="en-US" altLang="zh-CN" sz="2400" dirty="0">
              <a:solidFill>
                <a:srgbClr val="0070C0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697346" name="Object 2"/>
          <p:cNvGraphicFramePr>
            <a:graphicFrameLocks noChangeAspect="1"/>
          </p:cNvGraphicFramePr>
          <p:nvPr/>
        </p:nvGraphicFramePr>
        <p:xfrm>
          <a:off x="611560" y="2636912"/>
          <a:ext cx="6892925" cy="812800"/>
        </p:xfrm>
        <a:graphic>
          <a:graphicData uri="http://schemas.openxmlformats.org/presentationml/2006/ole">
            <p:oleObj spid="_x0000_s697346" name="Formula" r:id="rId5" imgW="3477600" imgH="411480" progId="Equation.Ribbit">
              <p:embed/>
            </p:oleObj>
          </a:graphicData>
        </a:graphic>
      </p:graphicFrame>
      <p:sp>
        <p:nvSpPr>
          <p:cNvPr id="15" name="AutoShape 10"/>
          <p:cNvSpPr>
            <a:spLocks/>
          </p:cNvSpPr>
          <p:nvPr/>
        </p:nvSpPr>
        <p:spPr bwMode="auto">
          <a:xfrm>
            <a:off x="9324528" y="1052736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in conventional SST in 3D, the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quadrature</a:t>
            </a: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in annular direction    turns out to be sensitive on element topology </a:t>
            </a:r>
          </a:p>
          <a:p>
            <a:pPr>
              <a:spcBef>
                <a:spcPts val="200"/>
              </a:spcBef>
            </a:pPr>
            <a:endParaRPr lang="en-US" altLang="zh-CN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graphicFrame>
        <p:nvGraphicFramePr>
          <p:cNvPr id="697350" name="Object 6"/>
          <p:cNvGraphicFramePr>
            <a:graphicFrameLocks noChangeAspect="1"/>
          </p:cNvGraphicFramePr>
          <p:nvPr/>
        </p:nvGraphicFramePr>
        <p:xfrm>
          <a:off x="1259632" y="3501008"/>
          <a:ext cx="5657850" cy="796925"/>
        </p:xfrm>
        <a:graphic>
          <a:graphicData uri="http://schemas.openxmlformats.org/presentationml/2006/ole">
            <p:oleObj spid="_x0000_s697350" name="Formula" r:id="rId6" imgW="2856240" imgH="402840" progId="Equation.Ribbit">
              <p:embed/>
            </p:oleObj>
          </a:graphicData>
        </a:graphic>
      </p:graphicFrame>
      <p:sp>
        <p:nvSpPr>
          <p:cNvPr id="25" name="AutoShape 10"/>
          <p:cNvSpPr>
            <a:spLocks/>
          </p:cNvSpPr>
          <p:nvPr/>
        </p:nvSpPr>
        <p:spPr bwMode="auto">
          <a:xfrm>
            <a:off x="1979712" y="4293096"/>
            <a:ext cx="3600400" cy="5040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180512" y="1772816"/>
            <a:ext cx="4392488" cy="3888432"/>
            <a:chOff x="9144000" y="2967616"/>
            <a:chExt cx="4392488" cy="1368152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/>
          </p:nvGraphicFramePr>
          <p:xfrm>
            <a:off x="9286602" y="3144968"/>
            <a:ext cx="1225550" cy="126681"/>
          </p:xfrm>
          <a:graphic>
            <a:graphicData uri="http://schemas.openxmlformats.org/presentationml/2006/ole">
              <p:oleObj spid="_x0000_s697351" name="Formula" r:id="rId7" imgW="748080" imgH="176760" progId="Equation.Ribbit">
                <p:embed/>
              </p:oleObj>
            </a:graphicData>
          </a:graphic>
        </p:graphicFrame>
        <p:sp>
          <p:nvSpPr>
            <p:cNvPr id="26" name="AutoShape 10"/>
            <p:cNvSpPr>
              <a:spLocks/>
            </p:cNvSpPr>
            <p:nvPr/>
          </p:nvSpPr>
          <p:spPr bwMode="auto">
            <a:xfrm>
              <a:off x="9144000" y="2967616"/>
              <a:ext cx="4392488" cy="1368152"/>
            </a:xfrm>
            <a:prstGeom prst="roundRect">
              <a:avLst>
                <a:gd name="adj" fmla="val 20771"/>
              </a:avLst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32146" bIns="0" anchor="ctr"/>
            <a:lstStyle/>
            <a:p>
              <a:pPr>
                <a:spcBef>
                  <a:spcPts val="200"/>
                </a:spcBef>
              </a:pP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                     could be nearly singular when 1) the element is highly distorted; 2) the collocation point is close to element edge.</a:t>
              </a:r>
            </a:p>
            <a:p>
              <a:pPr>
                <a:spcBef>
                  <a:spcPts val="200"/>
                </a:spcBef>
              </a:pP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Proposed solution:</a:t>
              </a:r>
            </a:p>
            <a:p>
              <a:pPr>
                <a:spcBef>
                  <a:spcPts val="200"/>
                </a:spcBef>
              </a:pP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1)Conformal transformation to get a constant A(\theta)</a:t>
              </a:r>
            </a:p>
            <a:p>
              <a:pPr>
                <a:spcBef>
                  <a:spcPts val="200"/>
                </a:spcBef>
              </a:pP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2) </a:t>
              </a:r>
              <a:r>
                <a:rPr lang="en-US" altLang="zh-CN" sz="2000" dirty="0" err="1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Sigmoidal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 transformation to cancel the near singularity in \</a:t>
              </a:r>
              <a:r>
                <a:rPr lang="en-US" altLang="zh-CN" sz="2000" dirty="0" err="1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hatrho</a:t>
              </a:r>
              <a:endParaRPr lang="en-US" altLang="zh-CN" sz="2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</p:grpSp>
      <p:sp>
        <p:nvSpPr>
          <p:cNvPr id="28" name="AutoShape 10"/>
          <p:cNvSpPr>
            <a:spLocks/>
          </p:cNvSpPr>
          <p:nvPr/>
        </p:nvSpPr>
        <p:spPr bwMode="auto">
          <a:xfrm>
            <a:off x="467544" y="1268760"/>
            <a:ext cx="3744416" cy="86409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Near singularity in annular direction of the regular part needs to be cancelled ( J.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Rong</a:t>
            </a: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et al, 2014)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29" name="AutoShape 10"/>
          <p:cNvSpPr>
            <a:spLocks/>
          </p:cNvSpPr>
          <p:nvPr/>
        </p:nvSpPr>
        <p:spPr bwMode="auto">
          <a:xfrm>
            <a:off x="251520" y="4221088"/>
            <a:ext cx="705678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Robust evaluation of nearly singular integral</a:t>
            </a: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23528" y="4653136"/>
            <a:ext cx="5040560" cy="2132856"/>
            <a:chOff x="179512" y="4653136"/>
            <a:chExt cx="5040560" cy="2132856"/>
          </a:xfrm>
        </p:grpSpPr>
        <p:graphicFrame>
          <p:nvGraphicFramePr>
            <p:cNvPr id="697355" name="Object 11"/>
            <p:cNvGraphicFramePr>
              <a:graphicFrameLocks noChangeAspect="1"/>
            </p:cNvGraphicFramePr>
            <p:nvPr/>
          </p:nvGraphicFramePr>
          <p:xfrm>
            <a:off x="1907704" y="5085184"/>
            <a:ext cx="1253495" cy="576064"/>
          </p:xfrm>
          <a:graphic>
            <a:graphicData uri="http://schemas.openxmlformats.org/presentationml/2006/ole">
              <p:oleObj spid="_x0000_s697355" name="Formula" r:id="rId8" imgW="812880" imgH="374760" progId="Equation.Ribbit">
                <p:embed/>
              </p:oleObj>
            </a:graphicData>
          </a:graphic>
        </p:graphicFrame>
        <p:sp>
          <p:nvSpPr>
            <p:cNvPr id="32" name="AutoShape 10"/>
            <p:cNvSpPr>
              <a:spLocks/>
            </p:cNvSpPr>
            <p:nvPr/>
          </p:nvSpPr>
          <p:spPr bwMode="auto">
            <a:xfrm>
              <a:off x="179512" y="4653136"/>
              <a:ext cx="5040560" cy="2132856"/>
            </a:xfrm>
            <a:prstGeom prst="roundRect">
              <a:avLst>
                <a:gd name="adj" fmla="val 20000"/>
              </a:avLst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32146" bIns="0" anchor="ctr"/>
            <a:lstStyle/>
            <a:p>
              <a:pPr>
                <a:spcBef>
                  <a:spcPts val="200"/>
                </a:spcBef>
              </a:pP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The type of integral</a:t>
              </a:r>
            </a:p>
            <a:p>
              <a:pPr>
                <a:spcBef>
                  <a:spcPts val="200"/>
                </a:spcBef>
              </a:pPr>
              <a:endPara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  <a:p>
              <a:pPr>
                <a:spcBef>
                  <a:spcPts val="200"/>
                </a:spcBef>
              </a:pPr>
              <a:endPara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endParaRPr>
            </a:p>
            <a:p>
              <a:pPr>
                <a:spcBef>
                  <a:spcPts val="200"/>
                </a:spcBef>
              </a:pPr>
              <a:r>
                <a:rPr lang="en-US" altLang="zh-CN" sz="2000" dirty="0" smtClean="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sym typeface="Calibri Bold" pitchFamily="-84" charset="0"/>
                </a:rPr>
                <a:t>could cause near singularity in the adjacent elements when the collocation point approaches to the edge</a:t>
              </a:r>
              <a:endParaRPr lang="en-US" altLang="zh-CN" sz="2000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" pitchFamily="34" charset="0"/>
              </a:endParaRPr>
            </a:p>
          </p:txBody>
        </p:sp>
      </p:grpSp>
      <p:sp>
        <p:nvSpPr>
          <p:cNvPr id="36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12/14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8" name="AutoShape 10"/>
          <p:cNvSpPr>
            <a:spLocks/>
          </p:cNvSpPr>
          <p:nvPr/>
        </p:nvSpPr>
        <p:spPr bwMode="auto">
          <a:xfrm>
            <a:off x="9468544" y="5445224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Proposed solution for near singular integral in adjacent element: adaptive subdivision and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sinh</a:t>
            </a: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transformation</a:t>
            </a:r>
          </a:p>
          <a:p>
            <a:pPr>
              <a:spcBef>
                <a:spcPts val="200"/>
              </a:spcBef>
            </a:pPr>
            <a:endParaRPr lang="en-US" altLang="zh-CN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539552" y="692696"/>
            <a:ext cx="705678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IGABEM for trimmed NURBS</a:t>
            </a: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539552" y="1124744"/>
            <a:ext cx="7056784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 evolution description on the geometry</a:t>
            </a: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5496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Difficulties in 3D application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69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145" y="1988840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988840"/>
            <a:ext cx="3457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>
            <a:spLocks/>
          </p:cNvSpPr>
          <p:nvPr/>
        </p:nvSpPr>
        <p:spPr bwMode="auto">
          <a:xfrm>
            <a:off x="1115616" y="4437112"/>
            <a:ext cx="6336704" cy="64807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Proposed solution: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reparameterization</a:t>
            </a: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for trimmed NURBS by R. Schmidt et al, 2012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1187624" y="5301208"/>
            <a:ext cx="5040560" cy="6754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b="1" i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Any other suggestions are welcomed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13/14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144000" y="692696"/>
            <a:ext cx="3600400" cy="511256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For the geometry difficulty, including the trimmed geometry and the crack-geometry cutting, we first need to 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set up the element connectivity for the trimmed NURBS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avoid the big difference in element aspect ratio of trimmed NURBS which will lead to a singular system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find a collocation scheme along with  crack cutting  </a:t>
            </a:r>
          </a:p>
          <a:p>
            <a:pPr marL="457200" indent="-457200">
              <a:spcBef>
                <a:spcPts val="200"/>
              </a:spcBef>
            </a:pPr>
            <a:endParaRPr lang="en-US" altLang="zh-CN" sz="2000" dirty="0" smtClean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2411760" y="5733256"/>
            <a:ext cx="3456384" cy="6754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b="1" i="1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thanks for YOUR attention</a:t>
            </a: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14/14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206084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</a:rPr>
              <a:t>Thanks given to the Framework </a:t>
            </a:r>
            <a:r>
              <a:rPr lang="en-US" altLang="zh-CN" sz="2400" dirty="0" err="1" smtClean="0">
                <a:latin typeface="Calibri" pitchFamily="34" charset="0"/>
              </a:rPr>
              <a:t>Programme</a:t>
            </a:r>
            <a:r>
              <a:rPr lang="en-US" altLang="zh-CN" sz="2400" dirty="0" smtClean="0">
                <a:latin typeface="Calibri" pitchFamily="34" charset="0"/>
              </a:rPr>
              <a:t> 7 Initial Training Network Funding under grant number 289361 "Integrating Numerical Simulation and Geometric Design Technology” (FP7: ITN-INSIST) and  </a:t>
            </a:r>
            <a:r>
              <a:rPr lang="en-US" altLang="zh-CN" sz="2400" dirty="0" err="1" smtClean="0">
                <a:latin typeface="Calibri" pitchFamily="34" charset="0"/>
              </a:rPr>
              <a:t>RealTcut</a:t>
            </a:r>
            <a:r>
              <a:rPr lang="en-US" altLang="zh-CN" sz="2400" dirty="0" smtClean="0">
                <a:latin typeface="Calibri" pitchFamily="34" charset="0"/>
              </a:rPr>
              <a:t> project ERC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1412776"/>
            <a:ext cx="2782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2400" b="1" dirty="0" smtClean="0">
                <a:latin typeface="Calibri" pitchFamily="34" charset="0"/>
              </a:rPr>
              <a:t>Acknowledgements:</a:t>
            </a:r>
            <a:endParaRPr lang="zh-CN" altLang="en-US" sz="2400" b="1" dirty="0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789040"/>
            <a:ext cx="14447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933056"/>
            <a:ext cx="1457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298" name="Picture 2" descr="C:\Users\acer\Desktop\LOGO-E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3573016"/>
            <a:ext cx="2031824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0" y="-27384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1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Motivation</a:t>
            </a:r>
            <a:endParaRPr lang="en-US" sz="2200" dirty="0" smtClean="0">
              <a:sym typeface="Calibri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/>
        </p:nvGraphicFramePr>
        <p:xfrm>
          <a:off x="12924930" y="1484784"/>
          <a:ext cx="358775" cy="292224"/>
        </p:xfrm>
        <a:graphic>
          <a:graphicData uri="http://schemas.openxmlformats.org/presentationml/2006/ole">
            <p:oleObj spid="_x0000_s199688" name="Formula" r:id="rId3" imgW="180360" imgH="153720" progId="Equation.Ribbit">
              <p:embed/>
            </p:oleObj>
          </a:graphicData>
        </a:graphic>
      </p:graphicFrame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2/14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2" name="Picture 9" descr="C:\Users\acer\Desktop\cracked-nozzle-sleeve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692695"/>
            <a:ext cx="3240360" cy="2423969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6266744" y="3429000"/>
            <a:ext cx="1545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u="sng" dirty="0" smtClean="0"/>
              <a:t>http://met-</a:t>
            </a:r>
            <a:r>
              <a:rPr lang="en-GB" altLang="zh-CN" u="sng" dirty="0" err="1" smtClean="0"/>
              <a:t>tech.com</a:t>
            </a:r>
            <a:r>
              <a:rPr lang="en-GB" altLang="zh-CN" u="sng" dirty="0" smtClean="0"/>
              <a:t>/</a:t>
            </a:r>
            <a:endParaRPr lang="zh-CN" alt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212976"/>
            <a:ext cx="2452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Fatigue cracking of nozzle sleeve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984" y="764704"/>
            <a:ext cx="507709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Fatigue Fracture Failure of Structure </a:t>
            </a:r>
            <a:endParaRPr lang="zh-CN" altLang="en-US" sz="2400" dirty="0" smtClean="0">
              <a:solidFill>
                <a:srgbClr val="343434"/>
              </a:solidFill>
              <a:latin typeface="Calibri Bold" pitchFamily="-8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196752"/>
            <a:ext cx="4968552" cy="12259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Initiation: micro defects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Loading : cyclic  stress state (temperature,  corrosion)</a:t>
            </a:r>
            <a:endParaRPr lang="zh-CN" altLang="en-US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420888"/>
            <a:ext cx="51592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343434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rPr>
              <a:t>Numerical methods for crack growth</a:t>
            </a:r>
            <a:endParaRPr lang="zh-CN" altLang="en-US" sz="2400" dirty="0" smtClean="0">
              <a:solidFill>
                <a:srgbClr val="343434"/>
              </a:solidFill>
              <a:latin typeface="Calibri Bold" pitchFamily="-8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992" y="2852936"/>
            <a:ext cx="6273256" cy="11446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Volume  methods: </a:t>
            </a:r>
          </a:p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 FEM, XFEM/GFEM, </a:t>
            </a:r>
            <a:r>
              <a:rPr lang="en-US" altLang="zh-CN" sz="24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Meshfree</a:t>
            </a: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Boundary methods:   BEM </a:t>
            </a:r>
            <a:endParaRPr lang="zh-CN" altLang="en-US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pic>
        <p:nvPicPr>
          <p:cNvPr id="1996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9285" y="4378325"/>
            <a:ext cx="376078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3547" y="4077072"/>
            <a:ext cx="3336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右箭头 19"/>
          <p:cNvSpPr/>
          <p:nvPr/>
        </p:nvSpPr>
        <p:spPr bwMode="auto">
          <a:xfrm>
            <a:off x="4788024" y="6021288"/>
            <a:ext cx="648072" cy="432048"/>
          </a:xfrm>
          <a:prstGeom prst="right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369" y="4437112"/>
            <a:ext cx="172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Bordas</a:t>
            </a:r>
            <a:r>
              <a:rPr lang="en-US" altLang="zh-CN" dirty="0" smtClean="0"/>
              <a:t> &amp; Moran, 2006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797152"/>
            <a:ext cx="1539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XFEM+LEVEL SET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9324528" y="1340768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Introduce the numerical methods to simulate crack growth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>
            <a:off x="9324528" y="4293096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Explain the problems of XFEM based methods in simulating the crack growth</a:t>
            </a:r>
          </a:p>
          <a:p>
            <a:pPr>
              <a:spcBef>
                <a:spcPts val="200"/>
              </a:spcBef>
            </a:pP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5401" y="101600"/>
            <a:ext cx="8089900" cy="342900"/>
          </a:xfrm>
        </p:spPr>
        <p:txBody>
          <a:bodyPr rIns="152400"/>
          <a:lstStyle/>
          <a:p>
            <a:pPr indent="0" eaLnBrk="1" hangingPunct="1">
              <a:defRPr/>
            </a:pPr>
            <a:r>
              <a:rPr lang="en-US" sz="2200" dirty="0" smtClean="0">
                <a:latin typeface="Calibri Bold" charset="0"/>
                <a:cs typeface="Calibri Bold" charset="0"/>
                <a:sym typeface="Calibri Bold" charset="0"/>
              </a:rPr>
              <a:t>Motivation</a:t>
            </a:r>
            <a:endParaRPr lang="en-US" sz="2200" dirty="0" smtClean="0">
              <a:sym typeface="Calibri" charset="0"/>
            </a:endParaRPr>
          </a:p>
        </p:txBody>
      </p:sp>
      <p:sp>
        <p:nvSpPr>
          <p:cNvPr id="7" name="AutoShape 10"/>
          <p:cNvSpPr txBox="1">
            <a:spLocks/>
          </p:cNvSpPr>
          <p:nvPr/>
        </p:nvSpPr>
        <p:spPr bwMode="auto">
          <a:xfrm>
            <a:off x="395536" y="620688"/>
            <a:ext cx="8280920" cy="576064"/>
          </a:xfrm>
          <a:prstGeom prst="roundRect">
            <a:avLst>
              <a:gd name="adj" fmla="val 2575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marR="0" lvl="0" indent="-3175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Challenges in volume-based methods</a:t>
            </a:r>
            <a:endParaRPr lang="en-US" altLang="zh-CN" sz="2400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3/14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204864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Efficiency</a:t>
            </a:r>
            <a:r>
              <a:rPr lang="en-US" altLang="zh-CN" b="1" i="1" dirty="0" smtClean="0"/>
              <a:t> </a:t>
            </a:r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&amp; Accuracy</a:t>
            </a:r>
            <a:endParaRPr lang="zh-CN" altLang="en-US" sz="2400" b="1" i="1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pic>
        <p:nvPicPr>
          <p:cNvPr id="12" name="Picture 7" descr="C:\Users\acer\Desktop\IGA2014slides\spannerXFE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74" y="2627290"/>
            <a:ext cx="4636894" cy="2529902"/>
          </a:xfrm>
          <a:prstGeom prst="rect">
            <a:avLst/>
          </a:prstGeom>
          <a:noFill/>
        </p:spPr>
      </p:pic>
      <p:pic>
        <p:nvPicPr>
          <p:cNvPr id="15" name="Picture 5" descr="C:\Users\acer\Desktop\IGA2014slides\spannerBE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15417"/>
            <a:ext cx="5112568" cy="231398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64088" y="3501008"/>
            <a:ext cx="2791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XFEM</a:t>
            </a:r>
          </a:p>
          <a:p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adaptive refinement</a:t>
            </a:r>
            <a:endParaRPr lang="zh-CN" altLang="en-US" sz="2400" b="1" i="1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5301208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IGABEM</a:t>
            </a:r>
          </a:p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Direct CAD used</a:t>
            </a:r>
            <a:endParaRPr lang="zh-CN" altLang="en-US" sz="2400" b="1" i="1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2411760" y="2780928"/>
            <a:ext cx="1224136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</a:t>
            </a:r>
          </a:p>
        </p:txBody>
      </p:sp>
      <p:cxnSp>
        <p:nvCxnSpPr>
          <p:cNvPr id="18" name="直接箭头连接符 17"/>
          <p:cNvCxnSpPr/>
          <p:nvPr/>
        </p:nvCxnSpPr>
        <p:spPr bwMode="auto">
          <a:xfrm flipH="1">
            <a:off x="2030016" y="3162672"/>
            <a:ext cx="381744" cy="266328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AutoShape 10"/>
          <p:cNvSpPr>
            <a:spLocks/>
          </p:cNvSpPr>
          <p:nvPr/>
        </p:nvSpPr>
        <p:spPr bwMode="auto">
          <a:xfrm>
            <a:off x="2627784" y="4797152"/>
            <a:ext cx="1224136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crack</a:t>
            </a:r>
          </a:p>
        </p:txBody>
      </p:sp>
      <p:cxnSp>
        <p:nvCxnSpPr>
          <p:cNvPr id="21" name="直接箭头连接符 20"/>
          <p:cNvCxnSpPr/>
          <p:nvPr/>
        </p:nvCxnSpPr>
        <p:spPr bwMode="auto">
          <a:xfrm flipH="1">
            <a:off x="2174032" y="5157192"/>
            <a:ext cx="381744" cy="266328"/>
          </a:xfrm>
          <a:prstGeom prst="straightConnector1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" name="组合 16"/>
          <p:cNvGrpSpPr/>
          <p:nvPr/>
        </p:nvGrpSpPr>
        <p:grpSpPr>
          <a:xfrm>
            <a:off x="4355976" y="836712"/>
            <a:ext cx="4580884" cy="2592288"/>
            <a:chOff x="1763688" y="1844824"/>
            <a:chExt cx="7380312" cy="4176464"/>
          </a:xfrm>
        </p:grpSpPr>
        <p:grpSp>
          <p:nvGrpSpPr>
            <p:cNvPr id="19" name="组合 15"/>
            <p:cNvGrpSpPr/>
            <p:nvPr/>
          </p:nvGrpSpPr>
          <p:grpSpPr>
            <a:xfrm>
              <a:off x="1763688" y="1844824"/>
              <a:ext cx="7380312" cy="4176464"/>
              <a:chOff x="5437610" y="12619707"/>
              <a:chExt cx="14725450" cy="8433095"/>
            </a:xfrm>
          </p:grpSpPr>
          <p:pic>
            <p:nvPicPr>
              <p:cNvPr id="23" name="Picture 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186396" y="12619707"/>
                <a:ext cx="4919971" cy="3795371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pic>
            <p:nvPicPr>
              <p:cNvPr id="24" name="Picture 9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673788" y="16658162"/>
                <a:ext cx="6489272" cy="4394640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pic>
            <p:nvPicPr>
              <p:cNvPr id="25" name="Picture 11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37610" y="13891537"/>
                <a:ext cx="4114113" cy="3695492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sp>
            <p:nvSpPr>
              <p:cNvPr id="26" name="AutoShape 12"/>
              <p:cNvSpPr>
                <a:spLocks/>
              </p:cNvSpPr>
              <p:nvPr/>
            </p:nvSpPr>
            <p:spPr bwMode="auto">
              <a:xfrm rot="16200000">
                <a:off x="15891429" y="16998282"/>
                <a:ext cx="1211022" cy="540773"/>
              </a:xfrm>
              <a:custGeom>
                <a:avLst/>
                <a:gdLst>
                  <a:gd name="T0" fmla="*/ 21595 w 21598"/>
                  <a:gd name="T1" fmla="*/ 21570 h 21587"/>
                  <a:gd name="T2" fmla="*/ 4720 w 21598"/>
                  <a:gd name="T3" fmla="*/ 21583 h 21587"/>
                  <a:gd name="T4" fmla="*/ -2 w 21598"/>
                  <a:gd name="T5" fmla="*/ 10794 h 21587"/>
                  <a:gd name="T6" fmla="*/ 4723 w 21598"/>
                  <a:gd name="T7" fmla="*/ -4 h 21587"/>
                  <a:gd name="T8" fmla="*/ 21598 w 21598"/>
                  <a:gd name="T9" fmla="*/ -17 h 21587"/>
                  <a:gd name="T10" fmla="*/ 21595 w 21598"/>
                  <a:gd name="T11" fmla="*/ 21570 h 21587"/>
                  <a:gd name="T12" fmla="*/ 21595 w 21598"/>
                  <a:gd name="T13" fmla="*/ 21570 h 215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98"/>
                  <a:gd name="T22" fmla="*/ 0 h 21587"/>
                  <a:gd name="T23" fmla="*/ 21598 w 21598"/>
                  <a:gd name="T24" fmla="*/ 21587 h 215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98" h="21587">
                    <a:moveTo>
                      <a:pt x="21595" y="21570"/>
                    </a:moveTo>
                    <a:lnTo>
                      <a:pt x="4720" y="21583"/>
                    </a:lnTo>
                    <a:lnTo>
                      <a:pt x="-2" y="10794"/>
                    </a:lnTo>
                    <a:lnTo>
                      <a:pt x="4723" y="-4"/>
                    </a:lnTo>
                    <a:lnTo>
                      <a:pt x="21598" y="-17"/>
                    </a:lnTo>
                    <a:lnTo>
                      <a:pt x="21595" y="21570"/>
                    </a:lnTo>
                    <a:close/>
                    <a:moveTo>
                      <a:pt x="21595" y="21570"/>
                    </a:moveTo>
                  </a:path>
                </a:pathLst>
              </a:custGeom>
              <a:solidFill>
                <a:srgbClr val="980032">
                  <a:alpha val="45882"/>
                </a:srgbClr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7" name="AutoShape 13"/>
              <p:cNvSpPr>
                <a:spLocks/>
              </p:cNvSpPr>
              <p:nvPr/>
            </p:nvSpPr>
            <p:spPr bwMode="auto">
              <a:xfrm rot="12298095">
                <a:off x="9151445" y="17254934"/>
                <a:ext cx="5132038" cy="499391"/>
              </a:xfrm>
              <a:custGeom>
                <a:avLst/>
                <a:gdLst>
                  <a:gd name="T0" fmla="*/ 21585 w 21595"/>
                  <a:gd name="T1" fmla="*/ 19777 h 20714"/>
                  <a:gd name="T2" fmla="*/ 1172 w 21595"/>
                  <a:gd name="T3" fmla="*/ 20663 h 20714"/>
                  <a:gd name="T4" fmla="*/ -5 w 21595"/>
                  <a:gd name="T5" fmla="*/ 10357 h 20714"/>
                  <a:gd name="T6" fmla="*/ 1183 w 21595"/>
                  <a:gd name="T7" fmla="*/ -51 h 20714"/>
                  <a:gd name="T8" fmla="*/ 21595 w 21595"/>
                  <a:gd name="T9" fmla="*/ -937 h 20714"/>
                  <a:gd name="T10" fmla="*/ 21585 w 21595"/>
                  <a:gd name="T11" fmla="*/ 19777 h 20714"/>
                  <a:gd name="T12" fmla="*/ 21585 w 21595"/>
                  <a:gd name="T13" fmla="*/ 19777 h 207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595"/>
                  <a:gd name="T22" fmla="*/ 0 h 20714"/>
                  <a:gd name="T23" fmla="*/ 21595 w 21595"/>
                  <a:gd name="T24" fmla="*/ 20714 h 207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595" h="20714">
                    <a:moveTo>
                      <a:pt x="21585" y="19777"/>
                    </a:moveTo>
                    <a:lnTo>
                      <a:pt x="1172" y="20663"/>
                    </a:lnTo>
                    <a:lnTo>
                      <a:pt x="-5" y="10357"/>
                    </a:lnTo>
                    <a:lnTo>
                      <a:pt x="1183" y="-51"/>
                    </a:lnTo>
                    <a:lnTo>
                      <a:pt x="21595" y="-937"/>
                    </a:lnTo>
                    <a:lnTo>
                      <a:pt x="21585" y="19777"/>
                    </a:lnTo>
                    <a:close/>
                    <a:moveTo>
                      <a:pt x="21585" y="19777"/>
                    </a:moveTo>
                  </a:path>
                </a:pathLst>
              </a:custGeom>
              <a:solidFill>
                <a:srgbClr val="980032">
                  <a:alpha val="45882"/>
                </a:srgbClr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28" name="AutoShape 14"/>
              <p:cNvSpPr>
                <a:spLocks/>
              </p:cNvSpPr>
              <p:nvPr/>
            </p:nvSpPr>
            <p:spPr bwMode="auto">
              <a:xfrm rot="1498096">
                <a:off x="9526512" y="17176063"/>
                <a:ext cx="4347388" cy="719123"/>
              </a:xfrm>
              <a:custGeom>
                <a:avLst/>
                <a:gdLst>
                  <a:gd name="T0" fmla="*/ 0 w 21584"/>
                  <a:gd name="T1" fmla="*/ 0 h 21080"/>
                  <a:gd name="T2" fmla="*/ 21584 w 21584"/>
                  <a:gd name="T3" fmla="*/ 21080 h 21080"/>
                </a:gdLst>
                <a:ahLst/>
                <a:cxnLst/>
                <a:rect l="T0" t="T1" r="T2" b="T3"/>
                <a:pathLst>
                  <a:path w="21584" h="21080">
                    <a:moveTo>
                      <a:pt x="0" y="0"/>
                    </a:moveTo>
                    <a:lnTo>
                      <a:pt x="21584" y="-520"/>
                    </a:lnTo>
                    <a:lnTo>
                      <a:pt x="21568" y="20560"/>
                    </a:lnTo>
                    <a:lnTo>
                      <a:pt x="-16" y="2108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28575" bIns="0"/>
              <a:lstStyle/>
              <a:p>
                <a:pPr marL="28575"/>
                <a:r>
                  <a:rPr lang="en-US" altLang="zh-CN" sz="1400" dirty="0">
                    <a:solidFill>
                      <a:schemeClr val="tx1"/>
                    </a:solidFill>
                    <a:latin typeface="Calibri Bold" pitchFamily="-84" charset="0"/>
                    <a:ea typeface="MS PGothic" pitchFamily="34" charset="-128"/>
                    <a:sym typeface="Calibri Bold" pitchFamily="-84" charset="0"/>
                  </a:rPr>
                  <a:t>direct calculation</a:t>
                </a:r>
              </a:p>
              <a:p>
                <a:pPr marL="28575"/>
                <a:endParaRPr lang="en-US" altLang="zh-CN" sz="1400" dirty="0">
                  <a:solidFill>
                    <a:schemeClr val="tx1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endParaRPr>
              </a:p>
            </p:txBody>
          </p:sp>
          <p:sp>
            <p:nvSpPr>
              <p:cNvPr id="29" name="AutoShape 18"/>
              <p:cNvSpPr>
                <a:spLocks/>
              </p:cNvSpPr>
              <p:nvPr/>
            </p:nvSpPr>
            <p:spPr bwMode="auto">
              <a:xfrm rot="10219225">
                <a:off x="9154100" y="14349261"/>
                <a:ext cx="5325544" cy="500323"/>
              </a:xfrm>
              <a:custGeom>
                <a:avLst/>
                <a:gdLst>
                  <a:gd name="T0" fmla="*/ 0 w 21600"/>
                  <a:gd name="T1" fmla="*/ 0 h 21532"/>
                  <a:gd name="T2" fmla="*/ 21600 w 21600"/>
                  <a:gd name="T3" fmla="*/ 21532 h 21532"/>
                </a:gdLst>
                <a:ahLst/>
                <a:cxnLst/>
                <a:rect l="T0" t="T1" r="T2" b="T3"/>
                <a:pathLst>
                  <a:path w="21600" h="21532">
                    <a:moveTo>
                      <a:pt x="21599" y="21460"/>
                    </a:moveTo>
                    <a:lnTo>
                      <a:pt x="1140" y="21528"/>
                    </a:lnTo>
                    <a:lnTo>
                      <a:pt x="0" y="10766"/>
                    </a:lnTo>
                    <a:lnTo>
                      <a:pt x="1141" y="-4"/>
                    </a:lnTo>
                    <a:lnTo>
                      <a:pt x="21600" y="-72"/>
                    </a:lnTo>
                    <a:lnTo>
                      <a:pt x="21599" y="21460"/>
                    </a:lnTo>
                    <a:close/>
                    <a:moveTo>
                      <a:pt x="21599" y="21460"/>
                    </a:moveTo>
                  </a:path>
                </a:pathLst>
              </a:custGeom>
              <a:solidFill>
                <a:srgbClr val="980032">
                  <a:alpha val="45882"/>
                </a:srgb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38100" tIns="38100" rIns="78740" bIns="38100" anchor="ctr"/>
              <a:lstStyle/>
              <a:p>
                <a:pPr marL="1588" algn="ctr"/>
                <a:endParaRPr lang="en-US" altLang="zh-CN" sz="1400">
                  <a:solidFill>
                    <a:srgbClr val="FFFFFF"/>
                  </a:solidFill>
                  <a:latin typeface="Arial Bold" pitchFamily="-84" charset="0"/>
                  <a:ea typeface="MS PGothic" pitchFamily="34" charset="-128"/>
                  <a:sym typeface="Arial Bold" pitchFamily="-84" charset="0"/>
                </a:endParaRPr>
              </a:p>
              <a:p>
                <a:pPr marL="1588" algn="ctr"/>
                <a:endParaRPr lang="en-US" altLang="zh-CN" sz="1400">
                  <a:solidFill>
                    <a:srgbClr val="FFFFFF"/>
                  </a:solidFill>
                  <a:latin typeface="Arial Bold" pitchFamily="-84" charset="0"/>
                  <a:ea typeface="MS PGothic" pitchFamily="34" charset="-128"/>
                  <a:sym typeface="Arial Bold" pitchFamily="-84" charset="0"/>
                </a:endParaRPr>
              </a:p>
            </p:txBody>
          </p:sp>
          <p:sp>
            <p:nvSpPr>
              <p:cNvPr id="30" name="Rectangle 21"/>
              <p:cNvSpPr>
                <a:spLocks/>
              </p:cNvSpPr>
              <p:nvPr/>
            </p:nvSpPr>
            <p:spPr bwMode="auto">
              <a:xfrm>
                <a:off x="15554548" y="16796170"/>
                <a:ext cx="3063193" cy="71912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28575" bIns="0"/>
              <a:lstStyle/>
              <a:p>
                <a:pPr marL="28575"/>
                <a:r>
                  <a:rPr lang="en-US" altLang="zh-CN" sz="1400" dirty="0">
                    <a:solidFill>
                      <a:schemeClr val="tx1"/>
                    </a:solidFill>
                    <a:latin typeface="Calibri Bold" pitchFamily="-84" charset="0"/>
                    <a:ea typeface="MS PGothic" pitchFamily="34" charset="-128"/>
                    <a:sym typeface="Calibri Bold" pitchFamily="-84" charset="0"/>
                  </a:rPr>
                  <a:t>calculation</a:t>
                </a:r>
              </a:p>
            </p:txBody>
          </p:sp>
          <p:sp>
            <p:nvSpPr>
              <p:cNvPr id="31" name="Rectangle 23"/>
              <p:cNvSpPr>
                <a:spLocks/>
              </p:cNvSpPr>
              <p:nvPr/>
            </p:nvSpPr>
            <p:spPr bwMode="auto">
              <a:xfrm>
                <a:off x="14906476" y="17671926"/>
                <a:ext cx="4657578" cy="679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28575" bIns="0"/>
              <a:lstStyle/>
              <a:p>
                <a:pPr marL="28575"/>
                <a:r>
                  <a:rPr lang="en-US" altLang="zh-CN" sz="1400" dirty="0">
                    <a:solidFill>
                      <a:schemeClr val="tx1"/>
                    </a:solidFill>
                    <a:latin typeface="Arial Bold" pitchFamily="-84" charset="0"/>
                    <a:ea typeface="MS PGothic" pitchFamily="34" charset="-128"/>
                    <a:sym typeface="Arial Bold" pitchFamily="-84" charset="0"/>
                  </a:rPr>
                  <a:t>stress analysis</a:t>
                </a:r>
              </a:p>
            </p:txBody>
          </p:sp>
          <p:pic>
            <p:nvPicPr>
              <p:cNvPr id="32" name="Picture 15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1357601">
                <a:off x="11162060" y="14067234"/>
                <a:ext cx="1689112" cy="1104900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  <p:pic>
            <p:nvPicPr>
              <p:cNvPr id="33" name="Picture 16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357601">
                <a:off x="11166827" y="13987859"/>
                <a:ext cx="1474596" cy="1206500"/>
              </a:xfrm>
              <a:prstGeom prst="rect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</p:pic>
        </p:grpSp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4716016" y="2636912"/>
              <a:ext cx="1008112" cy="3561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28575" bIns="0"/>
            <a:lstStyle/>
            <a:p>
              <a:pPr marL="28575"/>
              <a:r>
                <a:rPr lang="en-US" altLang="zh-CN" sz="1400" dirty="0" smtClean="0">
                  <a:solidFill>
                    <a:schemeClr val="tx1"/>
                  </a:solidFill>
                  <a:latin typeface="Calibri Bold" pitchFamily="-84" charset="0"/>
                  <a:ea typeface="MS PGothic" pitchFamily="34" charset="-128"/>
                  <a:sym typeface="Calibri Bold" pitchFamily="-84" charset="0"/>
                </a:rPr>
                <a:t>mesh</a:t>
              </a:r>
              <a:endParaRPr lang="en-US" altLang="zh-CN" sz="1400" dirty="0">
                <a:solidFill>
                  <a:schemeClr val="tx1"/>
                </a:solidFill>
                <a:latin typeface="Calibri Bold" pitchFamily="-84" charset="0"/>
                <a:ea typeface="MS PGothic" pitchFamily="34" charset="-128"/>
                <a:sym typeface="Calibri Bold" pitchFamily="-84" charset="0"/>
              </a:endParaRPr>
            </a:p>
          </p:txBody>
        </p:sp>
      </p:grpSp>
      <p:sp>
        <p:nvSpPr>
          <p:cNvPr id="34" name="圆角矩形 33"/>
          <p:cNvSpPr/>
          <p:nvPr/>
        </p:nvSpPr>
        <p:spPr bwMode="auto">
          <a:xfrm>
            <a:off x="467544" y="1196752"/>
            <a:ext cx="3600400" cy="1008112"/>
          </a:xfrm>
          <a:prstGeom prst="roundRect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00" lvl="0" indent="-317500" eaLnBrk="0" hangingPunct="0">
              <a:spcBef>
                <a:spcPts val="200"/>
              </a:spcBef>
              <a:buSzPct val="70000"/>
              <a:buFont typeface="Wingdings" pitchFamily="2" charset="2"/>
              <a:buChar char="l"/>
              <a:defRPr/>
            </a:pPr>
            <a:r>
              <a:rPr lang="en-US" altLang="zh-CN" sz="24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Remeshing</a:t>
            </a:r>
            <a:r>
              <a:rPr lang="en-US" altLang="zh-CN" sz="24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(FEM)</a:t>
            </a:r>
          </a:p>
          <a:p>
            <a:pPr marL="317500" lvl="0" indent="-317500" eaLnBrk="0" hangingPunct="0">
              <a:spcBef>
                <a:spcPts val="200"/>
              </a:spcBef>
              <a:buSzPct val="70000"/>
              <a:buFont typeface="Wingdings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Local mesh refinement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44208" y="177281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IGA</a:t>
            </a:r>
          </a:p>
        </p:txBody>
      </p:sp>
      <p:sp>
        <p:nvSpPr>
          <p:cNvPr id="36" name="AutoShape 10"/>
          <p:cNvSpPr>
            <a:spLocks/>
          </p:cNvSpPr>
          <p:nvPr/>
        </p:nvSpPr>
        <p:spPr bwMode="auto">
          <a:xfrm>
            <a:off x="9324528" y="1052736"/>
            <a:ext cx="3600400" cy="223224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Introduce IGABEM to overcome the challenges in FEM based methods , but we should mention the computational cost of BEM, where an acceleration implementation should be done, but this is the problem of BEM, not IGA.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37" name="AutoShape 10"/>
          <p:cNvSpPr>
            <a:spLocks/>
          </p:cNvSpPr>
          <p:nvPr/>
        </p:nvSpPr>
        <p:spPr bwMode="auto">
          <a:xfrm>
            <a:off x="9396536" y="4293096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Animation of comparison between an XFEM implementation and IGABEM, if animation cannot by played automatically, please play the  .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avi</a:t>
            </a: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 video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  <p:bldP spid="13" grpId="0"/>
      <p:bldP spid="20" grpId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Collocation BEM for crack modeling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67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9" y="4149080"/>
            <a:ext cx="272415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27584" y="1196752"/>
          <a:ext cx="7664451" cy="735012"/>
        </p:xfrm>
        <a:graphic>
          <a:graphicData uri="http://schemas.openxmlformats.org/presentationml/2006/ole">
            <p:oleObj spid="_x0000_s676867" name="Formula" r:id="rId4" imgW="3864960" imgH="372240" progId="Equation.Ribbit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27584" y="2333948"/>
          <a:ext cx="7624763" cy="735012"/>
        </p:xfrm>
        <a:graphic>
          <a:graphicData uri="http://schemas.openxmlformats.org/presentationml/2006/ole">
            <p:oleObj spid="_x0000_s676868" name="Formula" r:id="rId5" imgW="3845880" imgH="372240" progId="Equation.Ribbit">
              <p:embed/>
            </p:oleObj>
          </a:graphicData>
        </a:graphic>
      </p:graphicFrame>
      <p:pic>
        <p:nvPicPr>
          <p:cNvPr id="6768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768" y="3212977"/>
            <a:ext cx="3505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0"/>
          <p:cNvSpPr txBox="1">
            <a:spLocks/>
          </p:cNvSpPr>
          <p:nvPr/>
        </p:nvSpPr>
        <p:spPr bwMode="auto">
          <a:xfrm>
            <a:off x="251520" y="692696"/>
            <a:ext cx="8280920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algn="ctr" eaLnBrk="0" hangingPunct="0">
              <a:spcBef>
                <a:spcPts val="2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Displacement BIE: non–crack boundary and one crack surface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4" name="AutoShape 10"/>
          <p:cNvSpPr txBox="1">
            <a:spLocks/>
          </p:cNvSpPr>
          <p:nvPr/>
        </p:nvSpPr>
        <p:spPr bwMode="auto">
          <a:xfrm>
            <a:off x="323528" y="1844825"/>
            <a:ext cx="8280920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eaLnBrk="0" hangingPunct="0">
              <a:spcBef>
                <a:spcPts val="2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Traction BIE: the other crack surface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4/14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763688" y="4005064"/>
          <a:ext cx="2066925" cy="352425"/>
        </p:xfrm>
        <a:graphic>
          <a:graphicData uri="http://schemas.openxmlformats.org/presentationml/2006/ole">
            <p:oleObj spid="_x0000_s676869" name="Formula" r:id="rId7" imgW="1042920" imgH="177840" progId="Equation.Ribbit">
              <p:embed/>
            </p:oleObj>
          </a:graphicData>
        </a:graphic>
      </p:graphicFrame>
      <p:sp>
        <p:nvSpPr>
          <p:cNvPr id="15" name="AutoShape 10"/>
          <p:cNvSpPr>
            <a:spLocks/>
          </p:cNvSpPr>
          <p:nvPr/>
        </p:nvSpPr>
        <p:spPr bwMode="auto">
          <a:xfrm>
            <a:off x="9324528" y="1340768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Dual boundary integral equations are used to overcome the  singular system led by using only one BIE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4" y="4005065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NURBS </a:t>
            </a:r>
            <a:r>
              <a:rPr lang="en-US" sz="2200" kern="0" dirty="0" err="1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discretisation</a:t>
            </a: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 and collocation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1521" y="908720"/>
          <a:ext cx="2767012" cy="868362"/>
        </p:xfrm>
        <a:graphic>
          <a:graphicData uri="http://schemas.openxmlformats.org/presentationml/2006/ole">
            <p:oleObj spid="_x0000_s679938" name="Formula" r:id="rId4" imgW="1396080" imgH="438480" progId="Equation.Ribbit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23528" y="1916832"/>
          <a:ext cx="2697163" cy="868362"/>
        </p:xfrm>
        <a:graphic>
          <a:graphicData uri="http://schemas.openxmlformats.org/presentationml/2006/ole">
            <p:oleObj spid="_x0000_s679939" name="Formula" r:id="rId5" imgW="1360440" imgH="438480" progId="Equation.Ribbit">
              <p:embed/>
            </p:oleObj>
          </a:graphicData>
        </a:graphic>
      </p:graphicFrame>
      <p:pic>
        <p:nvPicPr>
          <p:cNvPr id="6799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153" y="692696"/>
            <a:ext cx="2628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39750" y="3868738"/>
          <a:ext cx="5000625" cy="928687"/>
        </p:xfrm>
        <a:graphic>
          <a:graphicData uri="http://schemas.openxmlformats.org/presentationml/2006/ole">
            <p:oleObj spid="_x0000_s679944" name="Formula" r:id="rId7" imgW="2522520" imgH="467640" progId="Equation.Ribbit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33400" y="5013325"/>
          <a:ext cx="5013325" cy="928688"/>
        </p:xfrm>
        <a:graphic>
          <a:graphicData uri="http://schemas.openxmlformats.org/presentationml/2006/ole">
            <p:oleObj spid="_x0000_s679945" name="Formula" r:id="rId8" imgW="2528640" imgH="467640" progId="Equation.Ribbit">
              <p:embed/>
            </p:oleObj>
          </a:graphicData>
        </a:graphic>
      </p:graphicFrame>
      <p:sp>
        <p:nvSpPr>
          <p:cNvPr id="15" name="AutoShape 10"/>
          <p:cNvSpPr txBox="1">
            <a:spLocks/>
          </p:cNvSpPr>
          <p:nvPr/>
        </p:nvSpPr>
        <p:spPr bwMode="auto">
          <a:xfrm>
            <a:off x="179512" y="2996952"/>
            <a:ext cx="8280920" cy="5760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eaLnBrk="0" hangingPunct="0">
              <a:spcBef>
                <a:spcPts val="2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altLang="zh-CN" sz="2400" b="1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Discretised</a:t>
            </a:r>
            <a:r>
              <a:rPr lang="en-US" altLang="zh-CN" sz="2400" b="1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BIEs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6" name="AutoShape 10"/>
          <p:cNvSpPr txBox="1">
            <a:spLocks/>
          </p:cNvSpPr>
          <p:nvPr/>
        </p:nvSpPr>
        <p:spPr bwMode="auto">
          <a:xfrm>
            <a:off x="6372200" y="2564905"/>
            <a:ext cx="1872208" cy="5040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NURBS(B-</a:t>
            </a: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Spline</a:t>
            </a: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)</a:t>
            </a:r>
          </a:p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p=2</a:t>
            </a:r>
            <a:endParaRPr kumimoji="0" lang="en-US" altLang="zh-CN" sz="180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sp>
        <p:nvSpPr>
          <p:cNvPr id="17" name="AutoShape 10"/>
          <p:cNvSpPr txBox="1">
            <a:spLocks/>
          </p:cNvSpPr>
          <p:nvPr/>
        </p:nvSpPr>
        <p:spPr bwMode="auto">
          <a:xfrm>
            <a:off x="6156176" y="5661249"/>
            <a:ext cx="2304256" cy="504056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vert="horz" lIns="0" tIns="0" rIns="32146" bIns="0" anchor="ctr"/>
          <a:lstStyle/>
          <a:p>
            <a:pPr marL="317500" lvl="0" indent="-317500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Discontinous</a:t>
            </a: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</a:t>
            </a:r>
            <a:r>
              <a:rPr lang="en-US" altLang="zh-CN" sz="1800" kern="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Lagange</a:t>
            </a:r>
            <a:endParaRPr lang="en-US" altLang="zh-CN" sz="1800" kern="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  <a:p>
            <a:pPr marL="317500" lvl="0" indent="-317500" algn="ctr" eaLnBrk="0" hangingPunct="0">
              <a:spcBef>
                <a:spcPts val="200"/>
              </a:spcBef>
              <a:buSzPct val="100000"/>
              <a:defRPr/>
            </a:pPr>
            <a:r>
              <a:rPr lang="en-US" altLang="zh-CN" sz="1800" kern="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p=2</a:t>
            </a:r>
            <a:endParaRPr kumimoji="0" lang="en-US" altLang="zh-CN" sz="1800" i="0" u="none" strike="noStrike" kern="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  <a:sym typeface="Calibri Bold" pitchFamily="-84" charset="0"/>
            </a:endParaRPr>
          </a:p>
        </p:txBody>
      </p:sp>
      <p:pic>
        <p:nvPicPr>
          <p:cNvPr id="6799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48265" y="980729"/>
            <a:ext cx="1343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5/14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347865" y="1484785"/>
          <a:ext cx="2632075" cy="714375"/>
        </p:xfrm>
        <a:graphic>
          <a:graphicData uri="http://schemas.openxmlformats.org/presentationml/2006/ole">
            <p:oleObj spid="_x0000_s679946" name="Formula" r:id="rId10" imgW="1327320" imgH="360720" progId="Equation.Ribbit">
              <p:embed/>
            </p:oleObj>
          </a:graphicData>
        </a:graphic>
      </p:graphicFrame>
      <p:sp>
        <p:nvSpPr>
          <p:cNvPr id="20" name="AutoShape 10"/>
          <p:cNvSpPr>
            <a:spLocks/>
          </p:cNvSpPr>
          <p:nvPr/>
        </p:nvSpPr>
        <p:spPr bwMode="auto">
          <a:xfrm>
            <a:off x="3347864" y="836713"/>
            <a:ext cx="266429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Greville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</a:t>
            </a:r>
            <a:r>
              <a:rPr lang="en-US" altLang="zh-CN" sz="24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Abscissae</a:t>
            </a: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:</a:t>
            </a:r>
          </a:p>
        </p:txBody>
      </p:sp>
      <p:sp>
        <p:nvSpPr>
          <p:cNvPr id="21" name="AutoShape 10"/>
          <p:cNvSpPr>
            <a:spLocks/>
          </p:cNvSpPr>
          <p:nvPr/>
        </p:nvSpPr>
        <p:spPr bwMode="auto">
          <a:xfrm>
            <a:off x="9324528" y="1340768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NURBS approximation for displacement and traction,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Collcation</a:t>
            </a: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scheme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Singular integration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635896" y="1340768"/>
          <a:ext cx="2320925" cy="358775"/>
        </p:xfrm>
        <a:graphic>
          <a:graphicData uri="http://schemas.openxmlformats.org/presentationml/2006/ole">
            <p:oleObj spid="_x0000_s681988" name="Formula" r:id="rId4" imgW="1170000" imgH="180360" progId="Equation.Ribbit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539552" y="1340768"/>
          <a:ext cx="2832100" cy="358775"/>
        </p:xfrm>
        <a:graphic>
          <a:graphicData uri="http://schemas.openxmlformats.org/presentationml/2006/ole">
            <p:oleObj spid="_x0000_s681995" name="Formula" r:id="rId5" imgW="1428840" imgH="180360" progId="Equation.Ribbit">
              <p:embed/>
            </p:oleObj>
          </a:graphicData>
        </a:graphic>
      </p:graphicFrame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6/14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681997" name="Object 13"/>
          <p:cNvGraphicFramePr>
            <a:graphicFrameLocks noChangeAspect="1"/>
          </p:cNvGraphicFramePr>
          <p:nvPr/>
        </p:nvGraphicFramePr>
        <p:xfrm>
          <a:off x="6228184" y="1307108"/>
          <a:ext cx="2438400" cy="393700"/>
        </p:xfrm>
        <a:graphic>
          <a:graphicData uri="http://schemas.openxmlformats.org/presentationml/2006/ole">
            <p:oleObj spid="_x0000_s681997" name="Formula" r:id="rId6" imgW="1230840" imgH="198360" progId="Equation.Ribbit">
              <p:embed/>
            </p:oleObj>
          </a:graphicData>
        </a:graphic>
      </p:graphicFrame>
      <p:sp>
        <p:nvSpPr>
          <p:cNvPr id="19" name="AutoShape 10"/>
          <p:cNvSpPr>
            <a:spLocks/>
          </p:cNvSpPr>
          <p:nvPr/>
        </p:nvSpPr>
        <p:spPr bwMode="auto">
          <a:xfrm>
            <a:off x="467544" y="1700808"/>
            <a:ext cx="5328592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Singularity subtraction technique (SST)</a:t>
            </a:r>
          </a:p>
        </p:txBody>
      </p:sp>
      <p:graphicFrame>
        <p:nvGraphicFramePr>
          <p:cNvPr id="681998" name="Object 14"/>
          <p:cNvGraphicFramePr>
            <a:graphicFrameLocks noChangeAspect="1"/>
          </p:cNvGraphicFramePr>
          <p:nvPr/>
        </p:nvGraphicFramePr>
        <p:xfrm>
          <a:off x="1631950" y="2565400"/>
          <a:ext cx="6281738" cy="793750"/>
        </p:xfrm>
        <a:graphic>
          <a:graphicData uri="http://schemas.openxmlformats.org/presentationml/2006/ole">
            <p:oleObj spid="_x0000_s681998" name="Formula" r:id="rId7" imgW="3168720" imgH="400320" progId="Equation.Ribbit">
              <p:embed/>
            </p:oleObj>
          </a:graphicData>
        </a:graphic>
      </p:graphicFrame>
      <p:graphicFrame>
        <p:nvGraphicFramePr>
          <p:cNvPr id="681999" name="Object 15"/>
          <p:cNvGraphicFramePr>
            <a:graphicFrameLocks noChangeAspect="1"/>
          </p:cNvGraphicFramePr>
          <p:nvPr/>
        </p:nvGraphicFramePr>
        <p:xfrm>
          <a:off x="467544" y="3573016"/>
          <a:ext cx="8391526" cy="744538"/>
        </p:xfrm>
        <a:graphic>
          <a:graphicData uri="http://schemas.openxmlformats.org/presentationml/2006/ole">
            <p:oleObj spid="_x0000_s681999" name="Formula" r:id="rId8" imgW="4235760" imgH="376200" progId="Equation.Ribbit">
              <p:embed/>
            </p:oleObj>
          </a:graphicData>
        </a:graphic>
      </p:graphicFrame>
      <p:graphicFrame>
        <p:nvGraphicFramePr>
          <p:cNvPr id="682000" name="Object 16"/>
          <p:cNvGraphicFramePr>
            <a:graphicFrameLocks noChangeAspect="1"/>
          </p:cNvGraphicFramePr>
          <p:nvPr/>
        </p:nvGraphicFramePr>
        <p:xfrm>
          <a:off x="6948264" y="5661248"/>
          <a:ext cx="1814513" cy="901700"/>
        </p:xfrm>
        <a:graphic>
          <a:graphicData uri="http://schemas.openxmlformats.org/presentationml/2006/ole">
            <p:oleObj spid="_x0000_s682000" name="Formula" r:id="rId9" imgW="915840" imgH="454680" progId="Equation.Ribbit">
              <p:embed/>
            </p:oleObj>
          </a:graphicData>
        </a:graphic>
      </p:graphicFrame>
      <p:sp>
        <p:nvSpPr>
          <p:cNvPr id="20" name="AutoShape 10"/>
          <p:cNvSpPr>
            <a:spLocks/>
          </p:cNvSpPr>
          <p:nvPr/>
        </p:nvSpPr>
        <p:spPr bwMode="auto">
          <a:xfrm>
            <a:off x="395536" y="548680"/>
            <a:ext cx="554461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Various order of singularity in the kernels</a:t>
            </a:r>
          </a:p>
        </p:txBody>
      </p:sp>
      <p:graphicFrame>
        <p:nvGraphicFramePr>
          <p:cNvPr id="682001" name="Object 17"/>
          <p:cNvGraphicFramePr>
            <a:graphicFrameLocks noChangeAspect="1"/>
          </p:cNvGraphicFramePr>
          <p:nvPr/>
        </p:nvGraphicFramePr>
        <p:xfrm>
          <a:off x="827584" y="4581128"/>
          <a:ext cx="7116763" cy="822325"/>
        </p:xfrm>
        <a:graphic>
          <a:graphicData uri="http://schemas.openxmlformats.org/presentationml/2006/ole">
            <p:oleObj spid="_x0000_s682001" name="Formula" r:id="rId10" imgW="3590640" imgH="414360" progId="Equation.Ribbit">
              <p:embed/>
            </p:oleObj>
          </a:graphicData>
        </a:graphic>
      </p:graphicFrame>
      <p:sp>
        <p:nvSpPr>
          <p:cNvPr id="22" name="右大括号 21"/>
          <p:cNvSpPr/>
          <p:nvPr/>
        </p:nvSpPr>
        <p:spPr bwMode="auto">
          <a:xfrm rot="5400000">
            <a:off x="3635896" y="3356992"/>
            <a:ext cx="360040" cy="4536504"/>
          </a:xfrm>
          <a:prstGeom prst="rightBrace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>
            <a:off x="3059832" y="5877272"/>
            <a:ext cx="1728192" cy="43204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regular part</a:t>
            </a:r>
          </a:p>
        </p:txBody>
      </p:sp>
      <p:sp>
        <p:nvSpPr>
          <p:cNvPr id="24" name="AutoShape 10"/>
          <p:cNvSpPr>
            <a:spLocks/>
          </p:cNvSpPr>
          <p:nvPr/>
        </p:nvSpPr>
        <p:spPr bwMode="auto">
          <a:xfrm>
            <a:off x="9324528" y="1340768"/>
            <a:ext cx="3600400" cy="439248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We will face singular integration in BIE. The method to eliminate the singularity is to use the singularity subtraction method.</a:t>
            </a:r>
          </a:p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1)The integrand is expanded as a series with respect to intrinsic coordinate</a:t>
            </a:r>
          </a:p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2) The explicit singular part in the series is subtracted from the integrand, then remaining part is regular, an Gauss rule is applied for this</a:t>
            </a:r>
          </a:p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3) The subtracted explicit part will be add back and integrated analytically.</a:t>
            </a:r>
          </a:p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   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Treatment of crack tip singularity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8135888" y="116632"/>
            <a:ext cx="900608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7/14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pic>
        <p:nvPicPr>
          <p:cNvPr id="69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132856"/>
            <a:ext cx="8162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27584" y="1412776"/>
          <a:ext cx="5365750" cy="739775"/>
        </p:xfrm>
        <a:graphic>
          <a:graphicData uri="http://schemas.openxmlformats.org/presentationml/2006/ole">
            <p:oleObj spid="_x0000_s692227" name="Formula" r:id="rId4" imgW="2706480" imgH="373680" progId="Equation.Ribbit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948264" y="1484784"/>
          <a:ext cx="974725" cy="349250"/>
        </p:xfrm>
        <a:graphic>
          <a:graphicData uri="http://schemas.openxmlformats.org/presentationml/2006/ole">
            <p:oleObj spid="_x0000_s692228" name="Formula" r:id="rId5" imgW="492840" imgH="176760" progId="Equation.Ribbit">
              <p:embed/>
            </p:oleObj>
          </a:graphicData>
        </a:graphic>
      </p:graphicFrame>
      <p:sp>
        <p:nvSpPr>
          <p:cNvPr id="11" name="AutoShape 10"/>
          <p:cNvSpPr>
            <a:spLocks/>
          </p:cNvSpPr>
          <p:nvPr/>
        </p:nvSpPr>
        <p:spPr bwMode="auto">
          <a:xfrm>
            <a:off x="611560" y="620688"/>
            <a:ext cx="4824536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Partition of unity enrichment: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539552" y="5805264"/>
            <a:ext cx="5688632" cy="720080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Consecutive knot insertion at crack tip 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9324528" y="1340768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We tried two ways to handle the singularity caused by crack tip. One way is PU enrichment, the other is graded mesh refinement for the crack tip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Algorithm for crack propagation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323528" y="764704"/>
            <a:ext cx="7560840" cy="223224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Space constraint     ,  parametric constraint</a:t>
            </a:r>
          </a:p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   Decided by fracture criterion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Localization constraint function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 smtClean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Calculate the moving vector </a:t>
            </a:r>
          </a:p>
          <a:p>
            <a:pPr>
              <a:spcBef>
                <a:spcPts val="200"/>
              </a:spcBef>
              <a:buFont typeface="Wingdings" pitchFamily="2" charset="2"/>
              <a:buChar char="Ø"/>
            </a:pPr>
            <a:endParaRPr lang="en-US" altLang="zh-CN" sz="24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06437" y="1916833"/>
          <a:ext cx="3865563" cy="352425"/>
        </p:xfrm>
        <a:graphic>
          <a:graphicData uri="http://schemas.openxmlformats.org/presentationml/2006/ole">
            <p:oleObj spid="_x0000_s684036" name="Formula" r:id="rId3" imgW="1949760" imgH="177840" progId="Equation.Ribbit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940152" y="888207"/>
          <a:ext cx="179387" cy="236537"/>
        </p:xfrm>
        <a:graphic>
          <a:graphicData uri="http://schemas.openxmlformats.org/presentationml/2006/ole">
            <p:oleObj spid="_x0000_s684037" name="Formula" r:id="rId4" imgW="90360" imgH="119520" progId="Equation.Ribbit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627784" y="740570"/>
          <a:ext cx="320675" cy="384175"/>
        </p:xfrm>
        <a:graphic>
          <a:graphicData uri="http://schemas.openxmlformats.org/presentationml/2006/ole">
            <p:oleObj spid="_x0000_s684038" name="Formula" r:id="rId5" imgW="161640" imgH="194400" progId="Equation.Ribbit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115617" y="2708921"/>
          <a:ext cx="5462588" cy="784225"/>
        </p:xfrm>
        <a:graphic>
          <a:graphicData uri="http://schemas.openxmlformats.org/presentationml/2006/ole">
            <p:oleObj spid="_x0000_s684041" name="Formula" r:id="rId6" imgW="2756160" imgH="395280" progId="Equation.Ribbit">
              <p:embed/>
            </p:oleObj>
          </a:graphicData>
        </a:graphic>
      </p:graphicFrame>
      <p:pic>
        <p:nvPicPr>
          <p:cNvPr id="6840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6117" y="2658244"/>
            <a:ext cx="800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46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528418"/>
            <a:ext cx="8686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04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6837" y="5803726"/>
            <a:ext cx="3067051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下箭头 25"/>
          <p:cNvSpPr/>
          <p:nvPr/>
        </p:nvSpPr>
        <p:spPr bwMode="auto">
          <a:xfrm>
            <a:off x="1907704" y="5229200"/>
            <a:ext cx="576064" cy="432048"/>
          </a:xfrm>
          <a:prstGeom prst="down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7" name="直角上箭头 26"/>
          <p:cNvSpPr/>
          <p:nvPr/>
        </p:nvSpPr>
        <p:spPr bwMode="auto">
          <a:xfrm>
            <a:off x="3707904" y="5373216"/>
            <a:ext cx="1368152" cy="792088"/>
          </a:xfrm>
          <a:prstGeom prst="bentUpArrow">
            <a:avLst/>
          </a:prstGeom>
          <a:solidFill>
            <a:srgbClr val="FFFFFF">
              <a:alpha val="0"/>
            </a:srgb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8/14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5868144" y="5445224"/>
            <a:ext cx="2844824" cy="100811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800" i="1" dirty="0" smtClean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Applicable to 3D crack growth</a:t>
            </a:r>
            <a:endParaRPr lang="en-US" altLang="zh-CN" sz="2800" dirty="0" smtClean="0">
              <a:solidFill>
                <a:srgbClr val="002060"/>
              </a:solidFill>
              <a:latin typeface="Calibri" pitchFamily="34" charset="0"/>
              <a:ea typeface="MS PGothic" pitchFamily="34" charset="-128"/>
              <a:sym typeface="Calibri Bold" pitchFamily="-84" charset="0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9144000" y="0"/>
            <a:ext cx="3600400" cy="5976664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We adopt the algorithm to activate the crack growth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Specify the new tip point named space constraint which can be obtained by specific fracture criterion 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We define a influence function named localized constraint function to describe the deformation of the old crack path, we choose the NURBS basis function as it.</a:t>
            </a:r>
          </a:p>
          <a:p>
            <a:pPr marL="457200" indent="-457200">
              <a:spcBef>
                <a:spcPts val="200"/>
              </a:spcBef>
              <a:buAutoNum type="arabicParenR"/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Calculate the moving vector for control points to get new crack path</a:t>
            </a:r>
          </a:p>
          <a:p>
            <a:pPr marL="457200" indent="-457200"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The method is applicable to 3D case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3" y="692696"/>
            <a:ext cx="2714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9C44-D08C-44F4-B3D6-71F8F872B42B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rgbClr val="990033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401" y="101600"/>
            <a:ext cx="8089900" cy="342900"/>
          </a:xfrm>
          <a:prstGeom prst="rect">
            <a:avLst/>
          </a:prstGeom>
        </p:spPr>
        <p:txBody>
          <a:bodyPr vert="horz" rIns="152400"/>
          <a:lstStyle/>
          <a:p>
            <a:pPr marL="746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FFFF"/>
                </a:solidFill>
                <a:latin typeface="Calibri Bold" charset="0"/>
                <a:ea typeface="+mj-ea"/>
                <a:cs typeface="+mj-cs"/>
                <a:sym typeface="Calibri Bold" charset="0"/>
              </a:rPr>
              <a:t>Inclined centre crack (SGBEM, Lagrange  BEM, IGABEM)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  <a:sym typeface="Calibri" charset="0"/>
            </a:endParaRPr>
          </a:p>
        </p:txBody>
      </p:sp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80" y="126876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/>
          <p:cNvSpPr>
            <a:spLocks/>
          </p:cNvSpPr>
          <p:nvPr/>
        </p:nvSpPr>
        <p:spPr bwMode="auto">
          <a:xfrm>
            <a:off x="2699792" y="2276872"/>
            <a:ext cx="6444208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IGABEM(r) :Uniform mesh (refined tip element)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LBEM: discontinuous Lagrange BEM</a:t>
            </a:r>
          </a:p>
          <a:p>
            <a:pPr>
              <a:spcBef>
                <a:spcPts val="200"/>
              </a:spcBef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SGBEM: symmetric </a:t>
            </a:r>
            <a:r>
              <a:rPr lang="en-US" altLang="zh-CN" sz="20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Galerkin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BEM, </a:t>
            </a:r>
            <a:r>
              <a:rPr lang="en-US" altLang="zh-CN" sz="2000" dirty="0" err="1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Sutrahar&amp;Paulino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 (2004)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092101" y="836713"/>
          <a:ext cx="3640139" cy="384175"/>
        </p:xfrm>
        <a:graphic>
          <a:graphicData uri="http://schemas.openxmlformats.org/presentationml/2006/ole">
            <p:oleObj spid="_x0000_s687108" name="Formula" r:id="rId5" imgW="1836720" imgH="194400" progId="Equation.Ribbit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987825" y="1340768"/>
          <a:ext cx="3678239" cy="371475"/>
        </p:xfrm>
        <a:graphic>
          <a:graphicData uri="http://schemas.openxmlformats.org/presentationml/2006/ole">
            <p:oleObj spid="_x0000_s687109" name="Formula" r:id="rId6" imgW="1855800" imgH="186840" progId="Equation.Ribbit">
              <p:embed/>
            </p:oleObj>
          </a:graphicData>
        </a:graphic>
      </p:graphicFrame>
      <p:pic>
        <p:nvPicPr>
          <p:cNvPr id="6871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1" y="3955876"/>
            <a:ext cx="3924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711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4641" y="4005065"/>
            <a:ext cx="3933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"/>
          <p:cNvSpPr>
            <a:spLocks/>
          </p:cNvSpPr>
          <p:nvPr/>
        </p:nvSpPr>
        <p:spPr bwMode="auto">
          <a:xfrm>
            <a:off x="683568" y="3573016"/>
            <a:ext cx="7344816" cy="432048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i="1" dirty="0" smtClean="0">
                <a:solidFill>
                  <a:srgbClr val="343434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Calibri Bold" pitchFamily="-84" charset="0"/>
              </a:rPr>
              <a:t>m</a:t>
            </a:r>
            <a:r>
              <a:rPr lang="en-US" altLang="zh-CN" sz="2000" dirty="0" smtClean="0">
                <a:solidFill>
                  <a:srgbClr val="343434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: number of elements in uniform mesh along the crack surface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3155603" y="1916113"/>
          <a:ext cx="3576637" cy="352425"/>
        </p:xfrm>
        <a:graphic>
          <a:graphicData uri="http://schemas.openxmlformats.org/presentationml/2006/ole">
            <p:oleObj spid="_x0000_s687113" name="Formula" r:id="rId9" imgW="1804680" imgH="177840" progId="Equation.Ribbit">
              <p:embed/>
            </p:oleObj>
          </a:graphicData>
        </a:graphic>
      </p:graphicFrame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7956376" y="116632"/>
            <a:ext cx="1080120" cy="447080"/>
          </a:xfrm>
          <a:prstGeom prst="rect">
            <a:avLst/>
          </a:prstGeom>
        </p:spPr>
        <p:txBody>
          <a:bodyPr vert="horz" rIns="152400"/>
          <a:lstStyle/>
          <a:p>
            <a:pPr>
              <a:spcBef>
                <a:spcPts val="200"/>
              </a:spcBef>
            </a:pPr>
            <a:r>
              <a:rPr lang="en-US" altLang="zh-CN" sz="2200" dirty="0" smtClean="0">
                <a:solidFill>
                  <a:srgbClr val="FFFFFF"/>
                </a:solidFill>
                <a:latin typeface="Calibri Bold" charset="0"/>
                <a:ea typeface="+mj-ea"/>
                <a:cs typeface="Calibri Bold" charset="0"/>
                <a:sym typeface="Calibri Bold" pitchFamily="-84" charset="0"/>
              </a:rPr>
              <a:t>9/14</a:t>
            </a:r>
            <a:endParaRPr lang="en-US" altLang="zh-CN" sz="2000" dirty="0">
              <a:solidFill>
                <a:srgbClr val="343434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9324528" y="1340768"/>
            <a:ext cx="3600400" cy="1368152"/>
          </a:xfrm>
          <a:prstGeom prst="roundRect">
            <a:avLst>
              <a:gd name="adj" fmla="val 20000"/>
            </a:avLst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32146" bIns="0" anchor="ctr"/>
          <a:lstStyle/>
          <a:p>
            <a:pPr>
              <a:spcBef>
                <a:spcPts val="20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sym typeface="Calibri Bold" pitchFamily="-84" charset="0"/>
              </a:rPr>
              <a:t>We show the SIF result of IGABEM and compare with classical methods</a:t>
            </a:r>
            <a:endParaRPr lang="en-US" altLang="zh-CN" sz="2000" dirty="0">
              <a:solidFill>
                <a:schemeClr val="tx1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">
      <a:dk1>
        <a:srgbClr val="000000"/>
      </a:dk1>
      <a:lt1>
        <a:srgbClr val="F1F6F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7FAFA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uverture">
      <a:majorFont>
        <a:latin typeface="Eurostile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ouver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 colonnes 50%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colonnes 50% cop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0"/>
          </a:srgbClr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2 colonnes 50%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Pages>0</Pages>
  <Words>975</Words>
  <Characters>0</Characters>
  <Application>Microsoft Office PowerPoint</Application>
  <PresentationFormat>全屏显示(4:3)</PresentationFormat>
  <Lines>0</Lines>
  <Paragraphs>152</Paragraphs>
  <Slides>14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couverture</vt:lpstr>
      <vt:lpstr>自定义设计方案</vt:lpstr>
      <vt:lpstr>1_自定义设计方案</vt:lpstr>
      <vt:lpstr>2 colonnes 50% copy</vt:lpstr>
      <vt:lpstr>Formula</vt:lpstr>
      <vt:lpstr>An isogeometric boundary element method for fracture modeling </vt:lpstr>
      <vt:lpstr>Motivation</vt:lpstr>
      <vt:lpstr>Motivation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 for Presentation</dc:title>
  <dc:creator>EXREL/INFOS</dc:creator>
  <cp:lastModifiedBy>acer</cp:lastModifiedBy>
  <cp:revision>312</cp:revision>
  <dcterms:modified xsi:type="dcterms:W3CDTF">2015-05-12T12:18:43Z</dcterms:modified>
</cp:coreProperties>
</file>