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lvl1pPr>
      <a:defRPr sz="2400">
        <a:uFill>
          <a:solidFill/>
        </a:uFill>
        <a:latin typeface="Arial"/>
        <a:ea typeface="Arial"/>
        <a:cs typeface="Arial"/>
        <a:sym typeface="Arial"/>
      </a:defRPr>
    </a:lvl1pPr>
    <a:lvl2pPr indent="457200">
      <a:defRPr sz="2400">
        <a:uFill>
          <a:solidFill/>
        </a:uFill>
        <a:latin typeface="Arial"/>
        <a:ea typeface="Arial"/>
        <a:cs typeface="Arial"/>
        <a:sym typeface="Arial"/>
      </a:defRPr>
    </a:lvl2pPr>
    <a:lvl3pPr indent="914400">
      <a:defRPr sz="2400">
        <a:uFill>
          <a:solidFill/>
        </a:uFill>
        <a:latin typeface="Arial"/>
        <a:ea typeface="Arial"/>
        <a:cs typeface="Arial"/>
        <a:sym typeface="Arial"/>
      </a:defRPr>
    </a:lvl3pPr>
    <a:lvl4pPr indent="1371600">
      <a:defRPr sz="2400">
        <a:uFill>
          <a:solidFill/>
        </a:uFill>
        <a:latin typeface="Arial"/>
        <a:ea typeface="Arial"/>
        <a:cs typeface="Arial"/>
        <a:sym typeface="Arial"/>
      </a:defRPr>
    </a:lvl4pPr>
    <a:lvl5pPr indent="1828800">
      <a:defRPr sz="2400">
        <a:uFill>
          <a:solidFill/>
        </a:uFill>
        <a:latin typeface="Arial"/>
        <a:ea typeface="Arial"/>
        <a:cs typeface="Arial"/>
        <a:sym typeface="Arial"/>
      </a:defRPr>
    </a:lvl5pPr>
    <a:lvl6pPr indent="2286000">
      <a:defRPr sz="2400">
        <a:uFill>
          <a:solidFill/>
        </a:uFill>
        <a:latin typeface="Arial"/>
        <a:ea typeface="Arial"/>
        <a:cs typeface="Arial"/>
        <a:sym typeface="Arial"/>
      </a:defRPr>
    </a:lvl6pPr>
    <a:lvl7pPr indent="2743200">
      <a:defRPr sz="2400">
        <a:uFill>
          <a:solidFill/>
        </a:uFill>
        <a:latin typeface="Arial"/>
        <a:ea typeface="Arial"/>
        <a:cs typeface="Arial"/>
        <a:sym typeface="Arial"/>
      </a:defRPr>
    </a:lvl7pPr>
    <a:lvl8pPr indent="3200400">
      <a:defRPr sz="2400">
        <a:uFill>
          <a:solidFill/>
        </a:uFill>
        <a:latin typeface="Arial"/>
        <a:ea typeface="Arial"/>
        <a:cs typeface="Arial"/>
        <a:sym typeface="Arial"/>
      </a:defRPr>
    </a:lvl8pPr>
    <a:lvl9pPr indent="3657600">
      <a:defRPr sz="2400">
        <a:uFill>
          <a:solidFill/>
        </a:u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hmad" initials="A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D2D8A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D2D8A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D2D8A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n">
        <a:font>
          <a:latin typeface="Optima"/>
          <a:ea typeface="Optima"/>
          <a:cs typeface="Optima"/>
        </a:font>
        <a:srgbClr val="486383"/>
      </a:tcTxStyle>
      <a:tcStyle>
        <a:tcBdr>
          <a:left>
            <a:ln w="12700" cap="flat">
              <a:solidFill>
                <a:srgbClr val="486383"/>
              </a:solidFill>
              <a:prstDash val="solid"/>
              <a:miter lim="400000"/>
            </a:ln>
          </a:left>
          <a:right>
            <a:ln w="12700" cap="flat">
              <a:solidFill>
                <a:srgbClr val="486383"/>
              </a:solidFill>
              <a:prstDash val="solid"/>
              <a:miter lim="400000"/>
            </a:ln>
          </a:right>
          <a:top>
            <a:ln w="12700" cap="flat">
              <a:solidFill>
                <a:srgbClr val="486383"/>
              </a:solidFill>
              <a:prstDash val="solid"/>
              <a:miter lim="400000"/>
            </a:ln>
          </a:top>
          <a:bottom>
            <a:ln w="12700" cap="flat">
              <a:solidFill>
                <a:srgbClr val="486383"/>
              </a:solidFill>
              <a:prstDash val="solid"/>
              <a:miter lim="400000"/>
            </a:ln>
          </a:bottom>
          <a:insideH>
            <a:ln w="12700" cap="flat">
              <a:solidFill>
                <a:srgbClr val="486383"/>
              </a:solidFill>
              <a:prstDash val="solid"/>
              <a:miter lim="400000"/>
            </a:ln>
          </a:insideH>
          <a:insideV>
            <a:ln w="12700" cap="flat">
              <a:solidFill>
                <a:srgbClr val="486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>
        <a:font>
          <a:latin typeface="Optima"/>
          <a:ea typeface="Optima"/>
          <a:cs typeface="Optima"/>
        </a:font>
        <a:srgbClr val="486383"/>
      </a:tcTxStyle>
      <a:tcStyle>
        <a:tcBdr>
          <a:left>
            <a:ln w="28575" cap="flat">
              <a:solidFill>
                <a:srgbClr val="486383"/>
              </a:solidFill>
              <a:prstDash val="solid"/>
              <a:miter lim="400000"/>
            </a:ln>
          </a:left>
          <a:right>
            <a:ln w="12700" cap="flat">
              <a:solidFill>
                <a:srgbClr val="486383"/>
              </a:solidFill>
              <a:prstDash val="solid"/>
              <a:miter lim="400000"/>
            </a:ln>
          </a:right>
          <a:top>
            <a:ln w="12700" cap="flat">
              <a:solidFill>
                <a:srgbClr val="486383"/>
              </a:solidFill>
              <a:prstDash val="solid"/>
              <a:miter lim="400000"/>
            </a:ln>
          </a:top>
          <a:bottom>
            <a:ln w="12700" cap="flat">
              <a:solidFill>
                <a:srgbClr val="486383"/>
              </a:solidFill>
              <a:prstDash val="solid"/>
              <a:miter lim="400000"/>
            </a:ln>
          </a:bottom>
          <a:insideH>
            <a:ln w="12700" cap="flat">
              <a:solidFill>
                <a:srgbClr val="486383"/>
              </a:solidFill>
              <a:prstDash val="solid"/>
              <a:miter lim="400000"/>
            </a:ln>
          </a:insideH>
          <a:insideV>
            <a:ln w="12700" cap="flat">
              <a:solidFill>
                <a:srgbClr val="486383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>
        <a:font>
          <a:latin typeface="Optima"/>
          <a:ea typeface="Optima"/>
          <a:cs typeface="Optima"/>
        </a:font>
        <a:srgbClr val="486383"/>
      </a:tcTxStyle>
      <a:tcStyle>
        <a:tcBdr>
          <a:left>
            <a:ln w="12700" cap="flat">
              <a:solidFill>
                <a:srgbClr val="486383"/>
              </a:solidFill>
              <a:prstDash val="solid"/>
              <a:miter lim="400000"/>
            </a:ln>
          </a:left>
          <a:right>
            <a:ln w="12700" cap="flat">
              <a:solidFill>
                <a:srgbClr val="486383"/>
              </a:solidFill>
              <a:prstDash val="solid"/>
              <a:miter lim="400000"/>
            </a:ln>
          </a:right>
          <a:top>
            <a:ln w="12700" cap="flat">
              <a:solidFill>
                <a:srgbClr val="486383"/>
              </a:solidFill>
              <a:prstDash val="solid"/>
              <a:miter lim="400000"/>
            </a:ln>
          </a:top>
          <a:bottom>
            <a:ln w="28575" cap="flat">
              <a:solidFill>
                <a:srgbClr val="486383"/>
              </a:solidFill>
              <a:prstDash val="solid"/>
              <a:miter lim="400000"/>
            </a:ln>
          </a:bottom>
          <a:insideH>
            <a:ln w="12700" cap="flat">
              <a:solidFill>
                <a:srgbClr val="486383"/>
              </a:solidFill>
              <a:prstDash val="solid"/>
              <a:miter lim="400000"/>
            </a:ln>
          </a:insideH>
          <a:insideV>
            <a:ln w="12700" cap="flat">
              <a:solidFill>
                <a:srgbClr val="486383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>
        <a:font>
          <a:latin typeface="Optima"/>
          <a:ea typeface="Optima"/>
          <a:cs typeface="Optima"/>
        </a:font>
        <a:srgbClr val="486383"/>
      </a:tcTxStyle>
      <a:tcStyle>
        <a:tcBdr>
          <a:left>
            <a:ln w="12700" cap="flat">
              <a:solidFill>
                <a:srgbClr val="486383"/>
              </a:solidFill>
              <a:prstDash val="solid"/>
              <a:miter lim="400000"/>
            </a:ln>
          </a:left>
          <a:right>
            <a:ln w="12700" cap="flat">
              <a:solidFill>
                <a:srgbClr val="486383"/>
              </a:solidFill>
              <a:prstDash val="solid"/>
              <a:miter lim="400000"/>
            </a:ln>
          </a:right>
          <a:top>
            <a:ln w="28575" cap="flat">
              <a:solidFill>
                <a:srgbClr val="486383"/>
              </a:solidFill>
              <a:prstDash val="solid"/>
              <a:miter lim="400000"/>
            </a:ln>
          </a:top>
          <a:bottom>
            <a:ln w="12700" cap="flat">
              <a:solidFill>
                <a:srgbClr val="486383"/>
              </a:solidFill>
              <a:prstDash val="solid"/>
              <a:miter lim="400000"/>
            </a:ln>
          </a:bottom>
          <a:insideH>
            <a:ln w="12700" cap="flat">
              <a:solidFill>
                <a:srgbClr val="486383"/>
              </a:solidFill>
              <a:prstDash val="solid"/>
              <a:miter lim="400000"/>
            </a:ln>
          </a:insideH>
          <a:insideV>
            <a:ln w="12700" cap="flat">
              <a:solidFill>
                <a:srgbClr val="486383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3943658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75577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65833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defTabSz="914400">
              <a:def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ctr" defTabSz="914400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defTabSz="914400">
              <a:def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4000" u="sng" cap="all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 cap="none">
                <a:solidFill>
                  <a:srgbClr val="000000"/>
                </a:solidFill>
                <a:uFillTx/>
              </a:defRPr>
            </a:pPr>
            <a:r>
              <a:rPr sz="4000" u="sng" cap="all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indent="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marR="0" indent="9144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marR="0" indent="13716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marR="0" indent="18288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defTabSz="914400">
              <a:def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600"/>
              </a:spcBef>
              <a:buSzPct val="100000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90575" marR="0" indent="-333375" defTabSz="914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4439" marR="0" indent="-320039" defTabSz="914400">
              <a:spcBef>
                <a:spcPts val="600"/>
              </a:spcBef>
              <a:buSzPct val="100000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27200" marR="0" indent="-355600" defTabSz="914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84400" marR="0" indent="-355600" defTabSz="91440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defTabSz="914400">
              <a:def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indent="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1pPr>
            <a:lvl2pPr marL="0" marR="0" indent="4572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2pPr>
            <a:lvl3pPr marL="0" marR="0" indent="9144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3pPr>
            <a:lvl4pPr marL="0" marR="0" indent="13716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4pPr>
            <a:lvl5pPr marL="0" marR="0" indent="18288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defTabSz="914400">
              <a:def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defTabSz="914400">
              <a:defRPr sz="20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20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defTabSz="914400">
              <a:defRPr sz="20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20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marR="0" indent="9144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marR="0" indent="13716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marR="0" indent="18288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defTabSz="914400">
              <a:def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4.png" descr="bande_kleng"/>
          <p:cNvPicPr/>
          <p:nvPr/>
        </p:nvPicPr>
        <p:blipFill>
          <a:blip r:embed="rId2">
            <a:extLst/>
          </a:blip>
          <a:srcRect l="2055" r="3700" b="36719"/>
          <a:stretch>
            <a:fillRect/>
          </a:stretch>
        </p:blipFill>
        <p:spPr>
          <a:xfrm>
            <a:off x="-1" y="5876925"/>
            <a:ext cx="9191626" cy="83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5.png" descr="emblème outlin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800" y="6597650"/>
            <a:ext cx="3786188" cy="15875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defTabSz="914400">
              <a:def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3800" u="sng">
                <a:solidFill>
                  <a:srgbClr val="008B91"/>
                </a:solidFill>
                <a:uFill>
                  <a:solidFill>
                    <a:srgbClr val="008B91"/>
                  </a:solidFill>
                </a:uFill>
              </a:rPr>
              <a:t>Title Text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74785" indent="-260312">
              <a:spcBef>
                <a:spcPts val="200"/>
              </a:spcBef>
              <a:buChar char="‣"/>
              <a:defRPr sz="1200"/>
            </a:lvl2pPr>
            <a:lvl3pPr marL="825500" indent="-254000">
              <a:spcBef>
                <a:spcPts val="200"/>
              </a:spcBef>
              <a:buChar char="-"/>
              <a:defRPr sz="1200"/>
            </a:lvl3pPr>
            <a:lvl4pPr marL="1270000" indent="-444500">
              <a:spcBef>
                <a:spcPts val="700"/>
              </a:spcBef>
              <a:buChar char="➡"/>
              <a:defRPr sz="1200">
                <a:solidFill>
                  <a:srgbClr val="FF8647"/>
                </a:solidFill>
              </a:defRPr>
            </a:lvl4pPr>
            <a:lvl5pPr marL="762000" indent="-444500">
              <a:spcBef>
                <a:spcPts val="400"/>
              </a:spcBef>
              <a:buChar char="➡"/>
              <a:defRPr sz="1200">
                <a:solidFill>
                  <a:srgbClr val="FF8647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Title Text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74785" indent="-260312">
              <a:spcBef>
                <a:spcPts val="200"/>
              </a:spcBef>
              <a:buChar char="‣"/>
              <a:defRPr sz="1200"/>
            </a:lvl2pPr>
            <a:lvl3pPr marL="825500" indent="-254000">
              <a:spcBef>
                <a:spcPts val="200"/>
              </a:spcBef>
              <a:buChar char="-"/>
              <a:defRPr sz="1200"/>
            </a:lvl3pPr>
            <a:lvl4pPr marL="1270000" indent="-444500">
              <a:spcBef>
                <a:spcPts val="700"/>
              </a:spcBef>
              <a:buChar char="➡"/>
              <a:defRPr sz="1200">
                <a:solidFill>
                  <a:srgbClr val="FF8647"/>
                </a:solidFill>
              </a:defRPr>
            </a:lvl4pPr>
            <a:lvl5pPr marL="762000" indent="-444500">
              <a:spcBef>
                <a:spcPts val="400"/>
              </a:spcBef>
              <a:buChar char="➡"/>
              <a:defRPr sz="1200">
                <a:solidFill>
                  <a:srgbClr val="FF8647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Five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74785" indent="-260312">
              <a:spcBef>
                <a:spcPts val="200"/>
              </a:spcBef>
              <a:buChar char="‣"/>
              <a:defRPr sz="1200"/>
            </a:lvl2pPr>
            <a:lvl3pPr marL="825500" indent="-254000">
              <a:spcBef>
                <a:spcPts val="200"/>
              </a:spcBef>
              <a:buChar char="-"/>
              <a:defRPr sz="1200"/>
            </a:lvl3pPr>
            <a:lvl4pPr marL="1270000" indent="-444500">
              <a:spcBef>
                <a:spcPts val="700"/>
              </a:spcBef>
              <a:buChar char="➡"/>
              <a:defRPr sz="1200">
                <a:solidFill>
                  <a:srgbClr val="FF8647"/>
                </a:solidFill>
              </a:defRPr>
            </a:lvl4pPr>
            <a:lvl5pPr marL="762000" indent="-444500">
              <a:spcBef>
                <a:spcPts val="400"/>
              </a:spcBef>
              <a:buChar char="➡"/>
              <a:defRPr sz="1200">
                <a:solidFill>
                  <a:srgbClr val="FF8647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Five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892968" y="4723804"/>
            <a:ext cx="7358064" cy="1000126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algn="ctr" defTabSz="584200">
              <a:defRPr sz="4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xfrm>
            <a:off x="892968" y="5759648"/>
            <a:ext cx="7358064" cy="794743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indent="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669726" y="178593"/>
            <a:ext cx="7804548" cy="1518048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algn="ctr" defTabSz="584200">
              <a:defRPr sz="56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69726" y="178593"/>
            <a:ext cx="7804548" cy="1518048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algn="ctr" defTabSz="584200">
              <a:defRPr sz="4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669726" y="1821656"/>
            <a:ext cx="7804548" cy="4420196"/>
          </a:xfrm>
          <a:prstGeom prst="rect">
            <a:avLst/>
          </a:prstGeom>
        </p:spPr>
        <p:txBody>
          <a:bodyPr lIns="35718" tIns="35718" rIns="35718" bIns="35718" anchor="ctr">
            <a:normAutofit/>
          </a:bodyPr>
          <a:lstStyle>
            <a:lvl1pPr marL="3041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86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931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376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821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4000" cap="all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  <a:uFillTx/>
              </a:defRPr>
            </a:pPr>
            <a:r>
              <a:rPr sz="4000" cap="all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indent="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marR="0" indent="9144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marR="0" indent="13716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marR="0" indent="1828800" defTabSz="914400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892968" y="4723804"/>
            <a:ext cx="7358064" cy="1000126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algn="ctr" defTabSz="584200">
              <a:defRPr sz="56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892968" y="5759648"/>
            <a:ext cx="7358064" cy="794743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indent="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669726" y="178593"/>
            <a:ext cx="7804548" cy="1518048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algn="ctr" defTabSz="584200">
              <a:defRPr sz="56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669726" y="1821656"/>
            <a:ext cx="7804548" cy="4420196"/>
          </a:xfrm>
          <a:prstGeom prst="rect">
            <a:avLst/>
          </a:prstGeom>
        </p:spPr>
        <p:txBody>
          <a:bodyPr lIns="35718" tIns="35718" rIns="35718" bIns="35718" anchor="ctr">
            <a:normAutofit/>
          </a:bodyPr>
          <a:lstStyle>
            <a:lvl1pPr marL="3041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86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931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376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82131" marR="0" indent="-304131" defTabSz="584200">
              <a:spcBef>
                <a:spcPts val="4200"/>
              </a:spcBef>
              <a:buSzPct val="75000"/>
              <a:defRPr sz="26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892968" y="2268140"/>
            <a:ext cx="7358064" cy="2321720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algn="ctr" defTabSz="584200">
              <a:defRPr sz="56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669726" y="178593"/>
            <a:ext cx="7804548" cy="1518048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algn="ctr" defTabSz="584200">
              <a:defRPr sz="4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600"/>
              </a:spcBef>
              <a:buSzPct val="100000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90575" marR="0" indent="-333375" defTabSz="914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4439" marR="0" indent="-320039" defTabSz="914400">
              <a:spcBef>
                <a:spcPts val="600"/>
              </a:spcBef>
              <a:buSzPct val="100000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27200" marR="0" indent="-355600" defTabSz="914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84400" marR="0" indent="-355600" defTabSz="91440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498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57200" y="1479617"/>
            <a:ext cx="4040188" cy="69525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indent="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1pPr>
            <a:lvl2pPr marL="0" marR="0" indent="4572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2pPr>
            <a:lvl3pPr marL="0" marR="0" indent="9144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3pPr>
            <a:lvl4pPr marL="0" marR="0" indent="13716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4pPr>
            <a:lvl5pPr marL="0" marR="0" indent="1828800" defTabSz="914400"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marR="0" defTabSz="914400">
              <a:def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defTabSz="914400">
              <a:defRPr sz="20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 lIns="45719" tIns="45719" rIns="45719" bIns="45719"/>
          <a:lstStyle>
            <a:lvl1pPr marL="342900" marR="0" indent="-3429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defTabSz="914400">
              <a:spcBef>
                <a:spcPts val="700"/>
              </a:spcBef>
              <a:buSzPct val="100000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defTabSz="9144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defTabSz="9144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png" descr="Bande_Logo_UNI_affiche_ULNV"/>
          <p:cNvPicPr/>
          <p:nvPr/>
        </p:nvPicPr>
        <p:blipFill>
          <a:blip r:embed="rId2">
            <a:extLst/>
          </a:blip>
          <a:srcRect r="635" b="6799"/>
          <a:stretch>
            <a:fillRect/>
          </a:stretch>
        </p:blipFill>
        <p:spPr>
          <a:xfrm>
            <a:off x="0" y="2770188"/>
            <a:ext cx="9161464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png" descr="emblème+faculté_FSTC_E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116632"/>
            <a:ext cx="2892631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2399" y="116632"/>
            <a:ext cx="849313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marR="0" defTabSz="914400">
              <a:defRPr sz="20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 Bold"/>
                <a:ea typeface="Arial Narrow Bold"/>
                <a:cs typeface="Arial Narrow Bold"/>
                <a:sym typeface="Arial Narrow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marR="0" indent="9144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marR="0" indent="13716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marR="0" indent="1828800" defTabSz="914400">
              <a:spcBef>
                <a:spcPts val="300"/>
              </a:spcBef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Relationship Id="rId35" Type="http://schemas.openxmlformats.org/officeDocument/2006/relationships/hyperlink" Target="mailto:email@cardiff.ac.uk" TargetMode="Externa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AB1942"/>
          </a:solidFill>
          <a:ln>
            <a:round/>
          </a:ln>
        </p:spPr>
        <p:txBody>
          <a:bodyPr lIns="50800" tIns="50800" rIns="50800" bIns="50800" anchor="ctr"/>
          <a:lstStyle/>
          <a:p>
            <a:pPr marL="40639" marR="40639" lvl="0" defTabSz="449262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8727281" y="583406"/>
            <a:ext cx="12701" cy="12701"/>
          </a:xfrm>
          <a:prstGeom prst="line">
            <a:avLst/>
          </a:prstGeom>
          <a:ln w="3175">
            <a:solidFill>
              <a:srgbClr val="929292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7389812" y="-292100"/>
            <a:ext cx="1892301" cy="1447800"/>
            <a:chOff x="0" y="0"/>
            <a:chExt cx="1892300" cy="1447799"/>
          </a:xfrm>
        </p:grpSpPr>
        <p:sp>
          <p:nvSpPr>
            <p:cNvPr id="4" name="Shape 4"/>
            <p:cNvSpPr/>
            <p:nvPr/>
          </p:nvSpPr>
          <p:spPr>
            <a:xfrm>
              <a:off x="216674" y="149823"/>
              <a:ext cx="1652754" cy="1151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5" name="Shape 5"/>
            <p:cNvSpPr/>
            <p:nvPr/>
          </p:nvSpPr>
          <p:spPr>
            <a:xfrm>
              <a:off x="381211" y="571109"/>
              <a:ext cx="1511090" cy="427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6" name="Shape 6"/>
            <p:cNvSpPr/>
            <p:nvPr/>
          </p:nvSpPr>
          <p:spPr>
            <a:xfrm>
              <a:off x="0" y="0"/>
              <a:ext cx="482047" cy="1447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8" name="Shape 8"/>
          <p:cNvSpPr/>
          <p:nvPr/>
        </p:nvSpPr>
        <p:spPr>
          <a:xfrm>
            <a:off x="0" y="6527800"/>
            <a:ext cx="9144000" cy="342900"/>
          </a:xfrm>
          <a:prstGeom prst="rect">
            <a:avLst/>
          </a:prstGeom>
          <a:solidFill>
            <a:srgbClr val="AB1942"/>
          </a:solidFill>
          <a:ln>
            <a:round/>
          </a:ln>
        </p:spPr>
        <p:txBody>
          <a:bodyPr lIns="50800" tIns="50800" rIns="50800" bIns="50800" anchor="ctr"/>
          <a:lstStyle/>
          <a:p>
            <a:pPr marL="39199" marR="39199" lvl="0" algn="r" defTabSz="449262">
              <a:buClr>
                <a:srgbClr val="FFFFFF"/>
              </a:buClr>
              <a:buFont typeface="Times New Roman"/>
              <a:tabLst>
                <a:tab pos="38100" algn="l"/>
                <a:tab pos="482600" algn="l"/>
                <a:tab pos="939800" algn="l"/>
                <a:tab pos="1384300" algn="l"/>
                <a:tab pos="1828800" algn="l"/>
                <a:tab pos="2286000" algn="l"/>
                <a:tab pos="2730500" algn="l"/>
                <a:tab pos="3187700" algn="l"/>
                <a:tab pos="3632200" algn="l"/>
                <a:tab pos="4076700" algn="l"/>
                <a:tab pos="4533900" algn="l"/>
                <a:tab pos="4978400" algn="l"/>
                <a:tab pos="5422900" algn="l"/>
                <a:tab pos="5880100" algn="l"/>
                <a:tab pos="6324600" algn="l"/>
                <a:tab pos="6781800" algn="l"/>
                <a:tab pos="7226300" algn="l"/>
                <a:tab pos="7670800" algn="l"/>
                <a:tab pos="8128000" algn="l"/>
                <a:tab pos="8572500" algn="l"/>
                <a:tab pos="9017000" algn="l"/>
                <a:tab pos="9029700" algn="l"/>
              </a:tabLst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 flipH="1">
            <a:off x="8579269" y="6475065"/>
            <a:ext cx="7737" cy="394539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-647700" y="6527800"/>
            <a:ext cx="6819901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9199" marR="39199" algn="r" defTabSz="449262">
              <a:buClr>
                <a:srgbClr val="FFFFFF"/>
              </a:buClr>
              <a:buFont typeface="Times New Roman"/>
              <a:tabLst>
                <a:tab pos="38100" algn="l"/>
                <a:tab pos="482600" algn="l"/>
                <a:tab pos="939800" algn="l"/>
                <a:tab pos="1384300" algn="l"/>
                <a:tab pos="1828800" algn="l"/>
                <a:tab pos="2286000" algn="l"/>
                <a:tab pos="2730500" algn="l"/>
                <a:tab pos="3187700" algn="l"/>
                <a:tab pos="3632200" algn="l"/>
                <a:tab pos="4076700" algn="l"/>
                <a:tab pos="4533900" algn="l"/>
                <a:tab pos="4978400" algn="l"/>
                <a:tab pos="5422900" algn="l"/>
                <a:tab pos="5880100" algn="l"/>
                <a:tab pos="6324600" algn="l"/>
                <a:tab pos="6781800" algn="l"/>
                <a:tab pos="7226300" algn="l"/>
                <a:tab pos="7670800" algn="l"/>
                <a:tab pos="8128000" algn="l"/>
                <a:tab pos="8572500" algn="l"/>
                <a:tab pos="9017000" algn="l"/>
                <a:tab pos="9029700" algn="l"/>
              </a:tabLst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ourier"/>
                <a:ea typeface="Courier"/>
                <a:cs typeface="Courier"/>
                <a:sym typeface="Courier"/>
                <a:hlinkClick r:id="rId35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5"/>
              </a:rPr>
              <a:t>bordasS@cardiff.ac.uk, stephane.bordas@alum.northwestern.edu</a:t>
            </a:r>
          </a:p>
        </p:txBody>
      </p:sp>
      <p:pic>
        <p:nvPicPr>
          <p:cNvPr id="11" name="image.png"/>
          <p:cNvPicPr/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144462" y="36512"/>
            <a:ext cx="622301" cy="622301"/>
          </a:xfrm>
          <a:prstGeom prst="rect">
            <a:avLst/>
          </a:prstGeom>
          <a:ln w="25400">
            <a:round/>
          </a:ln>
        </p:spPr>
      </p:pic>
      <p:sp>
        <p:nvSpPr>
          <p:cNvPr id="12" name="Shape 12"/>
          <p:cNvSpPr/>
          <p:nvPr/>
        </p:nvSpPr>
        <p:spPr>
          <a:xfrm>
            <a:off x="7575962" y="6506364"/>
            <a:ext cx="203200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39199" marR="39199" defTabSz="449262">
              <a:buClr>
                <a:srgbClr val="FFFFFF"/>
              </a:buClr>
              <a:buFont typeface="Times New Roman"/>
              <a:tabLst>
                <a:tab pos="38100" algn="l"/>
                <a:tab pos="482600" algn="l"/>
                <a:tab pos="939800" algn="l"/>
                <a:tab pos="1384300" algn="l"/>
                <a:tab pos="1828800" algn="l"/>
                <a:tab pos="2286000" algn="l"/>
                <a:tab pos="2730500" algn="l"/>
                <a:tab pos="3187700" algn="l"/>
                <a:tab pos="3632200" algn="l"/>
                <a:tab pos="4076700" algn="l"/>
                <a:tab pos="4533900" algn="l"/>
                <a:tab pos="4978400" algn="l"/>
                <a:tab pos="5422900" algn="l"/>
                <a:tab pos="5880100" algn="l"/>
                <a:tab pos="6324600" algn="l"/>
                <a:tab pos="6781800" algn="l"/>
                <a:tab pos="7226300" algn="l"/>
                <a:tab pos="7670800" algn="l"/>
                <a:tab pos="8128000" algn="l"/>
                <a:tab pos="8572500" algn="l"/>
                <a:tab pos="9017000" algn="l"/>
                <a:tab pos="9029700" algn="l"/>
              </a:tabLst>
              <a:defRPr sz="1800">
                <a:solidFill>
                  <a:srgbClr val="FF8647"/>
                </a:solidFill>
                <a:uFill>
                  <a:solidFill>
                    <a:srgbClr val="FF8647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8647"/>
                </a:solidFill>
                <a:uFill>
                  <a:solidFill>
                    <a:srgbClr val="FF8647"/>
                  </a:solidFill>
                </a:uFill>
              </a:rPr>
              <a:t>RealTcut</a:t>
            </a:r>
          </a:p>
        </p:txBody>
      </p:sp>
      <p:pic>
        <p:nvPicPr>
          <p:cNvPr id="13" name="droppedImage.png"/>
          <p:cNvPicPr/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0" y="6527800"/>
            <a:ext cx="424686" cy="393700"/>
          </a:xfrm>
          <a:prstGeom prst="rect">
            <a:avLst/>
          </a:prstGeom>
          <a:ln w="25400">
            <a:round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152400"/>
            <a:ext cx="6108700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469900" y="800100"/>
            <a:ext cx="8051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574785" indent="-260312">
              <a:spcBef>
                <a:spcPts val="200"/>
              </a:spcBef>
              <a:buChar char="‣"/>
              <a:defRPr sz="1200"/>
            </a:lvl2pPr>
            <a:lvl3pPr marL="825500" indent="-254000">
              <a:spcBef>
                <a:spcPts val="200"/>
              </a:spcBef>
              <a:buChar char="-"/>
              <a:defRPr sz="1200"/>
            </a:lvl3pPr>
            <a:lvl4pPr marL="1270000" indent="-444500">
              <a:spcBef>
                <a:spcPts val="700"/>
              </a:spcBef>
              <a:buChar char="➡"/>
              <a:defRPr sz="1200">
                <a:solidFill>
                  <a:srgbClr val="FF8647"/>
                </a:solidFill>
              </a:defRPr>
            </a:lvl4pPr>
            <a:lvl5pPr marL="762000" indent="-444500">
              <a:spcBef>
                <a:spcPts val="400"/>
              </a:spcBef>
              <a:buChar char="➡"/>
              <a:defRPr sz="1200">
                <a:solidFill>
                  <a:srgbClr val="FF8647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8647"/>
                </a:solidFill>
                <a:uFill>
                  <a:solidFill>
                    <a:srgbClr val="486383"/>
                  </a:solidFill>
                </a:u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725732" y="6515100"/>
            <a:ext cx="312015" cy="31305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 defTabSz="317500">
              <a:defRPr sz="14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ransition xmlns:p14="http://schemas.microsoft.com/office/powerpoint/2010/main" spd="med"/>
  <p:txStyles>
    <p:titleStyle>
      <a:lvl1pPr marL="75366" marR="762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1pPr>
      <a:lvl2pPr marL="75366" marR="76200" indent="2286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2pPr>
      <a:lvl3pPr marL="75366" marR="76200" indent="4572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3pPr>
      <a:lvl4pPr marL="75366" marR="76200" indent="6858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4pPr>
      <a:lvl5pPr marL="75366" marR="76200" indent="9144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5pPr>
      <a:lvl6pPr marL="75366" marR="76200" indent="11430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6pPr>
      <a:lvl7pPr marL="75366" marR="76200" indent="13716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7pPr>
      <a:lvl8pPr marL="75366" marR="76200" indent="1600199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8pPr>
      <a:lvl9pPr marL="75366" marR="76200" indent="1828800" defTabSz="647700">
        <a:defRPr>
          <a:solidFill>
            <a:srgbClr val="FFFFFF"/>
          </a:solidFill>
          <a:uFill>
            <a:solidFill>
              <a:srgbClr val="486383"/>
            </a:solidFill>
          </a:uFill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17500" marR="32146" indent="-317500" defTabSz="647700">
        <a:spcBef>
          <a:spcPts val="1400"/>
        </a:spcBef>
        <a:buSzPct val="20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1pPr>
      <a:lvl2pPr marL="618170" marR="32146" indent="-303697" defTabSz="647700">
        <a:spcBef>
          <a:spcPts val="1400"/>
        </a:spcBef>
        <a:buSzPct val="15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2pPr>
      <a:lvl3pPr marL="867833" marR="32146" indent="-296333" defTabSz="647700">
        <a:spcBef>
          <a:spcPts val="1400"/>
        </a:spcBef>
        <a:buSzPct val="15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3pPr>
      <a:lvl4pPr marL="1344083" marR="32146" indent="-518583" defTabSz="647700">
        <a:spcBef>
          <a:spcPts val="1400"/>
        </a:spcBef>
        <a:buSzPct val="20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4pPr>
      <a:lvl5pPr marL="836083" marR="32146" indent="-518583" defTabSz="647700">
        <a:spcBef>
          <a:spcPts val="1400"/>
        </a:spcBef>
        <a:buSzPct val="20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5pPr>
      <a:lvl6pPr marL="518583" marR="32146" indent="-518583" defTabSz="647700">
        <a:spcBef>
          <a:spcPts val="1400"/>
        </a:spcBef>
        <a:buSzPct val="20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6pPr>
      <a:lvl7pPr marL="518583" marR="32146" indent="-518583" defTabSz="647700">
        <a:spcBef>
          <a:spcPts val="1400"/>
        </a:spcBef>
        <a:buSzPct val="20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7pPr>
      <a:lvl8pPr marL="518583" marR="32146" indent="-518583" defTabSz="647700">
        <a:spcBef>
          <a:spcPts val="1400"/>
        </a:spcBef>
        <a:buSzPct val="20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8pPr>
      <a:lvl9pPr marL="518583" marR="32146" indent="-518583" defTabSz="647700">
        <a:spcBef>
          <a:spcPts val="1400"/>
        </a:spcBef>
        <a:buSzPct val="200000"/>
        <a:buChar char="•"/>
        <a:defRPr sz="1400">
          <a:solidFill>
            <a:srgbClr val="444444"/>
          </a:solidFill>
          <a:uFill>
            <a:solidFill>
              <a:srgbClr val="486383"/>
            </a:solidFill>
          </a:uFill>
          <a:latin typeface="Calibri"/>
          <a:ea typeface="Calibri"/>
          <a:cs typeface="Calibri"/>
          <a:sym typeface="Calibri"/>
        </a:defRPr>
      </a:lvl9pPr>
    </p:bodyStyle>
    <p:otherStyle>
      <a:lvl1pPr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1pPr>
      <a:lvl2pPr indent="2286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2pPr>
      <a:lvl3pPr indent="4572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3pPr>
      <a:lvl4pPr indent="6858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4pPr>
      <a:lvl5pPr indent="9144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5pPr>
      <a:lvl6pPr indent="11430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6pPr>
      <a:lvl7pPr indent="13716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7pPr>
      <a:lvl8pPr indent="16002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8pPr>
      <a:lvl9pPr indent="1828800" algn="r" defTabSz="317500">
        <a:defRPr sz="1400">
          <a:solidFill>
            <a:schemeClr val="tx1"/>
          </a:solidFill>
          <a:uFill>
            <a:solidFill>
              <a:srgbClr val="486383"/>
            </a:solidFill>
          </a:uFill>
          <a:latin typeface="+mn-lt"/>
          <a:ea typeface="+mn-ea"/>
          <a:cs typeface="+mn-cs"/>
          <a:sym typeface="Opti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12.xml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895" y="3429000"/>
            <a:ext cx="3180185" cy="266069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442020" y="1540792"/>
            <a:ext cx="8259960" cy="207243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ctr" defTabSz="475487">
              <a:defRPr sz="1800">
                <a:solidFill>
                  <a:srgbClr val="000000"/>
                </a:solidFill>
                <a:uFillTx/>
              </a:defRPr>
            </a:pPr>
            <a:r>
              <a:rPr lang="fr-FR" sz="3200" b="1" dirty="0" err="1">
                <a:solidFill>
                  <a:schemeClr val="tx1"/>
                </a:solidFill>
                <a:latin typeface="Arial Narrow" charset="0"/>
              </a:rPr>
              <a:t>Error</a:t>
            </a:r>
            <a:r>
              <a:rPr lang="fr-FR" sz="3200" b="1" dirty="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Arial Narrow" charset="0"/>
              </a:rPr>
              <a:t>controlled</a:t>
            </a:r>
            <a:r>
              <a:rPr lang="fr-FR" sz="3200" b="1" dirty="0">
                <a:solidFill>
                  <a:schemeClr val="tx1"/>
                </a:solidFill>
                <a:latin typeface="Arial Narrow" charset="0"/>
              </a:rPr>
              <a:t> adaptive </a:t>
            </a:r>
            <a:r>
              <a:rPr lang="fr-FR" sz="3200" b="1" dirty="0" err="1">
                <a:solidFill>
                  <a:schemeClr val="tx1"/>
                </a:solidFill>
                <a:latin typeface="Arial Narrow" charset="0"/>
              </a:rPr>
              <a:t>multiscale</a:t>
            </a:r>
            <a:r>
              <a:rPr lang="fr-FR" sz="3200" b="1" dirty="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Arial Narrow" charset="0"/>
              </a:rPr>
              <a:t>modelling</a:t>
            </a:r>
            <a:r>
              <a:rPr lang="fr-FR" sz="3200" b="1" dirty="0">
                <a:solidFill>
                  <a:schemeClr val="tx1"/>
                </a:solidFill>
                <a:latin typeface="Arial Narrow" charset="0"/>
              </a:rPr>
              <a:t> of fracture for </a:t>
            </a:r>
            <a:r>
              <a:rPr lang="fr-FR" sz="3200" b="1" dirty="0" err="1">
                <a:solidFill>
                  <a:schemeClr val="tx1"/>
                </a:solidFill>
                <a:latin typeface="Arial Narrow" charset="0"/>
              </a:rPr>
              <a:t>polycrystalline</a:t>
            </a:r>
            <a:r>
              <a:rPr lang="fr-FR" sz="3200" b="1" dirty="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fr-FR" sz="3200" b="1" dirty="0" smtClean="0">
                <a:solidFill>
                  <a:schemeClr val="tx1"/>
                </a:solidFill>
                <a:latin typeface="Arial Narrow" charset="0"/>
              </a:rPr>
              <a:t>microstructures</a:t>
            </a:r>
            <a:br>
              <a:rPr lang="fr-FR" sz="3200" b="1" dirty="0" smtClean="0">
                <a:solidFill>
                  <a:schemeClr val="tx1"/>
                </a:solidFill>
                <a:latin typeface="Arial Narrow" charset="0"/>
              </a:rPr>
            </a:br>
            <a:r>
              <a:rPr lang="fr-FR" sz="3200" b="1" dirty="0" smtClean="0">
                <a:solidFill>
                  <a:schemeClr val="tx1"/>
                </a:solidFill>
                <a:latin typeface="Arial Narrow" charset="0"/>
              </a:rPr>
              <a:t/>
            </a:r>
            <a:br>
              <a:rPr lang="fr-FR" sz="3200" b="1" dirty="0" smtClean="0">
                <a:solidFill>
                  <a:schemeClr val="tx1"/>
                </a:solidFill>
                <a:latin typeface="Arial Narrow" charset="0"/>
              </a:rPr>
            </a:br>
            <a:r>
              <a:rPr sz="1768" i="1" dirty="0" smtClean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Stéphane </a:t>
            </a:r>
            <a:r>
              <a:rPr sz="1768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p. a. ßordas (Spaß), Pierre Kerfriden + team</a:t>
            </a:r>
            <a:br>
              <a:rPr sz="1768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</a:br>
            <a:r>
              <a:rPr sz="1768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University of Luxembourg and Cardiff University</a:t>
            </a:r>
          </a:p>
        </p:txBody>
      </p:sp>
      <p:pic>
        <p:nvPicPr>
          <p:cNvPr id="190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387" y="5397500"/>
            <a:ext cx="2592388" cy="76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206754" y="4205288"/>
            <a:ext cx="10654100" cy="115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 defTabSz="566927">
              <a:defRPr sz="1800">
                <a:uFillTx/>
              </a:defRPr>
            </a:pPr>
            <a:endParaRPr sz="1674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240" y="3786471"/>
            <a:ext cx="1079501" cy="100073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-148283" y="6308642"/>
            <a:ext cx="9161463" cy="55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 defTabSz="393192">
              <a:defRPr sz="1634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34">
                <a:solidFill>
                  <a:srgbClr val="701139"/>
                </a:solidFill>
                <a:uFill>
                  <a:solidFill>
                    <a:srgbClr val="701139"/>
                  </a:solidFill>
                </a:uFill>
              </a:rPr>
              <a:t>279578 - REALTCUT - Towards real time multiscale simulation of cutting in non-linear materials  with applications to surgical simulation and computer guided surgery</a:t>
            </a:r>
          </a:p>
        </p:txBody>
      </p:sp>
      <p:pic>
        <p:nvPicPr>
          <p:cNvPr id="19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54217" y="148630"/>
            <a:ext cx="4864101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-50800" y="50419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-50800" y="-127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32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06400"/>
            <a:ext cx="1028700" cy="985838"/>
          </a:xfrm>
          <a:prstGeom prst="rect">
            <a:avLst/>
          </a:prstGeom>
          <a:ln w="25400">
            <a:round/>
          </a:ln>
        </p:spPr>
      </p:pic>
      <p:grpSp>
        <p:nvGrpSpPr>
          <p:cNvPr id="333" name="Group 333"/>
          <p:cNvGrpSpPr/>
          <p:nvPr/>
        </p:nvGrpSpPr>
        <p:grpSpPr>
          <a:xfrm>
            <a:off x="6941611" y="101600"/>
            <a:ext cx="2102457" cy="1600208"/>
            <a:chOff x="0" y="0"/>
            <a:chExt cx="2102455" cy="1600207"/>
          </a:xfrm>
        </p:grpSpPr>
        <p:sp>
          <p:nvSpPr>
            <p:cNvPr id="330" name="Shape 330"/>
            <p:cNvSpPr/>
            <p:nvPr/>
          </p:nvSpPr>
          <p:spPr>
            <a:xfrm>
              <a:off x="240736" y="165594"/>
              <a:ext cx="1836304" cy="127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331" name="Shape 331"/>
            <p:cNvSpPr/>
            <p:nvPr/>
          </p:nvSpPr>
          <p:spPr>
            <a:xfrm>
              <a:off x="423546" y="631226"/>
              <a:ext cx="1678910" cy="47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332" name="Shape 332"/>
            <p:cNvSpPr/>
            <p:nvPr/>
          </p:nvSpPr>
          <p:spPr>
            <a:xfrm>
              <a:off x="0" y="0"/>
              <a:ext cx="535582" cy="1600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334" name="Shape 334"/>
          <p:cNvSpPr>
            <a:spLocks noGrp="1"/>
          </p:cNvSpPr>
          <p:nvPr>
            <p:ph type="body" idx="1"/>
          </p:nvPr>
        </p:nvSpPr>
        <p:spPr>
          <a:xfrm>
            <a:off x="1066800" y="2095500"/>
            <a:ext cx="6997700" cy="2667000"/>
          </a:xfrm>
          <a:prstGeom prst="rect">
            <a:avLst/>
          </a:prstGeom>
        </p:spPr>
        <p:txBody>
          <a:bodyPr lIns="0" tIns="0" rIns="0" bIns="0" anchor="ctr"/>
          <a:lstStyle/>
          <a:p>
            <a:pPr marR="32146" lvl="0" defTabSz="647700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defRPr>
            </a:pPr>
            <a:endParaRPr/>
          </a:p>
        </p:txBody>
      </p:sp>
      <p:grpSp>
        <p:nvGrpSpPr>
          <p:cNvPr id="340" name="Group 340"/>
          <p:cNvGrpSpPr/>
          <p:nvPr/>
        </p:nvGrpSpPr>
        <p:grpSpPr>
          <a:xfrm>
            <a:off x="-4989499" y="-1648270"/>
            <a:ext cx="21336367" cy="12014214"/>
            <a:chOff x="-110747" y="-101518"/>
            <a:chExt cx="21336365" cy="12014213"/>
          </a:xfrm>
        </p:grpSpPr>
        <p:pic>
          <p:nvPicPr>
            <p:cNvPr id="335" name="dropped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10748" y="-101519"/>
              <a:ext cx="21336367" cy="1201421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336" name="Shape 336"/>
            <p:cNvSpPr/>
            <p:nvPr/>
          </p:nvSpPr>
          <p:spPr>
            <a:xfrm flipH="1">
              <a:off x="5853243" y="4641856"/>
              <a:ext cx="5233746" cy="24183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flipV="1">
              <a:off x="5852836" y="4430378"/>
              <a:ext cx="4874611" cy="4183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10368391" y="3803491"/>
              <a:ext cx="705992" cy="7828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 flipH="1" flipV="1">
              <a:off x="10350112" y="3798274"/>
              <a:ext cx="37158" cy="4054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3468019" y="5080000"/>
            <a:ext cx="21315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algn="ctr" defTabSz="3175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</a:rPr>
              <a:t>10</a:t>
            </a:fld>
            <a:endParaRPr sz="700">
              <a:solidFill>
                <a:srgbClr val="486383"/>
              </a:solidFill>
              <a:uFill>
                <a:solidFill>
                  <a:srgbClr val="486383"/>
                </a:solidFill>
              </a:uFill>
            </a:endParaRPr>
          </a:p>
        </p:txBody>
      </p:sp>
      <p:sp>
        <p:nvSpPr>
          <p:cNvPr id="342" name="Shape 342"/>
          <p:cNvSpPr/>
          <p:nvPr/>
        </p:nvSpPr>
        <p:spPr>
          <a:xfrm flipH="1" flipV="1">
            <a:off x="5517506" y="2611451"/>
            <a:ext cx="488006" cy="197590"/>
          </a:xfrm>
          <a:prstGeom prst="line">
            <a:avLst/>
          </a:prstGeom>
          <a:ln w="12700">
            <a:solidFill/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5555758" y="2680006"/>
            <a:ext cx="27365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1</a:t>
            </a:r>
          </a:p>
        </p:txBody>
      </p:sp>
      <p:sp>
        <p:nvSpPr>
          <p:cNvPr id="344" name="Shape 344"/>
          <p:cNvSpPr/>
          <p:nvPr/>
        </p:nvSpPr>
        <p:spPr>
          <a:xfrm>
            <a:off x="669241" y="2998534"/>
            <a:ext cx="27365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2</a:t>
            </a:r>
          </a:p>
        </p:txBody>
      </p:sp>
      <p:sp>
        <p:nvSpPr>
          <p:cNvPr id="345" name="Shape 345"/>
          <p:cNvSpPr/>
          <p:nvPr/>
        </p:nvSpPr>
        <p:spPr>
          <a:xfrm>
            <a:off x="6197373" y="2869329"/>
            <a:ext cx="27365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3</a:t>
            </a:r>
          </a:p>
        </p:txBody>
      </p:sp>
      <p:sp>
        <p:nvSpPr>
          <p:cNvPr id="346" name="Shape 346"/>
          <p:cNvSpPr/>
          <p:nvPr/>
        </p:nvSpPr>
        <p:spPr>
          <a:xfrm>
            <a:off x="5375998" y="1844917"/>
            <a:ext cx="27365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4</a:t>
            </a:r>
          </a:p>
        </p:txBody>
      </p:sp>
      <p:sp>
        <p:nvSpPr>
          <p:cNvPr id="347" name="Shape 347"/>
          <p:cNvSpPr/>
          <p:nvPr/>
        </p:nvSpPr>
        <p:spPr>
          <a:xfrm>
            <a:off x="5228335" y="2398653"/>
            <a:ext cx="273656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5</a:t>
            </a:r>
          </a:p>
        </p:txBody>
      </p:sp>
      <p:sp>
        <p:nvSpPr>
          <p:cNvPr id="348" name="Shape 348"/>
          <p:cNvSpPr/>
          <p:nvPr/>
        </p:nvSpPr>
        <p:spPr>
          <a:xfrm>
            <a:off x="6018643" y="2492127"/>
            <a:ext cx="27365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11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35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9" y="102463"/>
            <a:ext cx="4176478" cy="2513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8199" y="2608604"/>
            <a:ext cx="5080001" cy="330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183442" y="5840712"/>
            <a:ext cx="3645358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Luxembourg: 2,586.4 km2</a:t>
            </a:r>
          </a:p>
        </p:txBody>
      </p:sp>
      <p:sp>
        <p:nvSpPr>
          <p:cNvPr id="356" name="Shape 356"/>
          <p:cNvSpPr/>
          <p:nvPr/>
        </p:nvSpPr>
        <p:spPr>
          <a:xfrm>
            <a:off x="188868" y="6293149"/>
            <a:ext cx="349266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Paris region: 12,012 km2</a:t>
            </a:r>
          </a:p>
        </p:txBody>
      </p:sp>
      <p:pic>
        <p:nvPicPr>
          <p:cNvPr id="35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2363" y="-154487"/>
            <a:ext cx="4889324" cy="302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54677" y="3088921"/>
            <a:ext cx="4889323" cy="3559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12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36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36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8405" y="1259512"/>
            <a:ext cx="2004652" cy="1755776"/>
          </a:xfrm>
          <a:prstGeom prst="rect">
            <a:avLst/>
          </a:prstGeom>
        </p:spPr>
      </p:pic>
      <p:pic>
        <p:nvPicPr>
          <p:cNvPr id="366" name="Picture 365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4240" y="1167223"/>
            <a:ext cx="2004652" cy="17557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1" animBg="1" advAuto="0"/>
      <p:bldP spid="366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0" y="0"/>
            <a:ext cx="9144000" cy="495300"/>
          </a:xfrm>
          <a:prstGeom prst="rect">
            <a:avLst/>
          </a:prstGeom>
          <a:solidFill>
            <a:srgbClr val="AB1942"/>
          </a:solidFill>
          <a:ln>
            <a:round/>
          </a:ln>
        </p:spPr>
        <p:txBody>
          <a:bodyPr lIns="50800" tIns="50800" rIns="50800" bIns="50800" anchor="ctr"/>
          <a:lstStyle/>
          <a:p>
            <a:pPr marL="40639" marR="40639" lvl="0" defTabSz="449262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8727281" y="583406"/>
            <a:ext cx="12701" cy="12701"/>
          </a:xfrm>
          <a:prstGeom prst="line">
            <a:avLst/>
          </a:prstGeom>
          <a:ln w="3175">
            <a:solidFill>
              <a:srgbClr val="929292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 flipH="1">
            <a:off x="8579269" y="6475065"/>
            <a:ext cx="7737" cy="394539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63500" y="609600"/>
            <a:ext cx="8991600" cy="6210300"/>
          </a:xfrm>
          <a:prstGeom prst="roundRect">
            <a:avLst>
              <a:gd name="adj" fmla="val 3067"/>
            </a:avLst>
          </a:prstGeom>
          <a:solidFill>
            <a:srgbClr val="FFFFFF"/>
          </a:solidFill>
          <a:ln w="25400">
            <a:solidFill/>
            <a:miter lim="400000"/>
          </a:ln>
        </p:spPr>
        <p:txBody>
          <a:bodyPr lIns="50800" tIns="50800" rIns="50800" bIns="50800"/>
          <a:lstStyle/>
          <a:p>
            <a:pPr marR="32146" lvl="1" indent="0" algn="ctr" defTabSz="647700">
              <a:spcBef>
                <a:spcPts val="1400"/>
              </a:spcBef>
              <a:def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7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700" y="787400"/>
            <a:ext cx="762001" cy="1066800"/>
          </a:xfrm>
          <a:prstGeom prst="rect">
            <a:avLst/>
          </a:prstGeom>
          <a:ln w="25400">
            <a:round/>
          </a:ln>
        </p:spPr>
      </p:pic>
      <p:pic>
        <p:nvPicPr>
          <p:cNvPr id="37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2514600"/>
            <a:ext cx="889000" cy="1244600"/>
          </a:xfrm>
          <a:prstGeom prst="rect">
            <a:avLst/>
          </a:prstGeom>
          <a:ln w="25400">
            <a:round/>
          </a:ln>
        </p:spPr>
      </p:pic>
      <p:pic>
        <p:nvPicPr>
          <p:cNvPr id="376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8800" y="2476500"/>
            <a:ext cx="889000" cy="1244600"/>
          </a:xfrm>
          <a:prstGeom prst="rect">
            <a:avLst/>
          </a:prstGeom>
          <a:ln w="25400">
            <a:solidFill/>
            <a:custDash>
              <a:ds d="200000" sp="200000"/>
            </a:custDash>
            <a:round/>
          </a:ln>
        </p:spPr>
      </p:pic>
      <p:pic>
        <p:nvPicPr>
          <p:cNvPr id="377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27320" y="760658"/>
            <a:ext cx="828092" cy="1117602"/>
          </a:xfrm>
          <a:prstGeom prst="rect">
            <a:avLst/>
          </a:prstGeom>
          <a:ln w="25400">
            <a:round/>
          </a:ln>
        </p:spPr>
      </p:pic>
      <p:pic>
        <p:nvPicPr>
          <p:cNvPr id="378" name="dropped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5700" y="2476500"/>
            <a:ext cx="889000" cy="1244600"/>
          </a:xfrm>
          <a:prstGeom prst="rect">
            <a:avLst/>
          </a:prstGeom>
          <a:ln w="25400">
            <a:round/>
          </a:ln>
        </p:spPr>
      </p:pic>
      <p:pic>
        <p:nvPicPr>
          <p:cNvPr id="379" name="dropped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5700" y="4622800"/>
            <a:ext cx="889000" cy="1244600"/>
          </a:xfrm>
          <a:prstGeom prst="rect">
            <a:avLst/>
          </a:prstGeom>
          <a:ln w="25400">
            <a:round/>
          </a:ln>
        </p:spPr>
      </p:pic>
      <p:pic>
        <p:nvPicPr>
          <p:cNvPr id="380" name="dropped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24200" y="4610100"/>
            <a:ext cx="889000" cy="1244600"/>
          </a:xfrm>
          <a:prstGeom prst="rect">
            <a:avLst/>
          </a:prstGeom>
          <a:ln w="25400">
            <a:solidFill/>
            <a:custDash>
              <a:ds d="200000" sp="200000"/>
            </a:custDash>
            <a:miter lim="400000"/>
          </a:ln>
        </p:spPr>
      </p:pic>
      <p:grpSp>
        <p:nvGrpSpPr>
          <p:cNvPr id="383" name="Group 383"/>
          <p:cNvGrpSpPr/>
          <p:nvPr/>
        </p:nvGrpSpPr>
        <p:grpSpPr>
          <a:xfrm>
            <a:off x="2082800" y="2438400"/>
            <a:ext cx="969169" cy="1391841"/>
            <a:chOff x="-38100" y="-38100"/>
            <a:chExt cx="969168" cy="1391840"/>
          </a:xfrm>
        </p:grpSpPr>
        <p:pic>
          <p:nvPicPr>
            <p:cNvPr id="382" name="droppedImage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892969" cy="13156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1" name="Picture 380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38100" y="-38100"/>
              <a:ext cx="969169" cy="1391841"/>
            </a:xfrm>
            <a:prstGeom prst="rect">
              <a:avLst/>
            </a:prstGeom>
            <a:effectLst/>
          </p:spPr>
        </p:pic>
      </p:grpSp>
      <p:pic>
        <p:nvPicPr>
          <p:cNvPr id="384" name="dropped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7800" y="773112"/>
            <a:ext cx="812800" cy="1084263"/>
          </a:xfrm>
          <a:prstGeom prst="rect">
            <a:avLst/>
          </a:prstGeom>
          <a:ln w="25400">
            <a:round/>
          </a:ln>
        </p:spPr>
      </p:pic>
      <p:pic>
        <p:nvPicPr>
          <p:cNvPr id="385" name="dropped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98800" y="800100"/>
            <a:ext cx="789215" cy="1104900"/>
          </a:xfrm>
          <a:prstGeom prst="rect">
            <a:avLst/>
          </a:prstGeom>
          <a:ln w="25400">
            <a:solidFill/>
            <a:custDash>
              <a:ds d="200000" sp="200000"/>
            </a:custDash>
            <a:round/>
          </a:ln>
        </p:spPr>
      </p:pic>
      <p:sp>
        <p:nvSpPr>
          <p:cNvPr id="386" name="Shape 386"/>
          <p:cNvSpPr/>
          <p:nvPr/>
        </p:nvSpPr>
        <p:spPr>
          <a:xfrm>
            <a:off x="50800" y="1879600"/>
            <a:ext cx="1003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Prof. Stéphane Bordas, Director.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Extended FEM/Meshless</a:t>
            </a:r>
          </a:p>
        </p:txBody>
      </p:sp>
      <p:sp>
        <p:nvSpPr>
          <p:cNvPr id="387" name="Shape 387"/>
          <p:cNvSpPr/>
          <p:nvPr/>
        </p:nvSpPr>
        <p:spPr>
          <a:xfrm>
            <a:off x="1041400" y="1816100"/>
            <a:ext cx="10668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Prof. Feodor Borodich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Theoretical/Nano mechanics, contact, adhesion</a:t>
            </a:r>
          </a:p>
        </p:txBody>
      </p:sp>
      <p:sp>
        <p:nvSpPr>
          <p:cNvPr id="388" name="Shape 388"/>
          <p:cNvSpPr/>
          <p:nvPr/>
        </p:nvSpPr>
        <p:spPr>
          <a:xfrm>
            <a:off x="2082800" y="1854200"/>
            <a:ext cx="1003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Prof. Pwt Evans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Contact mechanics, tribology</a:t>
            </a:r>
          </a:p>
        </p:txBody>
      </p:sp>
      <p:sp>
        <p:nvSpPr>
          <p:cNvPr id="389" name="Shape 389"/>
          <p:cNvSpPr/>
          <p:nvPr/>
        </p:nvSpPr>
        <p:spPr>
          <a:xfrm>
            <a:off x="3022600" y="1905000"/>
            <a:ext cx="1003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Dr. Paul Howson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Transcendental eigenvalue problems</a:t>
            </a:r>
          </a:p>
        </p:txBody>
      </p:sp>
      <p:sp>
        <p:nvSpPr>
          <p:cNvPr id="390" name="Shape 390"/>
          <p:cNvSpPr/>
          <p:nvPr/>
        </p:nvSpPr>
        <p:spPr>
          <a:xfrm>
            <a:off x="3073400" y="3810000"/>
            <a:ext cx="1003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Dr. Siva Kulasegaram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Meshless methods</a:t>
            </a:r>
          </a:p>
        </p:txBody>
      </p:sp>
      <p:sp>
        <p:nvSpPr>
          <p:cNvPr id="391" name="Shape 391"/>
          <p:cNvSpPr/>
          <p:nvPr/>
        </p:nvSpPr>
        <p:spPr>
          <a:xfrm>
            <a:off x="2095500" y="3810000"/>
            <a:ext cx="9271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Dr. Pierre Kerfriden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Multiscale, model order reduction, fracture</a:t>
            </a:r>
          </a:p>
        </p:txBody>
      </p:sp>
      <p:sp>
        <p:nvSpPr>
          <p:cNvPr id="392" name="Shape 392"/>
          <p:cNvSpPr/>
          <p:nvPr/>
        </p:nvSpPr>
        <p:spPr>
          <a:xfrm>
            <a:off x="1130300" y="3733800"/>
            <a:ext cx="1003300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Prof. David Kennedy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Eigenvalue problems, advanced numerical methods</a:t>
            </a:r>
          </a:p>
        </p:txBody>
      </p:sp>
      <p:sp>
        <p:nvSpPr>
          <p:cNvPr id="393" name="Shape 393"/>
          <p:cNvSpPr/>
          <p:nvPr/>
        </p:nvSpPr>
        <p:spPr>
          <a:xfrm>
            <a:off x="101600" y="3733800"/>
            <a:ext cx="10033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Prof. Bhushan Karihaloo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Advanced materials, theoretical mechanics</a:t>
            </a:r>
          </a:p>
        </p:txBody>
      </p:sp>
      <p:sp>
        <p:nvSpPr>
          <p:cNvPr id="394" name="Shape 394"/>
          <p:cNvSpPr/>
          <p:nvPr/>
        </p:nvSpPr>
        <p:spPr>
          <a:xfrm>
            <a:off x="1092200" y="5969000"/>
            <a:ext cx="1003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Prof. Ray Snidle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Contact mechanics, tribology</a:t>
            </a:r>
          </a:p>
        </p:txBody>
      </p:sp>
      <p:sp>
        <p:nvSpPr>
          <p:cNvPr id="395" name="Shape 395"/>
          <p:cNvSpPr/>
          <p:nvPr/>
        </p:nvSpPr>
        <p:spPr>
          <a:xfrm>
            <a:off x="3073400" y="5969000"/>
            <a:ext cx="1130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Dr. Hanxing Zhu</a:t>
            </a: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Theoretical mechanics, cellular materials</a:t>
            </a:r>
          </a:p>
        </p:txBody>
      </p:sp>
      <p:sp>
        <p:nvSpPr>
          <p:cNvPr id="396" name="Shape 396"/>
          <p:cNvSpPr/>
          <p:nvPr/>
        </p:nvSpPr>
        <p:spPr>
          <a:xfrm>
            <a:off x="101600" y="0"/>
            <a:ext cx="90170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75366" marR="76200" defTabSz="647700">
              <a:defRPr b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Institute of mechanics and advanced materials</a:t>
            </a:r>
          </a:p>
        </p:txBody>
      </p:sp>
      <p:grpSp>
        <p:nvGrpSpPr>
          <p:cNvPr id="399" name="Group 399"/>
          <p:cNvGrpSpPr/>
          <p:nvPr/>
        </p:nvGrpSpPr>
        <p:grpSpPr>
          <a:xfrm>
            <a:off x="2070100" y="4572000"/>
            <a:ext cx="1092200" cy="1092200"/>
            <a:chOff x="-38100" y="-38100"/>
            <a:chExt cx="1092200" cy="1092200"/>
          </a:xfrm>
        </p:grpSpPr>
        <p:pic>
          <p:nvPicPr>
            <p:cNvPr id="398" name="droppedImage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016000" cy="1016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7" name="Picture 396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38100" y="-38100"/>
              <a:ext cx="1092200" cy="1092200"/>
            </a:xfrm>
            <a:prstGeom prst="rect">
              <a:avLst/>
            </a:prstGeom>
            <a:effectLst/>
          </p:spPr>
        </p:pic>
      </p:grpSp>
      <p:sp>
        <p:nvSpPr>
          <p:cNvPr id="400" name="Shape 400"/>
          <p:cNvSpPr/>
          <p:nvPr/>
        </p:nvSpPr>
        <p:spPr>
          <a:xfrm>
            <a:off x="2120900" y="5727700"/>
            <a:ext cx="1003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algn="ctr" defTabSz="647700">
              <a:defRPr sz="1800">
                <a:uFillTx/>
              </a:defRPr>
            </a:pPr>
            <a:r>
              <a:rPr sz="800">
                <a:uFill>
                  <a:solidFill>
                    <a:srgbClr val="486383"/>
                  </a:solidFill>
                </a:uFill>
              </a:rPr>
              <a:t>Dr. Lars Beex</a:t>
            </a:r>
          </a:p>
          <a:p>
            <a:pPr marL="28575" marR="28575" lvl="0" algn="ctr" defTabSz="647700">
              <a:defRPr sz="1800">
                <a:uFillTx/>
              </a:defRPr>
            </a:pPr>
            <a:endParaRPr sz="800">
              <a:uFill>
                <a:solidFill>
                  <a:srgbClr val="486383"/>
                </a:solidFill>
              </a:uFill>
            </a:endParaRPr>
          </a:p>
          <a:p>
            <a:pPr marL="28575" marR="28575" lvl="0" algn="ctr" defTabSz="647700">
              <a:defRPr sz="1800">
                <a:uFillTx/>
              </a:defRPr>
            </a:pPr>
            <a:r>
              <a:rPr sz="800" b="1">
                <a:uFill>
                  <a:solidFill>
                    <a:srgbClr val="486383"/>
                  </a:solidFill>
                </a:uFill>
              </a:rPr>
              <a:t>Multiscale methods</a:t>
            </a:r>
          </a:p>
        </p:txBody>
      </p:sp>
      <p:sp>
        <p:nvSpPr>
          <p:cNvPr id="401" name="Shape 401"/>
          <p:cNvSpPr>
            <a:spLocks noGrp="1"/>
          </p:cNvSpPr>
          <p:nvPr>
            <p:ph type="sldNum" sz="quarter" idx="2"/>
          </p:nvPr>
        </p:nvSpPr>
        <p:spPr>
          <a:xfrm>
            <a:off x="8725732" y="6515100"/>
            <a:ext cx="312015" cy="3175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defTabSz="317500">
              <a:defRPr>
                <a:solidFill>
                  <a:srgbClr val="212121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212121"/>
                </a:solidFill>
                <a:uFill>
                  <a:solidFill>
                    <a:srgbClr val="486383"/>
                  </a:solidFill>
                </a:uFill>
              </a:rPr>
              <a:t>13</a:t>
            </a:fld>
            <a:endParaRPr sz="1400">
              <a:solidFill>
                <a:srgbClr val="212121"/>
              </a:solidFill>
              <a:uFill>
                <a:solidFill>
                  <a:srgbClr val="486383"/>
                </a:solidFill>
              </a:uFill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4216400" y="800100"/>
            <a:ext cx="4597401" cy="1714500"/>
          </a:xfrm>
          <a:prstGeom prst="roundRect">
            <a:avLst>
              <a:gd name="adj" fmla="val 11111"/>
            </a:avLst>
          </a:prstGeom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 defTabSz="457200">
              <a:defRPr sz="1800">
                <a:uFillTx/>
              </a:defRPr>
            </a:pPr>
            <a:r>
              <a:rPr sz="2400" b="1">
                <a:latin typeface="Calibri"/>
                <a:ea typeface="Calibri"/>
                <a:cs typeface="Calibri"/>
                <a:sym typeface="Calibri"/>
              </a:rPr>
              <a:t>The institute</a:t>
            </a:r>
          </a:p>
          <a:p>
            <a:pPr lvl="0" defTabSz="457200">
              <a:buSzPct val="125000"/>
              <a:buChar char="•"/>
              <a:defRPr sz="1800">
                <a:uFillTx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6 professors, 6 lecturers/senior lecturers</a:t>
            </a:r>
          </a:p>
          <a:p>
            <a:pPr lvl="0" defTabSz="457200">
              <a:buSzPct val="125000"/>
              <a:buChar char="•"/>
              <a:defRPr sz="1800">
                <a:uFillTx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10 post-doc fellows</a:t>
            </a:r>
          </a:p>
          <a:p>
            <a:pPr lvl="0" defTabSz="457200">
              <a:buSzPct val="125000"/>
              <a:buChar char="•"/>
              <a:defRPr sz="1800">
                <a:uFillTx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17 PhD students</a:t>
            </a:r>
          </a:p>
          <a:p>
            <a:pPr lvl="0" defTabSz="457200">
              <a:buSzPct val="125000"/>
              <a:buChar char="•"/>
              <a:defRPr sz="1800">
                <a:uFillTx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~ £1.0M funding annually</a:t>
            </a:r>
          </a:p>
        </p:txBody>
      </p:sp>
      <p:pic>
        <p:nvPicPr>
          <p:cNvPr id="403" name="CardiffEnging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770390" y="2614126"/>
            <a:ext cx="1693335" cy="127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9" name="Group 409"/>
          <p:cNvGrpSpPr/>
          <p:nvPr/>
        </p:nvGrpSpPr>
        <p:grpSpPr>
          <a:xfrm>
            <a:off x="5334000" y="3708400"/>
            <a:ext cx="2552700" cy="1549400"/>
            <a:chOff x="0" y="0"/>
            <a:chExt cx="2552700" cy="1549400"/>
          </a:xfrm>
        </p:grpSpPr>
        <p:sp>
          <p:nvSpPr>
            <p:cNvPr id="404" name="Shape 404"/>
            <p:cNvSpPr/>
            <p:nvPr/>
          </p:nvSpPr>
          <p:spPr>
            <a:xfrm>
              <a:off x="0" y="292100"/>
              <a:ext cx="2552700" cy="749300"/>
            </a:xfrm>
            <a:prstGeom prst="roundRect">
              <a:avLst>
                <a:gd name="adj" fmla="val 25424"/>
              </a:avLst>
            </a:prstGeom>
            <a:solidFill>
              <a:srgbClr val="B9003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32146" lvl="1" indent="0" defTabSz="647700">
                <a:lnSpc>
                  <a:spcPct val="120000"/>
                </a:lnSpc>
                <a:spcBef>
                  <a:spcPts val="3500"/>
                </a:spcBef>
                <a:buFont typeface="Arial Bold"/>
                <a:defRPr sz="1800">
                  <a:uFillTx/>
                </a:defRPr>
              </a:pPr>
              <a:endPara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grpSp>
          <p:nvGrpSpPr>
            <p:cNvPr id="408" name="Group 408"/>
            <p:cNvGrpSpPr/>
            <p:nvPr/>
          </p:nvGrpSpPr>
          <p:grpSpPr>
            <a:xfrm>
              <a:off x="375711" y="0"/>
              <a:ext cx="2035702" cy="1549400"/>
              <a:chOff x="0" y="0"/>
              <a:chExt cx="2035700" cy="1549400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233094" y="160337"/>
                <a:ext cx="1778001" cy="12223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just">
                <a:spAutoFit/>
              </a:bodyPr>
              <a:lstStyle/>
              <a:p>
                <a:pPr marL="40639" marR="40639" lvl="0" algn="ctr" defTabSz="449262">
                  <a:defRPr sz="1800">
                    <a:uFillTx/>
                  </a:defRPr>
                </a:pPr>
                <a:r>
                  <a:rPr sz="36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M</a:t>
                </a:r>
                <a:r>
                  <a:rPr sz="32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</a:t>
                </a:r>
                <a:r>
                  <a:rPr sz="36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A</a:t>
                </a:r>
                <a:r>
                  <a:rPr sz="32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</a:t>
                </a:r>
                <a:r>
                  <a:rPr sz="36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M</a:t>
                </a:r>
                <a:r>
                  <a:rPr sz="30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cademy Engraved LET Plain:1.0"/>
                    <a:ea typeface="Academy Engraved LET Plain:1.0"/>
                    <a:cs typeface="Academy Engraved LET Plain:1.0"/>
                    <a:sym typeface="Academy Engraved LET Plain:1.0"/>
                  </a:rPr>
                  <a:t> </a:t>
                </a: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410100" y="611187"/>
                <a:ext cx="1625601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L="39199" marR="39199" lvl="0" defTabSz="449262">
                  <a:buClr>
                    <a:srgbClr val="FFFFFF"/>
                  </a:buClr>
                  <a:buFont typeface="Times New Roman"/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  <a:defRPr sz="1800">
                    <a:uFillTx/>
                  </a:defRPr>
                </a:pPr>
                <a:r>
                  <a:rPr sz="12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Narrow Bold"/>
                    <a:ea typeface="Arial Narrow Bold"/>
                    <a:cs typeface="Arial Narrow Bold"/>
                    <a:sym typeface="Arial Narrow Bold"/>
                  </a:rPr>
                  <a:t>Institute of Mechanics </a:t>
                </a:r>
              </a:p>
              <a:p>
                <a:pPr marL="39199" marR="39199" lvl="0" defTabSz="449262">
                  <a:buClr>
                    <a:srgbClr val="FFFFFF"/>
                  </a:buClr>
                  <a:buFont typeface="Times New Roman"/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  <a:defRPr sz="1800">
                    <a:uFillTx/>
                  </a:defRPr>
                </a:pPr>
                <a:r>
                  <a:rPr sz="12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Narrow Bold"/>
                    <a:ea typeface="Arial Narrow Bold"/>
                    <a:cs typeface="Arial Narrow Bold"/>
                    <a:sym typeface="Arial Narrow Bold"/>
                  </a:rPr>
                  <a:t>&amp; Advanced Materials</a:t>
                </a:r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0" y="0"/>
                <a:ext cx="518577" cy="1549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marL="40639" marR="40639" algn="ctr" defTabSz="449262">
                  <a:defRPr sz="80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cademy Engraved LET Plain:1.0"/>
                    <a:ea typeface="Academy Engraved LET Plain:1.0"/>
                    <a:cs typeface="Academy Engraved LET Plain:1.0"/>
                    <a:sym typeface="Academy Engraved LET Plain:1.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80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I</a:t>
                </a:r>
              </a:p>
            </p:txBody>
          </p:sp>
        </p:grpSp>
      </p:grpSp>
      <p:sp>
        <p:nvSpPr>
          <p:cNvPr id="410" name="Shape 410"/>
          <p:cNvSpPr/>
          <p:nvPr/>
        </p:nvSpPr>
        <p:spPr>
          <a:xfrm>
            <a:off x="4229100" y="4826000"/>
            <a:ext cx="2463800" cy="660400"/>
          </a:xfrm>
          <a:prstGeom prst="roundRect">
            <a:avLst>
              <a:gd name="adj" fmla="val 28846"/>
            </a:avLst>
          </a:prstGeom>
          <a:solidFill>
            <a:srgbClr val="B9003B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R="32146" lvl="1" indent="0" algn="ctr" defTabSz="647700">
              <a:lnSpc>
                <a:spcPct val="120000"/>
              </a:lnSpc>
              <a:spcBef>
                <a:spcPts val="3500"/>
              </a:spcBef>
              <a:buFont typeface="Arial Bold"/>
              <a:defRPr sz="1800"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Theoretical &amp; Computational Mechanics</a:t>
            </a:r>
          </a:p>
        </p:txBody>
      </p:sp>
      <p:sp>
        <p:nvSpPr>
          <p:cNvPr id="411" name="Shape 411"/>
          <p:cNvSpPr/>
          <p:nvPr/>
        </p:nvSpPr>
        <p:spPr>
          <a:xfrm>
            <a:off x="6743700" y="4826000"/>
            <a:ext cx="2082800" cy="685800"/>
          </a:xfrm>
          <a:prstGeom prst="roundRect">
            <a:avLst>
              <a:gd name="adj" fmla="val 27778"/>
            </a:avLst>
          </a:prstGeom>
          <a:solidFill>
            <a:srgbClr val="B9003B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R="32146" lvl="1" indent="0" algn="ctr" defTabSz="647700">
              <a:lnSpc>
                <a:spcPct val="120000"/>
              </a:lnSpc>
              <a:spcBef>
                <a:spcPts val="3500"/>
              </a:spcBef>
              <a:buFont typeface="Arial Bold"/>
              <a:defRPr sz="1800"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Tribology &amp; Contact Mechanics</a:t>
            </a:r>
          </a:p>
        </p:txBody>
      </p:sp>
      <p:sp>
        <p:nvSpPr>
          <p:cNvPr id="412" name="Shape 412"/>
          <p:cNvSpPr/>
          <p:nvPr/>
        </p:nvSpPr>
        <p:spPr>
          <a:xfrm>
            <a:off x="4267200" y="5562600"/>
            <a:ext cx="1473200" cy="393700"/>
          </a:xfrm>
          <a:prstGeom prst="roundRect">
            <a:avLst>
              <a:gd name="adj" fmla="val 48387"/>
            </a:avLst>
          </a:prstGeom>
          <a:solidFill>
            <a:srgbClr val="B9003B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R="32146" lvl="1" indent="0" algn="ctr" defTabSz="647700">
              <a:lnSpc>
                <a:spcPct val="120000"/>
              </a:lnSpc>
              <a:spcBef>
                <a:spcPts val="3500"/>
              </a:spcBef>
              <a:buFont typeface="Arial Bold"/>
              <a:defRPr sz="1800">
                <a:uFillTx/>
              </a:defRPr>
            </a:pPr>
            <a:r>
              <a: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Experiments</a:t>
            </a:r>
          </a:p>
        </p:txBody>
      </p:sp>
      <p:sp>
        <p:nvSpPr>
          <p:cNvPr id="413" name="Shape 413"/>
          <p:cNvSpPr/>
          <p:nvPr/>
        </p:nvSpPr>
        <p:spPr>
          <a:xfrm>
            <a:off x="4267200" y="6032500"/>
            <a:ext cx="4610100" cy="393700"/>
          </a:xfrm>
          <a:prstGeom prst="roundRect">
            <a:avLst>
              <a:gd name="adj" fmla="val 48387"/>
            </a:avLst>
          </a:prstGeom>
          <a:solidFill>
            <a:srgbClr val="B9003B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R="32146" lvl="1" indent="0" algn="ctr" defTabSz="647700">
              <a:lnSpc>
                <a:spcPct val="120000"/>
              </a:lnSpc>
              <a:spcBef>
                <a:spcPts val="3500"/>
              </a:spcBef>
              <a:buFont typeface="Arial Bold"/>
              <a:defRPr sz="1800">
                <a:uFillTx/>
              </a:defRPr>
            </a:pPr>
            <a:r>
              <a: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Computational Mechanics</a:t>
            </a:r>
          </a:p>
        </p:txBody>
      </p:sp>
      <p:sp>
        <p:nvSpPr>
          <p:cNvPr id="414" name="Shape 414"/>
          <p:cNvSpPr/>
          <p:nvPr/>
        </p:nvSpPr>
        <p:spPr>
          <a:xfrm>
            <a:off x="5816600" y="5575300"/>
            <a:ext cx="2273300" cy="393700"/>
          </a:xfrm>
          <a:prstGeom prst="roundRect">
            <a:avLst>
              <a:gd name="adj" fmla="val 48387"/>
            </a:avLst>
          </a:prstGeom>
          <a:solidFill>
            <a:srgbClr val="B9003B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R="32146" lvl="1" indent="0" algn="ctr" defTabSz="647700">
              <a:lnSpc>
                <a:spcPct val="120000"/>
              </a:lnSpc>
              <a:spcBef>
                <a:spcPts val="3500"/>
              </a:spcBef>
              <a:buFont typeface="Arial Bold"/>
              <a:defRPr sz="1800">
                <a:uFillTx/>
              </a:defRPr>
            </a:pPr>
            <a:r>
              <a: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Theory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0" y="0"/>
            <a:ext cx="9144000" cy="622300"/>
          </a:xfrm>
          <a:prstGeom prst="rect">
            <a:avLst/>
          </a:prstGeom>
          <a:solidFill>
            <a:srgbClr val="AB1942"/>
          </a:solidFill>
          <a:ln>
            <a:round/>
          </a:ln>
        </p:spPr>
        <p:txBody>
          <a:bodyPr lIns="50800" tIns="50800" rIns="50800" bIns="50800" anchor="ctr"/>
          <a:lstStyle/>
          <a:p>
            <a:pPr marL="40639" marR="40639" lvl="0" defTabSz="449262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8727281" y="583406"/>
            <a:ext cx="12701" cy="12701"/>
          </a:xfrm>
          <a:prstGeom prst="line">
            <a:avLst/>
          </a:prstGeom>
          <a:ln w="3175">
            <a:solidFill>
              <a:srgbClr val="929292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19" name="Shape 419"/>
          <p:cNvSpPr/>
          <p:nvPr/>
        </p:nvSpPr>
        <p:spPr>
          <a:xfrm flipH="1">
            <a:off x="8579269" y="6475065"/>
            <a:ext cx="7737" cy="394539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0" y="6527800"/>
            <a:ext cx="4699001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algn="just" defTabSz="317500">
              <a:spcBef>
                <a:spcPts val="300"/>
              </a:spcBef>
              <a:defRPr sz="1800">
                <a:uFillTx/>
              </a:defRPr>
            </a:pPr>
            <a:endParaRPr sz="1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4655593" y="787515"/>
            <a:ext cx="4432301" cy="5854701"/>
          </a:xfrm>
          <a:prstGeom prst="roundRect">
            <a:avLst>
              <a:gd name="adj" fmla="val 4298"/>
            </a:avLst>
          </a:prstGeom>
          <a:solidFill>
            <a:srgbClr val="FFFFFF"/>
          </a:solidFill>
          <a:ln w="25400">
            <a:solidFill/>
            <a:miter lim="400000"/>
          </a:ln>
        </p:spPr>
        <p:txBody>
          <a:bodyPr lIns="50800" tIns="50800" rIns="50800" bIns="50800"/>
          <a:lstStyle/>
          <a:p>
            <a:pPr marR="32146" lvl="0" defTabSz="647700">
              <a:spcBef>
                <a:spcPts val="200"/>
              </a:spcBef>
              <a:def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2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1100" y="876553"/>
            <a:ext cx="3784600" cy="2599135"/>
          </a:xfrm>
          <a:prstGeom prst="rect">
            <a:avLst/>
          </a:prstGeom>
          <a:ln w="25400">
            <a:round/>
          </a:ln>
          <a:effectLst>
            <a:outerShdw blurRad="127000" dist="1270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42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6500" y="2751952"/>
            <a:ext cx="1196110" cy="533401"/>
          </a:xfrm>
          <a:prstGeom prst="rect">
            <a:avLst/>
          </a:prstGeom>
          <a:ln w="25400">
            <a:round/>
          </a:ln>
        </p:spPr>
      </p:pic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9385300" y="495300"/>
            <a:ext cx="5638800" cy="6159500"/>
          </a:xfrm>
          <a:prstGeom prst="rect">
            <a:avLst/>
          </a:prstGeom>
        </p:spPr>
        <p:txBody>
          <a:bodyPr lIns="0" tIns="0" rIns="0" bIns="0"/>
          <a:lstStyle/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rupture, erreur, non-linéarités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objectifs</a:t>
            </a: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contrôle de l’</a:t>
            </a: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erreur</a:t>
            </a: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en mécanique linéaire de la rupture avec discrétisations </a:t>
            </a: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XFEM</a:t>
            </a: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fissuration </a:t>
            </a: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non-linéaire</a:t>
            </a: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825500" marR="32146" lvl="2" indent="-254000" algn="l" defTabSz="647700">
              <a:spcBef>
                <a:spcPts val="200"/>
              </a:spcBef>
              <a:buSzPct val="150000"/>
              <a:buChar char="-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multi-fissure, grandes transformations</a:t>
            </a:r>
          </a:p>
          <a:p>
            <a:pPr marL="825500" marR="32146" lvl="2" indent="-254000" algn="l" defTabSz="647700">
              <a:spcBef>
                <a:spcPts val="200"/>
              </a:spcBef>
              <a:buSzPct val="150000"/>
              <a:buChar char="-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validation expérimentale</a:t>
            </a: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réaction alkali-silica - </a:t>
            </a: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microstructure</a:t>
            </a: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béton: endommagement/XFEM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méthodes</a:t>
            </a: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sans maillage avec et sans enrichissement</a:t>
            </a: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évaluation d’erreur a posteriori par “lissage” (recovery) pour XFEM</a:t>
            </a: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nouvel algorithme de résolution non-linéaire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 b="1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output</a:t>
            </a: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Math. Comp. Sim., C&amp;S, CMECH, EFM, IJNME, CMAME, parmi les plus cités dans ces journaux</a:t>
            </a:r>
          </a:p>
          <a:p>
            <a:pPr marL="574785" marR="32146" lvl="1" indent="-260312" algn="l" defTabSz="647700">
              <a:spcBef>
                <a:spcPts val="200"/>
              </a:spcBef>
              <a:buSzPct val="150000"/>
              <a:buChar char="‣"/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codes libres [sourceforge]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Crack growth without </a:t>
            </a:r>
            <a:b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re-meshing 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Implicit representation of </a:t>
            </a:r>
            <a:b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boundaries and interfaces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Alternative discretization techniques (meshless)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Crack growth without </a:t>
            </a:r>
            <a:b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re-meshing 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Implicit representation of </a:t>
            </a:r>
            <a:b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boundaries and interfaces</a:t>
            </a: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endParaRPr>
              <a:solidFill>
                <a:srgbClr val="444444"/>
              </a:solidFill>
              <a:uFill>
                <a:solidFill>
                  <a:srgbClr val="486383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R="32146" lvl="0" algn="l" defTabSz="647700">
              <a:spcBef>
                <a:spcPts val="1400"/>
              </a:spcBef>
              <a:defRPr sz="1800">
                <a:uFillTx/>
              </a:defRPr>
            </a:pPr>
            <a:r>
              <a:rPr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Alternative discretization techniques (meshless)</a:t>
            </a:r>
          </a:p>
        </p:txBody>
      </p:sp>
      <p:pic>
        <p:nvPicPr>
          <p:cNvPr id="425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58616" y="3328255"/>
            <a:ext cx="3124441" cy="3086260"/>
          </a:xfrm>
          <a:prstGeom prst="rect">
            <a:avLst/>
          </a:prstGeom>
          <a:ln w="25400">
            <a:miter lim="400000"/>
          </a:ln>
          <a:effectLst>
            <a:outerShdw blurRad="127000" dist="1270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26" name="Shape 426"/>
          <p:cNvSpPr>
            <a:spLocks noGrp="1"/>
          </p:cNvSpPr>
          <p:nvPr>
            <p:ph type="title"/>
          </p:nvPr>
        </p:nvSpPr>
        <p:spPr>
          <a:xfrm>
            <a:off x="114300" y="152400"/>
            <a:ext cx="9067800" cy="342900"/>
          </a:xfrm>
          <a:prstGeom prst="rect">
            <a:avLst/>
          </a:prstGeom>
        </p:spPr>
        <p:txBody>
          <a:bodyPr lIns="0" tIns="0" rIns="0" bIns="0"/>
          <a:lstStyle/>
          <a:p>
            <a:pPr marL="75366" marR="76200" lvl="0" defTabSz="647700">
              <a:defRPr sz="1800" u="none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Motivation</a:t>
            </a:r>
            <a:r>
              <a:rPr sz="24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: fracture of engineering structures and materials</a:t>
            </a:r>
          </a:p>
        </p:txBody>
      </p:sp>
      <p:pic>
        <p:nvPicPr>
          <p:cNvPr id="427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6346" y="5489065"/>
            <a:ext cx="1493894" cy="952505"/>
          </a:xfrm>
          <a:prstGeom prst="rect">
            <a:avLst/>
          </a:prstGeom>
          <a:ln w="25400">
            <a:round/>
          </a:ln>
          <a:effectLst>
            <a:outerShdw blurRad="127000" dir="660000" rotWithShape="0">
              <a:srgbClr val="000000">
                <a:alpha val="55000"/>
              </a:srgbClr>
            </a:outerShdw>
          </a:effectLst>
        </p:spPr>
      </p:pic>
      <p:sp>
        <p:nvSpPr>
          <p:cNvPr id="428" name="Shape 428"/>
          <p:cNvSpPr/>
          <p:nvPr/>
        </p:nvSpPr>
        <p:spPr>
          <a:xfrm>
            <a:off x="7646232" y="5321300"/>
            <a:ext cx="312015" cy="317500"/>
          </a:xfrm>
          <a:prstGeom prst="rect">
            <a:avLst/>
          </a:prstGeom>
          <a:ln w="12700">
            <a:miter lim="400000"/>
          </a:ln>
          <a:effectLst>
            <a:reflection stA="89879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317500">
              <a:defRPr sz="14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14</a:t>
            </a:r>
          </a:p>
        </p:txBody>
      </p:sp>
      <p:pic>
        <p:nvPicPr>
          <p:cNvPr id="429" name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38700" y="3295650"/>
            <a:ext cx="4064000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hape 430"/>
          <p:cNvSpPr/>
          <p:nvPr/>
        </p:nvSpPr>
        <p:spPr>
          <a:xfrm>
            <a:off x="6007100" y="4457700"/>
            <a:ext cx="31242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28575" marR="28575" defTabSz="647700">
              <a:defRPr>
                <a:solidFill>
                  <a:srgbClr val="00FDFF"/>
                </a:solidFill>
                <a:uFill>
                  <a:solidFill>
                    <a:srgbClr val="00FD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0FDFF"/>
                </a:solidFill>
                <a:uFill>
                  <a:solidFill>
                    <a:srgbClr val="00FDFF"/>
                  </a:solidFill>
                </a:uFill>
              </a:rPr>
              <a:t>quasi-static/cohesive</a:t>
            </a:r>
          </a:p>
        </p:txBody>
      </p:sp>
      <p:sp>
        <p:nvSpPr>
          <p:cNvPr id="431" name="Shape 431"/>
          <p:cNvSpPr/>
          <p:nvPr/>
        </p:nvSpPr>
        <p:spPr>
          <a:xfrm>
            <a:off x="5105400" y="1041400"/>
            <a:ext cx="26924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28575" marR="28575" defTabSz="6477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linear elastic fracture &amp; fatigue</a:t>
            </a:r>
          </a:p>
        </p:txBody>
      </p:sp>
      <p:sp>
        <p:nvSpPr>
          <p:cNvPr id="432" name="Shape 432"/>
          <p:cNvSpPr/>
          <p:nvPr/>
        </p:nvSpPr>
        <p:spPr>
          <a:xfrm>
            <a:off x="5041900" y="5118100"/>
            <a:ext cx="965994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8575" marR="28575" lvl="0" defTabSz="647700">
              <a:defRPr sz="1800">
                <a:uFillTx/>
              </a:defRPr>
            </a:pPr>
            <a:r>
              <a:rPr sz="1600"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dynamics</a:t>
            </a:r>
          </a:p>
          <a:p>
            <a:pPr marL="28575" marR="28575" lvl="0" defTabSz="647700">
              <a:defRPr sz="1800">
                <a:uFillTx/>
              </a:defRPr>
            </a:pPr>
            <a:r>
              <a:rPr sz="1600"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ductile</a:t>
            </a:r>
          </a:p>
        </p:txBody>
      </p:sp>
      <p:sp>
        <p:nvSpPr>
          <p:cNvPr id="433" name="Shape 433"/>
          <p:cNvSpPr/>
          <p:nvPr/>
        </p:nvSpPr>
        <p:spPr>
          <a:xfrm>
            <a:off x="6934200" y="5118100"/>
            <a:ext cx="2451100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28575" marR="28575" defTabSz="647700">
              <a:defRPr sz="1600"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>
                    <a:srgbClr val="486383"/>
                  </a:solidFill>
                </a:uFill>
              </a:rPr>
              <a:t>dynamics/brittle</a:t>
            </a:r>
          </a:p>
        </p:txBody>
      </p:sp>
      <p:grpSp>
        <p:nvGrpSpPr>
          <p:cNvPr id="437" name="Group 437"/>
          <p:cNvGrpSpPr/>
          <p:nvPr/>
        </p:nvGrpSpPr>
        <p:grpSpPr>
          <a:xfrm>
            <a:off x="-4381500" y="4676278"/>
            <a:ext cx="4586680" cy="1546722"/>
            <a:chOff x="0" y="248443"/>
            <a:chExt cx="4586679" cy="1546721"/>
          </a:xfrm>
        </p:grpSpPr>
        <p:pic>
          <p:nvPicPr>
            <p:cNvPr id="434" name="image.tif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92598" y="248443"/>
              <a:ext cx="3425429" cy="93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" name="Shape 435"/>
            <p:cNvSpPr/>
            <p:nvPr/>
          </p:nvSpPr>
          <p:spPr>
            <a:xfrm>
              <a:off x="0" y="1137780"/>
              <a:ext cx="2136501" cy="657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8575" marR="28575" lvl="0" defTabSz="647700">
                <a:defRPr sz="1800">
                  <a:uFillTx/>
                </a:defRPr>
              </a:pPr>
              <a:r>
                <a: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post-doc Simpson</a:t>
              </a:r>
            </a:p>
            <a:p>
              <a:pPr marL="28575" marR="28575" lvl="0" defTabSz="647700">
                <a:defRPr sz="1800">
                  <a:uFillTx/>
                </a:defRPr>
              </a:pPr>
              <a:r>
                <a: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CMECH</a:t>
              </a:r>
            </a:p>
          </p:txBody>
        </p:sp>
        <p:sp>
          <p:nvSpPr>
            <p:cNvPr id="436" name="Shape 436"/>
            <p:cNvSpPr/>
            <p:nvPr/>
          </p:nvSpPr>
          <p:spPr>
            <a:xfrm>
              <a:off x="1805437" y="1061929"/>
              <a:ext cx="2781243" cy="37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28575" marR="28575" defTabSz="6477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EPSRC project 2011-2012</a:t>
              </a:r>
            </a:p>
          </p:txBody>
        </p:sp>
      </p:grpSp>
      <p:grpSp>
        <p:nvGrpSpPr>
          <p:cNvPr id="453" name="Group 453"/>
          <p:cNvGrpSpPr/>
          <p:nvPr/>
        </p:nvGrpSpPr>
        <p:grpSpPr>
          <a:xfrm>
            <a:off x="74212" y="1041515"/>
            <a:ext cx="4476694" cy="5067301"/>
            <a:chOff x="0" y="0"/>
            <a:chExt cx="4476692" cy="5067300"/>
          </a:xfrm>
        </p:grpSpPr>
        <p:sp>
          <p:nvSpPr>
            <p:cNvPr id="438" name="Shape 438"/>
            <p:cNvSpPr/>
            <p:nvPr/>
          </p:nvSpPr>
          <p:spPr>
            <a:xfrm>
              <a:off x="52957" y="0"/>
              <a:ext cx="4421221" cy="5067300"/>
            </a:xfrm>
            <a:prstGeom prst="roundRect">
              <a:avLst>
                <a:gd name="adj" fmla="val 4309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marR="32146" lvl="0" defTabSz="647700">
                <a:spcBef>
                  <a:spcPts val="200"/>
                </a:spcBef>
                <a:defRPr b="1">
                  <a:solidFill>
                    <a:srgbClr val="444444"/>
                  </a:solidFill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39" name="dropped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051" y="2633492"/>
              <a:ext cx="3884013" cy="2131470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440" name="Shape 440"/>
            <p:cNvSpPr/>
            <p:nvPr/>
          </p:nvSpPr>
          <p:spPr>
            <a:xfrm>
              <a:off x="731402" y="4651156"/>
              <a:ext cx="3568747" cy="378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8575" marR="28575" lvl="0" algn="ctr" defTabSz="647700">
                <a:defRPr sz="1800">
                  <a:uFillTx/>
                </a:defRPr>
              </a:pPr>
              <a:r>
                <a:rPr u="sng"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thesis</a:t>
              </a:r>
              <a:r>
                <a:rPr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 M. Sheng, USA, China, 2016</a:t>
              </a:r>
            </a:p>
          </p:txBody>
        </p:sp>
        <p:sp>
          <p:nvSpPr>
            <p:cNvPr id="441" name="Shape 441"/>
            <p:cNvSpPr/>
            <p:nvPr/>
          </p:nvSpPr>
          <p:spPr>
            <a:xfrm>
              <a:off x="0" y="2280401"/>
              <a:ext cx="4464083" cy="580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60312" marR="32146" lvl="2" indent="-260312" defTabSz="647700">
                <a:spcBef>
                  <a:spcPts val="200"/>
                </a:spcBef>
                <a:buSzPct val="150000"/>
                <a:buChar char="‣"/>
                <a:defRPr sz="1800">
                  <a:uFillTx/>
                </a:defRPr>
              </a:pPr>
              <a:r>
                <a:rPr b="1">
                  <a:solidFill>
                    <a:srgbClr val="444444"/>
                  </a:solidFill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China/USA</a:t>
              </a:r>
              <a:r>
                <a:rPr>
                  <a:solidFill>
                    <a:srgbClr val="444444"/>
                  </a:solidFill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: hydraulic fracturing (shale gas)</a:t>
              </a:r>
            </a:p>
          </p:txBody>
        </p:sp>
        <p:grpSp>
          <p:nvGrpSpPr>
            <p:cNvPr id="449" name="Group 449"/>
            <p:cNvGrpSpPr/>
            <p:nvPr/>
          </p:nvGrpSpPr>
          <p:grpSpPr>
            <a:xfrm>
              <a:off x="25219" y="123905"/>
              <a:ext cx="4451474" cy="1954614"/>
              <a:chOff x="0" y="0"/>
              <a:chExt cx="4451472" cy="1954612"/>
            </a:xfrm>
          </p:grpSpPr>
          <p:sp>
            <p:nvSpPr>
              <p:cNvPr id="442" name="Shape 442"/>
              <p:cNvSpPr/>
              <p:nvPr/>
            </p:nvSpPr>
            <p:spPr>
              <a:xfrm>
                <a:off x="0" y="0"/>
                <a:ext cx="4451473" cy="419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260312" marR="32146" lvl="2" indent="-260312" defTabSz="647700">
                  <a:spcBef>
                    <a:spcPts val="200"/>
                  </a:spcBef>
                  <a:buSzPct val="150000"/>
                  <a:buChar char="‣"/>
                  <a:defRPr sz="1800">
                    <a:uFillTx/>
                  </a:defRPr>
                </a:pPr>
                <a:r>
                  <a:rPr b="1">
                    <a:solidFill>
                      <a:srgbClr val="444444"/>
                    </a:solidFill>
                    <a:uFill>
                      <a:solidFill>
                        <a:srgbClr val="486383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Limerick</a:t>
                </a:r>
                <a:r>
                  <a:rPr>
                    <a:solidFill>
                      <a:srgbClr val="444444"/>
                    </a:solidFill>
                    <a:uFill>
                      <a:solidFill>
                        <a:srgbClr val="486383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: unidirectional composites</a:t>
                </a:r>
              </a:p>
            </p:txBody>
          </p:sp>
          <p:grpSp>
            <p:nvGrpSpPr>
              <p:cNvPr id="448" name="Group 448"/>
              <p:cNvGrpSpPr/>
              <p:nvPr/>
            </p:nvGrpSpPr>
            <p:grpSpPr>
              <a:xfrm>
                <a:off x="163968" y="454380"/>
                <a:ext cx="1947242" cy="1500233"/>
                <a:chOff x="0" y="0"/>
                <a:chExt cx="1947240" cy="1500232"/>
              </a:xfrm>
            </p:grpSpPr>
            <p:grpSp>
              <p:nvGrpSpPr>
                <p:cNvPr id="445" name="Group 445"/>
                <p:cNvGrpSpPr/>
                <p:nvPr/>
              </p:nvGrpSpPr>
              <p:grpSpPr>
                <a:xfrm>
                  <a:off x="0" y="0"/>
                  <a:ext cx="1802402" cy="1500233"/>
                  <a:chOff x="0" y="0"/>
                  <a:chExt cx="1802401" cy="1500232"/>
                </a:xfrm>
              </p:grpSpPr>
              <p:pic>
                <p:nvPicPr>
                  <p:cNvPr id="443" name="DSC00532.jpg"/>
                  <p:cNvPicPr/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967424" y="0"/>
                    <a:ext cx="834978" cy="149582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444" name="image.png"/>
                  <p:cNvPicPr/>
                  <p:nvPr/>
                </p:nvPicPr>
                <p:blipFill>
                  <a:blip r:embed="rId10">
                    <a:extLst/>
                  </a:blip>
                  <a:srcRect l="57905" t="31488" r="25070" b="24218"/>
                  <a:stretch>
                    <a:fillRect/>
                  </a:stretch>
                </p:blipFill>
                <p:spPr>
                  <a:xfrm>
                    <a:off x="0" y="3596"/>
                    <a:ext cx="953708" cy="149663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446" name="Shape 446"/>
                <p:cNvSpPr/>
                <p:nvPr/>
              </p:nvSpPr>
              <p:spPr>
                <a:xfrm>
                  <a:off x="310368" y="1080695"/>
                  <a:ext cx="542248" cy="3530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 marL="28575" marR="28575" defTabSz="647700">
                    <a:defRPr sz="1400">
                      <a:uFill>
                        <a:solidFill>
                          <a:srgbClr val="486383"/>
                        </a:solidFill>
                      </a:u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lvl="0">
                    <a:defRPr sz="1800">
                      <a:uFillTx/>
                    </a:defRPr>
                  </a:pPr>
                  <a:r>
                    <a:rPr sz="1400">
                      <a:uFill>
                        <a:solidFill>
                          <a:srgbClr val="486383"/>
                        </a:solidFill>
                      </a:uFill>
                    </a:rPr>
                    <a:t>num</a:t>
                  </a:r>
                </a:p>
              </p:txBody>
            </p:sp>
            <p:sp>
              <p:nvSpPr>
                <p:cNvPr id="447" name="Shape 447"/>
                <p:cNvSpPr/>
                <p:nvPr/>
              </p:nvSpPr>
              <p:spPr>
                <a:xfrm>
                  <a:off x="1404992" y="1080695"/>
                  <a:ext cx="542249" cy="3530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 marL="28575" marR="28575" defTabSz="647700">
                    <a:defRPr sz="1400">
                      <a:solidFill>
                        <a:srgbClr val="00FDFF"/>
                      </a:solidFill>
                      <a:uFill>
                        <a:solidFill>
                          <a:srgbClr val="00FDFF"/>
                        </a:solidFill>
                      </a:u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sz="1400">
                      <a:solidFill>
                        <a:srgbClr val="00FDFF"/>
                      </a:solidFill>
                      <a:uFill>
                        <a:solidFill>
                          <a:srgbClr val="00FDFF"/>
                        </a:solidFill>
                      </a:uFill>
                    </a:rPr>
                    <a:t>exp</a:t>
                  </a:r>
                </a:p>
              </p:txBody>
            </p:sp>
          </p:grpSp>
        </p:grpSp>
        <p:sp>
          <p:nvSpPr>
            <p:cNvPr id="450" name="Shape 450"/>
            <p:cNvSpPr/>
            <p:nvPr/>
          </p:nvSpPr>
          <p:spPr>
            <a:xfrm>
              <a:off x="2068106" y="653658"/>
              <a:ext cx="2017666" cy="60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8575" marR="28575" lvl="0" defTabSz="647700">
                <a:defRPr sz="1800">
                  <a:uFillTx/>
                </a:defRPr>
              </a:pPr>
              <a:r>
                <a:rPr u="sng"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thesis</a:t>
              </a:r>
              <a:r>
                <a:rPr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 L. Cahill, 2014</a:t>
              </a:r>
            </a:p>
          </p:txBody>
        </p:sp>
        <p:sp>
          <p:nvSpPr>
            <p:cNvPr id="451" name="Shape 451"/>
            <p:cNvSpPr/>
            <p:nvPr/>
          </p:nvSpPr>
          <p:spPr>
            <a:xfrm>
              <a:off x="3392197" y="4348506"/>
              <a:ext cx="542249" cy="353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28575" marR="28575" defTabSz="647700"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exp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1525858" y="4096298"/>
              <a:ext cx="542249" cy="353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28575" marR="28575" defTabSz="647700">
                <a:defRPr sz="1400"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>
                      <a:srgbClr val="486383"/>
                    </a:solidFill>
                  </a:uFill>
                </a:rPr>
                <a:t>num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0" y="0"/>
            <a:ext cx="9144000" cy="622300"/>
          </a:xfrm>
          <a:prstGeom prst="rect">
            <a:avLst/>
          </a:prstGeom>
          <a:solidFill>
            <a:srgbClr val="AB1942"/>
          </a:solidFill>
          <a:ln>
            <a:round/>
          </a:ln>
        </p:spPr>
        <p:txBody>
          <a:bodyPr lIns="50800" tIns="50800" rIns="50800" bIns="50800" anchor="ctr"/>
          <a:lstStyle/>
          <a:p>
            <a:pPr marL="40639" marR="40639" lvl="0" defTabSz="449262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457" name="Shape 457"/>
          <p:cNvSpPr/>
          <p:nvPr/>
        </p:nvSpPr>
        <p:spPr>
          <a:xfrm>
            <a:off x="8727281" y="583406"/>
            <a:ext cx="12701" cy="12701"/>
          </a:xfrm>
          <a:prstGeom prst="line">
            <a:avLst/>
          </a:prstGeom>
          <a:ln w="3175">
            <a:solidFill>
              <a:srgbClr val="929292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58" name="Shape 458"/>
          <p:cNvSpPr/>
          <p:nvPr/>
        </p:nvSpPr>
        <p:spPr>
          <a:xfrm flipH="1">
            <a:off x="8579269" y="6475065"/>
            <a:ext cx="7737" cy="394539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0" y="6527800"/>
            <a:ext cx="4699001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algn="just" defTabSz="317500">
              <a:spcBef>
                <a:spcPts val="300"/>
              </a:spcBef>
              <a:defRPr sz="1800">
                <a:uFillTx/>
              </a:defRPr>
            </a:pPr>
            <a:endParaRPr sz="1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0" name="Shape 460"/>
          <p:cNvSpPr>
            <a:spLocks noGrp="1"/>
          </p:cNvSpPr>
          <p:nvPr>
            <p:ph type="title"/>
          </p:nvPr>
        </p:nvSpPr>
        <p:spPr>
          <a:xfrm>
            <a:off x="101600" y="139700"/>
            <a:ext cx="9232900" cy="342900"/>
          </a:xfrm>
          <a:prstGeom prst="rect">
            <a:avLst/>
          </a:prstGeom>
        </p:spPr>
        <p:txBody>
          <a:bodyPr lIns="0" tIns="0" rIns="0" bIns="0"/>
          <a:lstStyle/>
          <a:p>
            <a:pPr marL="75366" marR="76200" lvl="0" defTabSz="647700">
              <a:defRPr sz="1800" u="none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Motivation</a:t>
            </a:r>
            <a:r>
              <a:rPr sz="24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: multiscale fracture/cutting</a:t>
            </a:r>
          </a:p>
        </p:txBody>
      </p:sp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xfrm>
            <a:off x="8725732" y="6515100"/>
            <a:ext cx="312015" cy="3175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defTabSz="317500">
              <a:defRPr>
                <a:solidFill>
                  <a:srgbClr val="AB1842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AB1842"/>
                </a:solidFill>
                <a:uFill>
                  <a:solidFill>
                    <a:srgbClr val="486383"/>
                  </a:solidFill>
                </a:uFill>
              </a:rPr>
              <a:t>15</a:t>
            </a:fld>
            <a:endParaRPr sz="1400">
              <a:solidFill>
                <a:srgbClr val="AB1842"/>
              </a:solidFill>
              <a:uFill>
                <a:solidFill>
                  <a:srgbClr val="486383"/>
                </a:solidFill>
              </a:uFill>
            </a:endParaRPr>
          </a:p>
        </p:txBody>
      </p:sp>
      <p:sp>
        <p:nvSpPr>
          <p:cNvPr id="462" name="Shape 462"/>
          <p:cNvSpPr/>
          <p:nvPr/>
        </p:nvSpPr>
        <p:spPr>
          <a:xfrm flipV="1">
            <a:off x="7101" y="4045024"/>
            <a:ext cx="9035222" cy="36653"/>
          </a:xfrm>
          <a:prstGeom prst="line">
            <a:avLst/>
          </a:prstGeom>
          <a:ln w="38100">
            <a:solidFill/>
            <a:custDash>
              <a:ds d="200000" sp="200000"/>
            </a:custDash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491" name="Group 491"/>
          <p:cNvGrpSpPr/>
          <p:nvPr/>
        </p:nvGrpSpPr>
        <p:grpSpPr>
          <a:xfrm>
            <a:off x="-38100" y="685800"/>
            <a:ext cx="9410700" cy="3630475"/>
            <a:chOff x="0" y="121181"/>
            <a:chExt cx="9410700" cy="3630474"/>
          </a:xfrm>
        </p:grpSpPr>
        <p:sp>
          <p:nvSpPr>
            <p:cNvPr id="463" name="Shape 463"/>
            <p:cNvSpPr/>
            <p:nvPr/>
          </p:nvSpPr>
          <p:spPr>
            <a:xfrm>
              <a:off x="0" y="121181"/>
              <a:ext cx="94107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5366" marR="76200" defTabSz="647700">
                <a:defRPr b="1">
                  <a:solidFill>
                    <a:srgbClr val="486383"/>
                  </a:solidFill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400" b="1">
                  <a:solidFill>
                    <a:srgbClr val="486383"/>
                  </a:solidFill>
                  <a:uFill>
                    <a:solidFill>
                      <a:srgbClr val="486383"/>
                    </a:solidFill>
                  </a:uFill>
                </a:rPr>
                <a:t>Practical early-stage design simulations (interactive)</a:t>
              </a:r>
            </a:p>
          </p:txBody>
        </p:sp>
        <p:grpSp>
          <p:nvGrpSpPr>
            <p:cNvPr id="490" name="Group 490"/>
            <p:cNvGrpSpPr/>
            <p:nvPr/>
          </p:nvGrpSpPr>
          <p:grpSpPr>
            <a:xfrm>
              <a:off x="171321" y="443674"/>
              <a:ext cx="8530048" cy="3307982"/>
              <a:chOff x="1587" y="443674"/>
              <a:chExt cx="8530046" cy="3307981"/>
            </a:xfrm>
          </p:grpSpPr>
          <p:grpSp>
            <p:nvGrpSpPr>
              <p:cNvPr id="488" name="Group 488"/>
              <p:cNvGrpSpPr/>
              <p:nvPr/>
            </p:nvGrpSpPr>
            <p:grpSpPr>
              <a:xfrm>
                <a:off x="1587" y="443674"/>
                <a:ext cx="8530047" cy="3307982"/>
                <a:chOff x="1587" y="443674"/>
                <a:chExt cx="8530046" cy="3307981"/>
              </a:xfrm>
            </p:grpSpPr>
            <p:sp>
              <p:nvSpPr>
                <p:cNvPr id="464" name="Shape 464"/>
                <p:cNvSpPr/>
                <p:nvPr/>
              </p:nvSpPr>
              <p:spPr>
                <a:xfrm flipH="1" flipV="1">
                  <a:off x="2489562" y="1426574"/>
                  <a:ext cx="1297319" cy="66450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3360865" y="552981"/>
                  <a:ext cx="1689101" cy="1689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marL="28575" marR="28575" lvl="0" defTabSz="647700">
                    <a:defRPr sz="700">
                      <a:solidFill>
                        <a:srgbClr val="486383"/>
                      </a:solidFill>
                      <a:uFill>
                        <a:solidFill>
                          <a:srgbClr val="486383"/>
                        </a:solidFill>
                      </a:uFill>
                      <a:latin typeface="Optima"/>
                      <a:ea typeface="Optima"/>
                      <a:cs typeface="Optima"/>
                      <a:sym typeface="Optima"/>
                    </a:defRPr>
                  </a:pPr>
                  <a:endParaRPr/>
                </a:p>
              </p:txBody>
            </p:sp>
            <p:pic>
              <p:nvPicPr>
                <p:cNvPr id="466" name="pastedGraphic1.png"/>
                <p:cNvPicPr/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521493" y="713105"/>
                  <a:ext cx="1898651" cy="1346201"/>
                </a:xfrm>
                <a:prstGeom prst="rect">
                  <a:avLst/>
                </a:prstGeom>
                <a:ln w="25400" cap="flat">
                  <a:noFill/>
                  <a:round/>
                </a:ln>
                <a:effectLst>
                  <a:outerShdw blurRad="381000" dist="508000" dir="2700000" rotWithShape="0">
                    <a:srgbClr val="000000">
                      <a:alpha val="40000"/>
                    </a:srgbClr>
                  </a:outerShdw>
                </a:effectLst>
              </p:spPr>
            </p:pic>
            <p:grpSp>
              <p:nvGrpSpPr>
                <p:cNvPr id="470" name="Group 470"/>
                <p:cNvGrpSpPr/>
                <p:nvPr/>
              </p:nvGrpSpPr>
              <p:grpSpPr>
                <a:xfrm>
                  <a:off x="2587622" y="2253193"/>
                  <a:ext cx="4135902" cy="1498463"/>
                  <a:chOff x="101285" y="184684"/>
                  <a:chExt cx="4135901" cy="1498462"/>
                </a:xfrm>
              </p:grpSpPr>
              <p:pic>
                <p:nvPicPr>
                  <p:cNvPr id="467" name="maillage2.png"/>
                  <p:cNvPicPr/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01285" y="419627"/>
                    <a:ext cx="4135902" cy="126352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508000" dist="381000" dir="2700000" rotWithShape="0">
                      <a:srgbClr val="000000">
                        <a:alpha val="60000"/>
                      </a:srgbClr>
                    </a:outerShdw>
                  </a:effectLst>
                </p:spPr>
              </p:pic>
              <p:sp>
                <p:nvSpPr>
                  <p:cNvPr id="468" name="Shape 468"/>
                  <p:cNvSpPr/>
                  <p:nvPr/>
                </p:nvSpPr>
                <p:spPr>
                  <a:xfrm>
                    <a:off x="176846" y="184684"/>
                    <a:ext cx="1056365" cy="71805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127000" dist="127000" dir="27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lvl="0" algn="ctr" defTabSz="584200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uFillTx/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pic>
                <p:nvPicPr>
                  <p:cNvPr id="469" name="maillage.png"/>
                  <p:cNvPicPr/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203039" y="224168"/>
                    <a:ext cx="975341" cy="72503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254000" dist="254000" dir="2700000" rotWithShape="0">
                      <a:srgbClr val="000000">
                        <a:alpha val="60000"/>
                      </a:srgbClr>
                    </a:outerShdw>
                  </a:effectLst>
                </p:spPr>
              </p:pic>
            </p:grpSp>
            <p:sp>
              <p:nvSpPr>
                <p:cNvPr id="471" name="Shape 471"/>
                <p:cNvSpPr/>
                <p:nvPr/>
              </p:nvSpPr>
              <p:spPr>
                <a:xfrm>
                  <a:off x="3967848" y="3197447"/>
                  <a:ext cx="2641601" cy="317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 marL="40640" marR="40640">
                    <a:defRPr sz="1200">
                      <a:uFill>
                        <a:solidFill>
                          <a:srgbClr val="486383"/>
                        </a:solidFill>
                      </a:uFill>
                    </a:defRPr>
                  </a:lvl1pPr>
                </a:lstStyle>
                <a:p>
                  <a:pPr lvl="0">
                    <a:defRPr sz="1800">
                      <a:uFillTx/>
                    </a:defRPr>
                  </a:pPr>
                  <a:r>
                    <a:rPr sz="1200">
                      <a:uFill>
                        <a:solidFill>
                          <a:srgbClr val="486383"/>
                        </a:solidFill>
                      </a:uFill>
                    </a:rPr>
                    <a:t>[Allix, Kerfriden, Gosselet 2010]</a:t>
                  </a:r>
                </a:p>
              </p:txBody>
            </p:sp>
            <p:sp>
              <p:nvSpPr>
                <p:cNvPr id="472" name="Shape 472"/>
                <p:cNvSpPr/>
                <p:nvPr/>
              </p:nvSpPr>
              <p:spPr>
                <a:xfrm rot="21598850">
                  <a:off x="478033" y="2865241"/>
                  <a:ext cx="1993901" cy="469901"/>
                </a:xfrm>
                <a:prstGeom prst="rightArrow">
                  <a:avLst>
                    <a:gd name="adj1" fmla="val 100000"/>
                    <a:gd name="adj2" fmla="val 35814"/>
                  </a:avLst>
                </a:prstGeom>
                <a:solidFill>
                  <a:srgbClr val="FF9300"/>
                </a:solidFill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 marL="40640" marR="40640" algn="ctr">
                    <a:defRPr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Arial Bold"/>
                      <a:ea typeface="Arial Bold"/>
                      <a:cs typeface="Arial Bold"/>
                      <a:sym typeface="Arial Bold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</a:rPr>
                    <a:t>Discretise</a:t>
                  </a:r>
                </a:p>
              </p:txBody>
            </p:sp>
            <p:pic>
              <p:nvPicPr>
                <p:cNvPr id="473" name="droppedImage.png"/>
                <p:cNvPicPr/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587" y="443674"/>
                  <a:ext cx="2819401" cy="1387744"/>
                </a:xfrm>
                <a:prstGeom prst="rect">
                  <a:avLst/>
                </a:prstGeom>
                <a:ln w="25400" cap="flat">
                  <a:noFill/>
                  <a:round/>
                </a:ln>
                <a:effectLst/>
              </p:spPr>
            </p:pic>
            <p:sp>
              <p:nvSpPr>
                <p:cNvPr id="474" name="Shape 474"/>
                <p:cNvSpPr/>
                <p:nvPr/>
              </p:nvSpPr>
              <p:spPr>
                <a:xfrm flipH="1">
                  <a:off x="2489562" y="653066"/>
                  <a:ext cx="1296650" cy="69730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75" name="Shape 475"/>
                <p:cNvSpPr/>
                <p:nvPr/>
              </p:nvSpPr>
              <p:spPr>
                <a:xfrm>
                  <a:off x="2382965" y="1276881"/>
                  <a:ext cx="190501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marL="28575" marR="28575" lvl="0" defTabSz="647700">
                    <a:defRPr sz="700">
                      <a:solidFill>
                        <a:srgbClr val="486383"/>
                      </a:solidFill>
                      <a:uFill>
                        <a:solidFill>
                          <a:srgbClr val="486383"/>
                        </a:solidFill>
                      </a:uFill>
                      <a:latin typeface="Optima"/>
                      <a:ea typeface="Optima"/>
                      <a:cs typeface="Optima"/>
                      <a:sym typeface="Optima"/>
                    </a:defRPr>
                  </a:pPr>
                  <a:endParaRPr/>
                </a:p>
              </p:txBody>
            </p:sp>
            <p:grpSp>
              <p:nvGrpSpPr>
                <p:cNvPr id="478" name="Group 478"/>
                <p:cNvGrpSpPr/>
                <p:nvPr/>
              </p:nvGrpSpPr>
              <p:grpSpPr>
                <a:xfrm>
                  <a:off x="5839235" y="812562"/>
                  <a:ext cx="2564172" cy="1326372"/>
                  <a:chOff x="-76200" y="-50800"/>
                  <a:chExt cx="2564171" cy="1326371"/>
                </a:xfrm>
              </p:grpSpPr>
              <p:sp>
                <p:nvSpPr>
                  <p:cNvPr id="477" name="Shape 477"/>
                  <p:cNvSpPr/>
                  <p:nvPr/>
                </p:nvSpPr>
                <p:spPr>
                  <a:xfrm>
                    <a:off x="0" y="0"/>
                    <a:ext cx="2411772" cy="112317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50800" tIns="50800" rIns="50800" bIns="50800" numCol="1" anchor="t">
                    <a:noAutofit/>
                  </a:bodyPr>
                  <a:lstStyle/>
                  <a:p>
                    <a:pPr marL="40640" marR="40640" lvl="0">
                      <a:defRPr sz="1100">
                        <a:solidFill>
                          <a:srgbClr val="486383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Optima"/>
                        <a:ea typeface="Optima"/>
                        <a:cs typeface="Optima"/>
                        <a:sym typeface="Optima"/>
                      </a:defRPr>
                    </a:pPr>
                    <a:endParaRPr/>
                  </a:p>
                </p:txBody>
              </p:sp>
              <p:pic>
                <p:nvPicPr>
                  <p:cNvPr id="476" name="Picture 475"/>
                  <p:cNvPicPr/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-76200" y="-50800"/>
                    <a:ext cx="2564172" cy="1326372"/>
                  </a:xfrm>
                  <a:prstGeom prst="rect">
                    <a:avLst/>
                  </a:prstGeom>
                  <a:effectLst/>
                </p:spPr>
              </p:pic>
            </p:grpSp>
            <p:pic>
              <p:nvPicPr>
                <p:cNvPr id="479" name="composite.pdf"/>
                <p:cNvPicPr/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5928197" y="836565"/>
                  <a:ext cx="2211522" cy="1003914"/>
                </a:xfrm>
                <a:prstGeom prst="rect">
                  <a:avLst/>
                </a:prstGeom>
                <a:ln w="25400" cap="flat">
                  <a:noFill/>
                  <a:round/>
                </a:ln>
                <a:effectLst/>
              </p:spPr>
            </p:pic>
            <p:sp>
              <p:nvSpPr>
                <p:cNvPr id="480" name="Shape 480"/>
                <p:cNvSpPr/>
                <p:nvPr/>
              </p:nvSpPr>
              <p:spPr>
                <a:xfrm>
                  <a:off x="7320247" y="1594533"/>
                  <a:ext cx="1" cy="175242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81" name="Shape 481"/>
                <p:cNvSpPr/>
                <p:nvPr/>
              </p:nvSpPr>
              <p:spPr>
                <a:xfrm>
                  <a:off x="7364403" y="1658916"/>
                  <a:ext cx="1167231" cy="4514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noAutofit/>
                </a:bodyPr>
                <a:lstStyle>
                  <a:lvl1pPr defTabSz="457200">
                    <a:defRPr sz="1800" i="1">
                      <a:solidFill>
                        <a:srgbClr val="7A7A7A"/>
                      </a:solidFill>
                      <a:uFillTx/>
                    </a:defRPr>
                  </a:lvl1pPr>
                </a:lstStyle>
                <a:p>
                  <a:pPr lvl="0">
                    <a:defRPr i="0">
                      <a:solidFill>
                        <a:srgbClr val="000000"/>
                      </a:solidFill>
                    </a:defRPr>
                  </a:pPr>
                  <a:r>
                    <a:rPr i="1">
                      <a:solidFill>
                        <a:srgbClr val="7A7A7A"/>
                      </a:solidFill>
                    </a:rPr>
                    <a:t>0.125 mm</a:t>
                  </a:r>
                </a:p>
              </p:txBody>
            </p:sp>
            <p:sp>
              <p:nvSpPr>
                <p:cNvPr id="482" name="Shape 482"/>
                <p:cNvSpPr/>
                <p:nvPr/>
              </p:nvSpPr>
              <p:spPr>
                <a:xfrm>
                  <a:off x="7317554" y="1737042"/>
                  <a:ext cx="1" cy="93629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83" name="Shape 483"/>
                <p:cNvSpPr/>
                <p:nvPr/>
              </p:nvSpPr>
              <p:spPr>
                <a:xfrm>
                  <a:off x="3854131" y="1953209"/>
                  <a:ext cx="1166038" cy="52749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noAutofit/>
                </a:bodyPr>
                <a:lstStyle>
                  <a:lvl1pPr defTabSz="457200">
                    <a:defRPr sz="1800" i="1">
                      <a:solidFill>
                        <a:srgbClr val="7A7A7A"/>
                      </a:solidFill>
                      <a:uFillTx/>
                    </a:defRPr>
                  </a:lvl1pPr>
                </a:lstStyle>
                <a:p>
                  <a:pPr lvl="0">
                    <a:defRPr i="0">
                      <a:solidFill>
                        <a:srgbClr val="000000"/>
                      </a:solidFill>
                    </a:defRPr>
                  </a:pPr>
                  <a:r>
                    <a:rPr i="1">
                      <a:solidFill>
                        <a:srgbClr val="7A7A7A"/>
                      </a:solidFill>
                    </a:rPr>
                    <a:t>50 mm</a:t>
                  </a:r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 flipH="1">
                  <a:off x="5367781" y="760896"/>
                  <a:ext cx="566932" cy="511395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 flipH="1" flipV="1">
                  <a:off x="5310338" y="1603755"/>
                  <a:ext cx="625153" cy="41711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86" name="Shape 486"/>
                <p:cNvSpPr/>
                <p:nvPr/>
              </p:nvSpPr>
              <p:spPr>
                <a:xfrm>
                  <a:off x="5490232" y="1213381"/>
                  <a:ext cx="1" cy="457514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87" name="Shape 487"/>
                <p:cNvSpPr/>
                <p:nvPr/>
              </p:nvSpPr>
              <p:spPr>
                <a:xfrm>
                  <a:off x="4499676" y="683135"/>
                  <a:ext cx="1605575" cy="663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noAutofit/>
                </a:bodyPr>
                <a:lstStyle>
                  <a:lvl1pPr algn="r" defTabSz="457200">
                    <a:defRPr sz="1800" i="1">
                      <a:solidFill>
                        <a:srgbClr val="7A7A7A"/>
                      </a:solidFill>
                      <a:uFillTx/>
                    </a:defRPr>
                  </a:lvl1pPr>
                </a:lstStyle>
                <a:p>
                  <a:pPr lvl="0">
                    <a:defRPr i="0">
                      <a:solidFill>
                        <a:srgbClr val="000000"/>
                      </a:solidFill>
                    </a:defRPr>
                  </a:pPr>
                  <a:r>
                    <a:rPr i="1">
                      <a:solidFill>
                        <a:srgbClr val="7A7A7A"/>
                      </a:solidFill>
                    </a:rPr>
                    <a:t>100 plies</a:t>
                  </a:r>
                </a:p>
              </p:txBody>
            </p:sp>
          </p:grpSp>
          <p:sp>
            <p:nvSpPr>
              <p:cNvPr id="489" name="Shape 489"/>
              <p:cNvSpPr/>
              <p:nvPr/>
            </p:nvSpPr>
            <p:spPr>
              <a:xfrm>
                <a:off x="4656265" y="1937281"/>
                <a:ext cx="1230597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marL="40640" marR="40640">
                  <a:defRPr sz="1200">
                    <a:uFill>
                      <a:solidFill>
                        <a:srgbClr val="486383"/>
                      </a:solidFill>
                    </a:uFill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200">
                    <a:uFill>
                      <a:solidFill>
                        <a:srgbClr val="486383"/>
                      </a:solidFill>
                    </a:uFill>
                  </a:rPr>
                  <a:t>courtesy: EADS</a:t>
                </a:r>
              </a:p>
            </p:txBody>
          </p:sp>
        </p:grpSp>
      </p:grpSp>
      <p:grpSp>
        <p:nvGrpSpPr>
          <p:cNvPr id="545" name="Group 545"/>
          <p:cNvGrpSpPr/>
          <p:nvPr/>
        </p:nvGrpSpPr>
        <p:grpSpPr>
          <a:xfrm>
            <a:off x="-241300" y="3666801"/>
            <a:ext cx="9182100" cy="3549542"/>
            <a:chOff x="0" y="-60"/>
            <a:chExt cx="9182100" cy="3549541"/>
          </a:xfrm>
        </p:grpSpPr>
        <p:grpSp>
          <p:nvGrpSpPr>
            <p:cNvPr id="543" name="Group 543"/>
            <p:cNvGrpSpPr/>
            <p:nvPr/>
          </p:nvGrpSpPr>
          <p:grpSpPr>
            <a:xfrm>
              <a:off x="0" y="-61"/>
              <a:ext cx="9182100" cy="3549542"/>
              <a:chOff x="0" y="-59"/>
              <a:chExt cx="9182100" cy="3549540"/>
            </a:xfrm>
          </p:grpSpPr>
          <p:pic>
            <p:nvPicPr>
              <p:cNvPr id="492" name="image8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360719">
                <a:off x="5455121" y="514121"/>
                <a:ext cx="2162176" cy="16513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42" name="Group 542"/>
              <p:cNvGrpSpPr/>
              <p:nvPr/>
            </p:nvGrpSpPr>
            <p:grpSpPr>
              <a:xfrm>
                <a:off x="0" y="262294"/>
                <a:ext cx="9182100" cy="3287188"/>
                <a:chOff x="0" y="0"/>
                <a:chExt cx="9182100" cy="3287186"/>
              </a:xfrm>
            </p:grpSpPr>
            <p:pic>
              <p:nvPicPr>
                <p:cNvPr id="493" name="brainmrisag2.jpg"/>
                <p:cNvPicPr/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664142" y="496652"/>
                  <a:ext cx="1930540" cy="1639507"/>
                </a:xfrm>
                <a:prstGeom prst="rect">
                  <a:avLst/>
                </a:prstGeom>
                <a:ln w="25400" cap="flat">
                  <a:noFill/>
                  <a:round/>
                </a:ln>
                <a:effectLst>
                  <a:outerShdw blurRad="127000" dist="127000" dir="2700000" rotWithShape="0">
                    <a:srgbClr val="000000">
                      <a:alpha val="40000"/>
                    </a:srgbClr>
                  </a:outerShdw>
                </a:effectLst>
              </p:spPr>
            </p:pic>
            <p:sp>
              <p:nvSpPr>
                <p:cNvPr id="494" name="Shape 494"/>
                <p:cNvSpPr/>
                <p:nvPr/>
              </p:nvSpPr>
              <p:spPr>
                <a:xfrm flipH="1">
                  <a:off x="2405296" y="336867"/>
                  <a:ext cx="1437429" cy="67158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pic>
              <p:nvPicPr>
                <p:cNvPr id="495" name="image7.png"/>
                <p:cNvPicPr/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1084554">
                  <a:off x="6563305" y="531960"/>
                  <a:ext cx="695185" cy="826243"/>
                </a:xfrm>
                <a:prstGeom prst="rect">
                  <a:avLst/>
                </a:prstGeom>
                <a:ln w="9525" cap="flat">
                  <a:noFill/>
                  <a:miter lim="400000"/>
                </a:ln>
                <a:effectLst>
                  <a:outerShdw blurRad="254000" dist="508000" dir="1440000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96" name="droppedImage.png"/>
                <p:cNvPicPr/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 rot="10476640">
                  <a:off x="5648868" y="797680"/>
                  <a:ext cx="502505" cy="479538"/>
                </a:xfrm>
                <a:prstGeom prst="rect">
                  <a:avLst/>
                </a:prstGeom>
                <a:ln w="25400" cap="flat">
                  <a:noFill/>
                  <a:round/>
                </a:ln>
                <a:effectLst>
                  <a:outerShdw blurRad="101600" dist="508000" dir="1440000" rotWithShape="0">
                    <a:srgbClr val="000000">
                      <a:alpha val="47000"/>
                    </a:srgbClr>
                  </a:outerShdw>
                </a:effectLst>
              </p:spPr>
            </p:pic>
            <p:sp>
              <p:nvSpPr>
                <p:cNvPr id="497" name="Shape 497"/>
                <p:cNvSpPr/>
                <p:nvPr/>
              </p:nvSpPr>
              <p:spPr>
                <a:xfrm flipH="1" flipV="1">
                  <a:off x="2315274" y="1150256"/>
                  <a:ext cx="1526920" cy="80216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98" name="Shape 498"/>
                <p:cNvSpPr/>
                <p:nvPr/>
              </p:nvSpPr>
              <p:spPr>
                <a:xfrm>
                  <a:off x="2324099" y="998460"/>
                  <a:ext cx="190502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marL="28575" marR="28575" lvl="0" defTabSz="647700">
                    <a:defRPr sz="700">
                      <a:solidFill>
                        <a:srgbClr val="486383"/>
                      </a:solidFill>
                      <a:uFill>
                        <a:solidFill>
                          <a:srgbClr val="486383"/>
                        </a:solidFill>
                      </a:uFill>
                      <a:latin typeface="Optima"/>
                      <a:ea typeface="Optima"/>
                      <a:cs typeface="Optima"/>
                      <a:sym typeface="Optima"/>
                    </a:defRPr>
                  </a:pPr>
                  <a:endParaRPr/>
                </a:p>
              </p:txBody>
            </p:sp>
            <p:grpSp>
              <p:nvGrpSpPr>
                <p:cNvPr id="501" name="Group 501"/>
                <p:cNvGrpSpPr/>
                <p:nvPr/>
              </p:nvGrpSpPr>
              <p:grpSpPr>
                <a:xfrm>
                  <a:off x="3103594" y="296521"/>
                  <a:ext cx="1752369" cy="1714362"/>
                  <a:chOff x="0" y="0"/>
                  <a:chExt cx="1752368" cy="1714360"/>
                </a:xfrm>
              </p:grpSpPr>
              <p:pic>
                <p:nvPicPr>
                  <p:cNvPr id="499" name="droppedImage.png"/>
                  <p:cNvPicPr/>
                  <p:nvPr/>
                </p:nvPicPr>
                <p:blipFill>
                  <a:blip r:embed="rId1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752369" cy="1714361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  <p:sp>
                <p:nvSpPr>
                  <p:cNvPr id="500" name="Shape 500"/>
                  <p:cNvSpPr/>
                  <p:nvPr/>
                </p:nvSpPr>
                <p:spPr>
                  <a:xfrm>
                    <a:off x="0" y="0"/>
                    <a:ext cx="1752369" cy="17143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20595" extrusionOk="0">
                        <a:moveTo>
                          <a:pt x="9839" y="0"/>
                        </a:moveTo>
                        <a:cubicBezTo>
                          <a:pt x="7321" y="0"/>
                          <a:pt x="4803" y="1007"/>
                          <a:pt x="2882" y="3018"/>
                        </a:cubicBezTo>
                        <a:cubicBezTo>
                          <a:pt x="-961" y="7040"/>
                          <a:pt x="-961" y="13557"/>
                          <a:pt x="2882" y="17578"/>
                        </a:cubicBezTo>
                        <a:cubicBezTo>
                          <a:pt x="6725" y="21600"/>
                          <a:pt x="12953" y="21600"/>
                          <a:pt x="16796" y="17578"/>
                        </a:cubicBezTo>
                        <a:cubicBezTo>
                          <a:pt x="20639" y="13557"/>
                          <a:pt x="20639" y="7040"/>
                          <a:pt x="16796" y="3018"/>
                        </a:cubicBezTo>
                        <a:cubicBezTo>
                          <a:pt x="14875" y="1007"/>
                          <a:pt x="12357" y="0"/>
                          <a:pt x="9839" y="0"/>
                        </a:cubicBezTo>
                        <a:close/>
                      </a:path>
                    </a:pathLst>
                  </a:custGeom>
                  <a:ln w="25400" cap="flat">
                    <a:solidFill>
                      <a:srgbClr val="444444"/>
                    </a:solidFill>
                    <a:prstDash val="solid"/>
                    <a:round/>
                  </a:ln>
                </p:spPr>
                <p:txBody>
                  <a:bodyPr/>
                  <a:lstStyle/>
                  <a:p>
                    <a:pPr lvl="0"/>
                    <a:endParaRPr/>
                  </a:p>
                </p:txBody>
              </p:sp>
            </p:grpSp>
            <p:sp>
              <p:nvSpPr>
                <p:cNvPr id="502" name="Shape 502"/>
                <p:cNvSpPr/>
                <p:nvPr/>
              </p:nvSpPr>
              <p:spPr>
                <a:xfrm>
                  <a:off x="0" y="2090658"/>
                  <a:ext cx="9182100" cy="11965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marL="574785" marR="45719" lvl="2" indent="-260312">
                    <a:spcBef>
                      <a:spcPts val="300"/>
                    </a:spcBef>
                    <a:buSzPct val="150000"/>
                    <a:buFont typeface="Lucida Grande"/>
                    <a:buChar char="‣"/>
                    <a:defRPr sz="1800">
                      <a:uFillTx/>
                    </a:defRPr>
                  </a:pPr>
                  <a:r>
                    <a:rPr sz="2400">
                      <a:solidFill>
                        <a:srgbClr val="444444"/>
                      </a:solidFill>
                      <a:uFill>
                        <a:solidFill>
                          <a:srgbClr val="486383"/>
                        </a:solidFill>
                      </a:uFill>
                    </a:rPr>
                    <a:t>Reduce the problem size while controlling the error (in QoI) when solving very large (multiscale) mechanics problems </a:t>
                  </a:r>
                </a:p>
              </p:txBody>
            </p:sp>
            <p:grpSp>
              <p:nvGrpSpPr>
                <p:cNvPr id="507" name="Group 507"/>
                <p:cNvGrpSpPr/>
                <p:nvPr/>
              </p:nvGrpSpPr>
              <p:grpSpPr>
                <a:xfrm>
                  <a:off x="6989771" y="238926"/>
                  <a:ext cx="1215256" cy="690036"/>
                  <a:chOff x="186" y="0"/>
                  <a:chExt cx="1215254" cy="690034"/>
                </a:xfrm>
              </p:grpSpPr>
              <p:pic>
                <p:nvPicPr>
                  <p:cNvPr id="503" name="droppedImage.png"/>
                  <p:cNvPicPr/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187" y="39520"/>
                    <a:ext cx="1215255" cy="623498"/>
                  </a:xfrm>
                  <a:prstGeom prst="rect">
                    <a:avLst/>
                  </a:prstGeom>
                  <a:ln w="25400" cap="flat">
                    <a:noFill/>
                    <a:round/>
                  </a:ln>
                  <a:effectLst>
                    <a:outerShdw blurRad="381000" dist="508000" dir="2700000" rotWithShape="0">
                      <a:srgbClr val="000000">
                        <a:alpha val="40000"/>
                      </a:srgbClr>
                    </a:outerShdw>
                  </a:effectLst>
                </p:spPr>
              </p:pic>
              <p:sp>
                <p:nvSpPr>
                  <p:cNvPr id="504" name="Shape 504"/>
                  <p:cNvSpPr/>
                  <p:nvPr/>
                </p:nvSpPr>
                <p:spPr>
                  <a:xfrm rot="19203206">
                    <a:off x="126525" y="162977"/>
                    <a:ext cx="639982" cy="36408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0184" y="6428"/>
                          <a:pt x="14341" y="12369"/>
                          <a:pt x="21600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317500">
                      <a:defRPr sz="5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05" name="Shape 505"/>
                  <p:cNvSpPr/>
                  <p:nvPr/>
                </p:nvSpPr>
                <p:spPr>
                  <a:xfrm>
                    <a:off x="692369" y="206275"/>
                    <a:ext cx="190501" cy="139701"/>
                  </a:xfrm>
                  <a:prstGeom prst="rect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t">
                    <a:noAutofit/>
                  </a:bodyPr>
                  <a:lstStyle/>
                  <a:p>
                    <a:pPr marL="28575" marR="28575" lvl="0" defTabSz="647700">
                      <a:defRPr sz="700">
                        <a:solidFill>
                          <a:srgbClr val="486383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Optima"/>
                        <a:ea typeface="Optima"/>
                        <a:cs typeface="Optima"/>
                        <a:sym typeface="Optima"/>
                      </a:defRPr>
                    </a:pPr>
                    <a:endParaRPr/>
                  </a:p>
                </p:txBody>
              </p:sp>
              <p:sp>
                <p:nvSpPr>
                  <p:cNvPr id="506" name="Shape 506"/>
                  <p:cNvSpPr/>
                  <p:nvPr/>
                </p:nvSpPr>
                <p:spPr>
                  <a:xfrm>
                    <a:off x="15181" y="57473"/>
                    <a:ext cx="1184361" cy="5921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t">
                    <a:noAutofit/>
                  </a:bodyPr>
                  <a:lstStyle/>
                  <a:p>
                    <a:pPr marL="28575" marR="28575" lvl="0" defTabSz="647700">
                      <a:defRPr sz="700">
                        <a:solidFill>
                          <a:srgbClr val="486383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Optima"/>
                        <a:ea typeface="Optima"/>
                        <a:cs typeface="Optima"/>
                        <a:sym typeface="Optima"/>
                      </a:defRPr>
                    </a:pPr>
                    <a:endParaRPr/>
                  </a:p>
                </p:txBody>
              </p:sp>
            </p:grpSp>
            <p:sp>
              <p:nvSpPr>
                <p:cNvPr id="508" name="Shape 508"/>
                <p:cNvSpPr/>
                <p:nvPr/>
              </p:nvSpPr>
              <p:spPr>
                <a:xfrm>
                  <a:off x="7700565" y="583924"/>
                  <a:ext cx="62050" cy="598167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grpSp>
              <p:nvGrpSpPr>
                <p:cNvPr id="536" name="Group 536"/>
                <p:cNvGrpSpPr/>
                <p:nvPr/>
              </p:nvGrpSpPr>
              <p:grpSpPr>
                <a:xfrm>
                  <a:off x="7757361" y="974511"/>
                  <a:ext cx="1304854" cy="1026978"/>
                  <a:chOff x="0" y="16544"/>
                  <a:chExt cx="1304852" cy="1026976"/>
                </a:xfrm>
              </p:grpSpPr>
              <p:sp>
                <p:nvSpPr>
                  <p:cNvPr id="509" name="Shape 509"/>
                  <p:cNvSpPr/>
                  <p:nvPr/>
                </p:nvSpPr>
                <p:spPr>
                  <a:xfrm>
                    <a:off x="2971" y="205320"/>
                    <a:ext cx="1301879" cy="83522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t">
                    <a:noAutofit/>
                  </a:bodyPr>
                  <a:lstStyle/>
                  <a:p>
                    <a:pPr marL="28575" marR="28575" lvl="0" defTabSz="647700">
                      <a:defRPr sz="700">
                        <a:solidFill>
                          <a:srgbClr val="486383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Optima"/>
                        <a:ea typeface="Optima"/>
                        <a:cs typeface="Optima"/>
                        <a:sym typeface="Optima"/>
                      </a:defRPr>
                    </a:pPr>
                    <a:endParaRPr/>
                  </a:p>
                </p:txBody>
              </p:sp>
              <p:sp>
                <p:nvSpPr>
                  <p:cNvPr id="510" name="Shape 510"/>
                  <p:cNvSpPr/>
                  <p:nvPr/>
                </p:nvSpPr>
                <p:spPr>
                  <a:xfrm>
                    <a:off x="0" y="285553"/>
                    <a:ext cx="1301881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1" name="Shape 511"/>
                  <p:cNvSpPr/>
                  <p:nvPr/>
                </p:nvSpPr>
                <p:spPr>
                  <a:xfrm>
                    <a:off x="0" y="359873"/>
                    <a:ext cx="1301893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2" name="Shape 512"/>
                  <p:cNvSpPr/>
                  <p:nvPr/>
                </p:nvSpPr>
                <p:spPr>
                  <a:xfrm>
                    <a:off x="0" y="434183"/>
                    <a:ext cx="1301878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3" name="Shape 513"/>
                  <p:cNvSpPr/>
                  <p:nvPr/>
                </p:nvSpPr>
                <p:spPr>
                  <a:xfrm>
                    <a:off x="0" y="508488"/>
                    <a:ext cx="1304853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4" name="Shape 514"/>
                  <p:cNvSpPr/>
                  <p:nvPr/>
                </p:nvSpPr>
                <p:spPr>
                  <a:xfrm>
                    <a:off x="0" y="582797"/>
                    <a:ext cx="1304853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5" name="Shape 515"/>
                  <p:cNvSpPr/>
                  <p:nvPr/>
                </p:nvSpPr>
                <p:spPr>
                  <a:xfrm>
                    <a:off x="0" y="657108"/>
                    <a:ext cx="1301910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6" name="Shape 516"/>
                  <p:cNvSpPr/>
                  <p:nvPr/>
                </p:nvSpPr>
                <p:spPr>
                  <a:xfrm>
                    <a:off x="0" y="740331"/>
                    <a:ext cx="1301881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7" name="Shape 517"/>
                  <p:cNvSpPr/>
                  <p:nvPr/>
                </p:nvSpPr>
                <p:spPr>
                  <a:xfrm>
                    <a:off x="0" y="814638"/>
                    <a:ext cx="1301933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8" name="Shape 518"/>
                  <p:cNvSpPr/>
                  <p:nvPr/>
                </p:nvSpPr>
                <p:spPr>
                  <a:xfrm>
                    <a:off x="0" y="888946"/>
                    <a:ext cx="1301893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19" name="Shape 519"/>
                  <p:cNvSpPr/>
                  <p:nvPr/>
                </p:nvSpPr>
                <p:spPr>
                  <a:xfrm>
                    <a:off x="0" y="963256"/>
                    <a:ext cx="1301881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0" name="Shape 520"/>
                  <p:cNvSpPr/>
                  <p:nvPr/>
                </p:nvSpPr>
                <p:spPr>
                  <a:xfrm flipH="1">
                    <a:off x="95114" y="205320"/>
                    <a:ext cx="1" cy="83820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1" name="Shape 521"/>
                  <p:cNvSpPr/>
                  <p:nvPr/>
                </p:nvSpPr>
                <p:spPr>
                  <a:xfrm flipH="1">
                    <a:off x="196174" y="208292"/>
                    <a:ext cx="1" cy="829286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2" name="Shape 522"/>
                  <p:cNvSpPr/>
                  <p:nvPr/>
                </p:nvSpPr>
                <p:spPr>
                  <a:xfrm flipH="1">
                    <a:off x="297232" y="202348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3" name="Shape 523"/>
                  <p:cNvSpPr/>
                  <p:nvPr/>
                </p:nvSpPr>
                <p:spPr>
                  <a:xfrm flipH="1">
                    <a:off x="398290" y="205320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4" name="Shape 524"/>
                  <p:cNvSpPr/>
                  <p:nvPr/>
                </p:nvSpPr>
                <p:spPr>
                  <a:xfrm flipH="1">
                    <a:off x="499350" y="205320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5" name="Shape 525"/>
                  <p:cNvSpPr/>
                  <p:nvPr/>
                </p:nvSpPr>
                <p:spPr>
                  <a:xfrm flipH="1">
                    <a:off x="600409" y="202348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6" name="Shape 526"/>
                  <p:cNvSpPr/>
                  <p:nvPr/>
                </p:nvSpPr>
                <p:spPr>
                  <a:xfrm flipH="1">
                    <a:off x="701468" y="205320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7" name="Shape 527"/>
                  <p:cNvSpPr/>
                  <p:nvPr/>
                </p:nvSpPr>
                <p:spPr>
                  <a:xfrm flipH="1">
                    <a:off x="802526" y="205320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8" name="Shape 528"/>
                  <p:cNvSpPr/>
                  <p:nvPr/>
                </p:nvSpPr>
                <p:spPr>
                  <a:xfrm flipH="1">
                    <a:off x="903586" y="202342"/>
                    <a:ext cx="1" cy="835236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29" name="Shape 529"/>
                  <p:cNvSpPr/>
                  <p:nvPr/>
                </p:nvSpPr>
                <p:spPr>
                  <a:xfrm flipH="1">
                    <a:off x="1004644" y="202348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30" name="Shape 530"/>
                  <p:cNvSpPr/>
                  <p:nvPr/>
                </p:nvSpPr>
                <p:spPr>
                  <a:xfrm flipH="1">
                    <a:off x="1105703" y="202348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31" name="Shape 531"/>
                  <p:cNvSpPr/>
                  <p:nvPr/>
                </p:nvSpPr>
                <p:spPr>
                  <a:xfrm flipH="1">
                    <a:off x="1206761" y="202348"/>
                    <a:ext cx="1" cy="83523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pic>
                <p:nvPicPr>
                  <p:cNvPr id="532" name="droppedImage.png"/>
                  <p:cNvPicPr/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 rot="21204562">
                    <a:off x="815086" y="38083"/>
                    <a:ext cx="403071" cy="481769"/>
                  </a:xfrm>
                  <a:prstGeom prst="rect">
                    <a:avLst/>
                  </a:prstGeom>
                  <a:ln w="25400" cap="flat">
                    <a:noFill/>
                    <a:round/>
                  </a:ln>
                  <a:effectLst>
                    <a:outerShdw blurRad="254000" dist="508000" dir="2700000" rotWithShape="0">
                      <a:srgbClr val="000000">
                        <a:alpha val="40000"/>
                      </a:srgbClr>
                    </a:outerShdw>
                  </a:effectLst>
                </p:spPr>
              </p:pic>
              <p:sp>
                <p:nvSpPr>
                  <p:cNvPr id="533" name="Shape 533"/>
                  <p:cNvSpPr/>
                  <p:nvPr/>
                </p:nvSpPr>
                <p:spPr>
                  <a:xfrm>
                    <a:off x="0" y="529304"/>
                    <a:ext cx="861974" cy="1753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1787" y="19769"/>
                          <a:pt x="9168" y="17207"/>
                          <a:pt x="13209" y="9519"/>
                        </a:cubicBezTo>
                        <a:cubicBezTo>
                          <a:pt x="17249" y="1831"/>
                          <a:pt x="19036" y="1831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317500">
                      <a:defRPr sz="5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34" name="Shape 534"/>
                  <p:cNvSpPr/>
                  <p:nvPr/>
                </p:nvSpPr>
                <p:spPr>
                  <a:xfrm>
                    <a:off x="555824" y="517415"/>
                    <a:ext cx="746055" cy="520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1377" y="15675"/>
                          <a:pt x="6110" y="7035"/>
                          <a:pt x="12048" y="4073"/>
                        </a:cubicBezTo>
                        <a:cubicBezTo>
                          <a:pt x="17986" y="1111"/>
                          <a:pt x="18674" y="864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317500">
                      <a:defRPr sz="5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535" name="Shape 535"/>
                  <p:cNvSpPr/>
                  <p:nvPr/>
                </p:nvSpPr>
                <p:spPr>
                  <a:xfrm>
                    <a:off x="341142" y="208292"/>
                    <a:ext cx="386403" cy="3358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6" h="17721" extrusionOk="0">
                        <a:moveTo>
                          <a:pt x="5750" y="0"/>
                        </a:moveTo>
                        <a:cubicBezTo>
                          <a:pt x="1893" y="2455"/>
                          <a:pt x="-1964" y="12395"/>
                          <a:pt x="1122" y="13745"/>
                        </a:cubicBezTo>
                        <a:cubicBezTo>
                          <a:pt x="4207" y="15095"/>
                          <a:pt x="13465" y="21600"/>
                          <a:pt x="11922" y="14359"/>
                        </a:cubicBezTo>
                        <a:cubicBezTo>
                          <a:pt x="10379" y="7118"/>
                          <a:pt x="8065" y="7609"/>
                          <a:pt x="11150" y="3927"/>
                        </a:cubicBezTo>
                        <a:cubicBezTo>
                          <a:pt x="14236" y="245"/>
                          <a:pt x="16550" y="736"/>
                          <a:pt x="19636" y="0"/>
                        </a:cubicBezTo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25400" cap="flat">
                    <a:solidFill>
                      <a:srgbClr val="000000">
                        <a:alpha val="50000"/>
                      </a:srgbClr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317500">
                      <a:defRPr sz="500">
                        <a:uFillTx/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</p:grpSp>
            <p:sp>
              <p:nvSpPr>
                <p:cNvPr id="537" name="Shape 537"/>
                <p:cNvSpPr/>
                <p:nvPr/>
              </p:nvSpPr>
              <p:spPr>
                <a:xfrm flipH="1" flipV="1">
                  <a:off x="7860050" y="589978"/>
                  <a:ext cx="1146748" cy="584618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pic>
              <p:nvPicPr>
                <p:cNvPr id="538" name="image7.png"/>
                <p:cNvPicPr/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 rot="1084554">
                  <a:off x="7693605" y="87460"/>
                  <a:ext cx="695185" cy="826243"/>
                </a:xfrm>
                <a:prstGeom prst="rect">
                  <a:avLst/>
                </a:prstGeom>
                <a:ln w="9525" cap="flat">
                  <a:noFill/>
                  <a:miter lim="400000"/>
                </a:ln>
                <a:effectLst>
                  <a:outerShdw blurRad="254000" dist="508000" dir="1440000" rotWithShape="0">
                    <a:srgbClr val="000000">
                      <a:alpha val="40000"/>
                    </a:srgbClr>
                  </a:outerShdw>
                </a:effectLst>
              </p:spPr>
            </p:pic>
            <p:sp>
              <p:nvSpPr>
                <p:cNvPr id="539" name="Shape 539"/>
                <p:cNvSpPr/>
                <p:nvPr/>
              </p:nvSpPr>
              <p:spPr>
                <a:xfrm flipH="1">
                  <a:off x="6593382" y="327651"/>
                  <a:ext cx="637083" cy="614598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40" name="Shape 540"/>
                <p:cNvSpPr/>
                <p:nvPr/>
              </p:nvSpPr>
              <p:spPr>
                <a:xfrm flipV="1">
                  <a:off x="6645847" y="844811"/>
                  <a:ext cx="1304144" cy="157398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 defTabSz="457200">
                    <a:defRPr sz="1200"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41" name="Shape 541"/>
                <p:cNvSpPr/>
                <p:nvPr/>
              </p:nvSpPr>
              <p:spPr>
                <a:xfrm rot="21598850">
                  <a:off x="4025965" y="859585"/>
                  <a:ext cx="1778002" cy="457201"/>
                </a:xfrm>
                <a:prstGeom prst="rightArrow">
                  <a:avLst>
                    <a:gd name="adj1" fmla="val 100000"/>
                    <a:gd name="adj2" fmla="val 36809"/>
                  </a:avLst>
                </a:prstGeom>
                <a:solidFill>
                  <a:srgbClr val="FF9300"/>
                </a:solidFill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 marL="40640" marR="40640" algn="ctr">
                    <a:defRPr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Arial Bold"/>
                      <a:ea typeface="Arial Bold"/>
                      <a:cs typeface="Arial Bold"/>
                      <a:sym typeface="Arial Bold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</a:rPr>
                    <a:t>Discretise</a:t>
                  </a:r>
                </a:p>
              </p:txBody>
            </p:sp>
          </p:grpSp>
        </p:grpSp>
        <p:sp>
          <p:nvSpPr>
            <p:cNvPr id="544" name="Shape 544"/>
            <p:cNvSpPr/>
            <p:nvPr/>
          </p:nvSpPr>
          <p:spPr>
            <a:xfrm>
              <a:off x="241300" y="409836"/>
              <a:ext cx="69469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5366" marR="76200" defTabSz="647700">
                <a:defRPr b="1">
                  <a:solidFill>
                    <a:srgbClr val="486383"/>
                  </a:solidFill>
                  <a:uFill>
                    <a:solidFill>
                      <a:srgbClr val="486383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400" b="1">
                  <a:solidFill>
                    <a:srgbClr val="486383"/>
                  </a:solidFill>
                  <a:uFill>
                    <a:solidFill>
                      <a:srgbClr val="486383"/>
                    </a:solidFill>
                  </a:uFill>
                </a:rPr>
                <a:t>Surgical simulation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1" animBg="1" advAuto="0"/>
      <p:bldP spid="545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0" y="0"/>
            <a:ext cx="9144000" cy="622300"/>
          </a:xfrm>
          <a:prstGeom prst="rect">
            <a:avLst/>
          </a:prstGeom>
          <a:solidFill>
            <a:srgbClr val="AB1942"/>
          </a:solidFill>
          <a:ln>
            <a:round/>
          </a:ln>
        </p:spPr>
        <p:txBody>
          <a:bodyPr lIns="50800" tIns="50800" rIns="50800" bIns="50800" anchor="ctr"/>
          <a:lstStyle/>
          <a:p>
            <a:pPr marL="40639" marR="40639" lvl="0" defTabSz="449262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549" name="Shape 549"/>
          <p:cNvSpPr/>
          <p:nvPr/>
        </p:nvSpPr>
        <p:spPr>
          <a:xfrm>
            <a:off x="8727281" y="583406"/>
            <a:ext cx="12701" cy="12701"/>
          </a:xfrm>
          <a:prstGeom prst="line">
            <a:avLst/>
          </a:prstGeom>
          <a:ln w="3175">
            <a:solidFill>
              <a:srgbClr val="929292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0" name="Shape 550"/>
          <p:cNvSpPr/>
          <p:nvPr/>
        </p:nvSpPr>
        <p:spPr>
          <a:xfrm flipH="1">
            <a:off x="8579269" y="6475065"/>
            <a:ext cx="7737" cy="394539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0" y="6527800"/>
            <a:ext cx="4699001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algn="just" defTabSz="317500">
              <a:spcBef>
                <a:spcPts val="300"/>
              </a:spcBef>
              <a:defRPr sz="1800">
                <a:uFillTx/>
              </a:defRPr>
            </a:pPr>
            <a:endParaRPr sz="1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2" name="Shape 552"/>
          <p:cNvSpPr>
            <a:spLocks noGrp="1"/>
          </p:cNvSpPr>
          <p:nvPr>
            <p:ph type="title"/>
          </p:nvPr>
        </p:nvSpPr>
        <p:spPr>
          <a:xfrm>
            <a:off x="101600" y="139700"/>
            <a:ext cx="9232900" cy="342900"/>
          </a:xfrm>
          <a:prstGeom prst="rect">
            <a:avLst/>
          </a:prstGeom>
        </p:spPr>
        <p:txBody>
          <a:bodyPr lIns="0" tIns="0" rIns="0" bIns="0"/>
          <a:lstStyle/>
          <a:p>
            <a:pPr marL="75366" marR="76200" lvl="0" defTabSz="647700">
              <a:defRPr sz="1800" u="none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Motivation</a:t>
            </a:r>
            <a:r>
              <a:rPr sz="24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: multiscale fracture - Example</a:t>
            </a:r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8725732" y="6515100"/>
            <a:ext cx="312015" cy="3175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defTabSz="317500">
              <a:defRPr>
                <a:solidFill>
                  <a:srgbClr val="AB1842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AB1842"/>
                </a:solidFill>
                <a:uFill>
                  <a:solidFill>
                    <a:srgbClr val="486383"/>
                  </a:solidFill>
                </a:uFill>
              </a:rPr>
              <a:t>16</a:t>
            </a:fld>
            <a:endParaRPr sz="1400">
              <a:solidFill>
                <a:srgbClr val="AB1842"/>
              </a:solidFill>
              <a:uFill>
                <a:solidFill>
                  <a:srgbClr val="486383"/>
                </a:solidFill>
              </a:uFill>
            </a:endParaRPr>
          </a:p>
        </p:txBody>
      </p:sp>
      <p:grpSp>
        <p:nvGrpSpPr>
          <p:cNvPr id="570" name="Group 570"/>
          <p:cNvGrpSpPr/>
          <p:nvPr/>
        </p:nvGrpSpPr>
        <p:grpSpPr>
          <a:xfrm>
            <a:off x="99606" y="737947"/>
            <a:ext cx="9031695" cy="2488254"/>
            <a:chOff x="61506" y="-239952"/>
            <a:chExt cx="9031693" cy="2488252"/>
          </a:xfrm>
        </p:grpSpPr>
        <p:pic>
          <p:nvPicPr>
            <p:cNvPr id="554" name="image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737807" y="394100"/>
              <a:ext cx="2492172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Crack.mov"/>
            <p:cNvPicPr/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680200" y="419100"/>
              <a:ext cx="2324100" cy="1693728"/>
            </a:xfrm>
            <a:prstGeom prst="rect">
              <a:avLst/>
            </a:prstGeom>
          </p:spPr>
        </p:pic>
        <p:pic>
          <p:nvPicPr>
            <p:cNvPr id="556" name="bild-filtered.jpg"/>
            <p:cNvPicPr/>
            <p:nvPr/>
          </p:nvPicPr>
          <p:blipFill>
            <a:blip r:embed="rId10">
              <a:extLst/>
            </a:blip>
            <a:srcRect l="16434" b="39144"/>
            <a:stretch>
              <a:fillRect/>
            </a:stretch>
          </p:blipFill>
          <p:spPr>
            <a:xfrm>
              <a:off x="2781300" y="419100"/>
              <a:ext cx="2487805" cy="107950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127000" dist="127000" dir="2700000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562" name="Group 562"/>
            <p:cNvGrpSpPr/>
            <p:nvPr/>
          </p:nvGrpSpPr>
          <p:grpSpPr>
            <a:xfrm>
              <a:off x="2792189" y="1524000"/>
              <a:ext cx="2463800" cy="609600"/>
              <a:chOff x="0" y="0"/>
              <a:chExt cx="2463799" cy="609600"/>
            </a:xfrm>
          </p:grpSpPr>
          <p:grpSp>
            <p:nvGrpSpPr>
              <p:cNvPr id="560" name="Group 560"/>
              <p:cNvGrpSpPr/>
              <p:nvPr/>
            </p:nvGrpSpPr>
            <p:grpSpPr>
              <a:xfrm>
                <a:off x="0" y="0"/>
                <a:ext cx="2463800" cy="609600"/>
                <a:chOff x="0" y="0"/>
                <a:chExt cx="2463799" cy="609600"/>
              </a:xfrm>
            </p:grpSpPr>
            <p:sp>
              <p:nvSpPr>
                <p:cNvPr id="557" name="Shape 557"/>
                <p:cNvSpPr/>
                <p:nvPr/>
              </p:nvSpPr>
              <p:spPr>
                <a:xfrm>
                  <a:off x="0" y="0"/>
                  <a:ext cx="2463800" cy="6096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EFEFEF"/>
                    </a:gs>
                    <a:gs pos="100000">
                      <a:srgbClr val="FFFFFF"/>
                    </a:gs>
                  </a:gsLst>
                  <a:lin ang="16200000" scaled="0"/>
                </a:gradFill>
                <a:ln w="38100" cap="flat">
                  <a:solidFill>
                    <a:srgbClr val="00D2A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5" marR="28575" lvl="0" defTabSz="647700">
                    <a:defRPr sz="16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/>
                </a:p>
              </p:txBody>
            </p:sp>
            <p:pic>
              <p:nvPicPr>
                <p:cNvPr id="558" name="Bosch_SL-de_CO_S.png"/>
                <p:cNvPicPr/>
                <p:nvPr/>
              </p:nvPicPr>
              <p:blipFill>
                <a:blip r:embed="rId11">
                  <a:extLst/>
                </a:blip>
                <a:srcRect b="24574"/>
                <a:stretch>
                  <a:fillRect/>
                </a:stretch>
              </p:blipFill>
              <p:spPr>
                <a:xfrm>
                  <a:off x="157127" y="185663"/>
                  <a:ext cx="1039378" cy="2533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59" name="image.png"/>
                <p:cNvPicPr/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1797410" y="91901"/>
                  <a:ext cx="623202" cy="3806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561" name="UGSP00125.png"/>
              <p:cNvPicPr/>
              <p:nvPr/>
            </p:nvPicPr>
            <p:blipFill>
              <a:blip r:embed="rId13">
                <a:extLst/>
              </a:blip>
              <a:srcRect t="2760" r="3718" b="364"/>
              <a:stretch>
                <a:fillRect/>
              </a:stretch>
            </p:blipFill>
            <p:spPr>
              <a:xfrm>
                <a:off x="1439626" y="69577"/>
                <a:ext cx="373710" cy="457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63" name="Shape 563"/>
            <p:cNvSpPr/>
            <p:nvPr/>
          </p:nvSpPr>
          <p:spPr>
            <a:xfrm flipH="1">
              <a:off x="3979304" y="431160"/>
              <a:ext cx="2696916" cy="92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 flipH="1" flipV="1">
              <a:off x="3975100" y="1379276"/>
              <a:ext cx="2701354" cy="7167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pic>
          <p:nvPicPr>
            <p:cNvPr id="565" name="droppedImage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1506" y="681715"/>
              <a:ext cx="2501583" cy="1162495"/>
            </a:xfrm>
            <a:prstGeom prst="rect">
              <a:avLst/>
            </a:prstGeom>
            <a:ln w="25400" cap="flat">
              <a:noFill/>
              <a:round/>
            </a:ln>
            <a:effectLst>
              <a:outerShdw blurRad="127000" dist="127000" dir="2700000" rotWithShape="0">
                <a:srgbClr val="000000">
                  <a:alpha val="40000"/>
                </a:srgbClr>
              </a:outerShdw>
              <a:reflection stA="50000" endPos="40000" dir="5400000" sy="-100000" algn="bl" rotWithShape="0"/>
            </a:effectLst>
          </p:spPr>
        </p:pic>
        <p:sp>
          <p:nvSpPr>
            <p:cNvPr id="566" name="Shape 566"/>
            <p:cNvSpPr/>
            <p:nvPr/>
          </p:nvSpPr>
          <p:spPr>
            <a:xfrm flipH="1">
              <a:off x="1058812" y="506572"/>
              <a:ext cx="1731491" cy="5269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 flipH="1" flipV="1">
              <a:off x="1058813" y="1046192"/>
              <a:ext cx="1732060" cy="4400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70442" y="-239953"/>
              <a:ext cx="881380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5366" marR="76200" defTabSz="647700">
                <a:defRPr>
                  <a:solidFill>
                    <a:srgbClr val="486383"/>
                  </a:solidFill>
                  <a:uFill>
                    <a:solidFill>
                      <a:srgbClr val="486383"/>
                    </a:solidFill>
                  </a:u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486383"/>
                  </a:solidFill>
                  <a:uFill>
                    <a:solidFill>
                      <a:srgbClr val="486383"/>
                    </a:solidFill>
                  </a:uFill>
                </a:rPr>
                <a:t>Solder joint durability (microelectronics), Bosch GmbH</a:t>
              </a:r>
            </a:p>
          </p:txBody>
        </p:sp>
        <p:sp>
          <p:nvSpPr>
            <p:cNvPr id="569" name="Shape 569"/>
            <p:cNvSpPr/>
            <p:nvPr/>
          </p:nvSpPr>
          <p:spPr>
            <a:xfrm>
              <a:off x="2692400" y="368300"/>
              <a:ext cx="6400800" cy="187960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marL="28575" marR="28575" lvl="0" defTabSz="647700">
                <a:defRPr sz="700">
                  <a:solidFill>
                    <a:srgbClr val="486383"/>
                  </a:solidFill>
                  <a:uFill>
                    <a:solidFill>
                      <a:srgbClr val="486383"/>
                    </a:solidFill>
                  </a:uFill>
                  <a:latin typeface="Optima"/>
                  <a:ea typeface="Optima"/>
                  <a:cs typeface="Optima"/>
                  <a:sym typeface="Optima"/>
                </a:defRPr>
              </a:pPr>
              <a:endParaRPr/>
            </a:p>
          </p:txBody>
        </p:sp>
      </p:grpSp>
      <p:pic>
        <p:nvPicPr>
          <p:cNvPr id="571" name="ce_cen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822676" y="3428206"/>
            <a:ext cx="5350935" cy="3009901"/>
          </a:xfrm>
          <a:prstGeom prst="rect">
            <a:avLst/>
          </a:prstGeom>
        </p:spPr>
      </p:pic>
      <p:pic>
        <p:nvPicPr>
          <p:cNvPr id="572" name="Crack-1.mov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718300" y="1393694"/>
            <a:ext cx="2324100" cy="16937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1" fill="hold"/>
                                        <p:tgtEl>
                                          <p:spTgt spid="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572"/>
                </p:tgtEl>
              </p:cMediaNode>
            </p:vide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7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6" name="Shape 5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17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57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4415"/>
            <a:ext cx="8231482" cy="5391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1" name="Shape 5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18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58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5833"/>
            <a:ext cx="8233736" cy="5498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5" name="Shape 5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19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58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76794"/>
            <a:ext cx="8304481" cy="5362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19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87" y="-9764"/>
            <a:ext cx="9170037" cy="6877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410" y="6090903"/>
            <a:ext cx="644491" cy="597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1" name="Shape 5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20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59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606843"/>
            <a:ext cx="8542898" cy="5273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21</a:t>
            </a:fld>
            <a:endParaRPr sz="1400">
              <a:uFill>
                <a:solidFill/>
              </a:uFill>
            </a:endParaRPr>
          </a:p>
        </p:txBody>
      </p:sp>
      <p:pic>
        <p:nvPicPr>
          <p:cNvPr id="59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135" y="404452"/>
            <a:ext cx="8273355" cy="5399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602" name="Group 602"/>
          <p:cNvGrpSpPr/>
          <p:nvPr/>
        </p:nvGrpSpPr>
        <p:grpSpPr>
          <a:xfrm>
            <a:off x="-132713" y="591556"/>
            <a:ext cx="5473701" cy="5016501"/>
            <a:chOff x="-50800" y="-50800"/>
            <a:chExt cx="5473700" cy="5016500"/>
          </a:xfrm>
        </p:grpSpPr>
        <p:sp>
          <p:nvSpPr>
            <p:cNvPr id="601" name="Shape 601"/>
            <p:cNvSpPr/>
            <p:nvPr/>
          </p:nvSpPr>
          <p:spPr>
            <a:xfrm>
              <a:off x="0" y="0"/>
              <a:ext cx="5372101" cy="491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8575" marR="28575" lvl="0" algn="ctr" defTabSz="647700">
                <a:defRPr sz="1800">
                  <a:uFillTx/>
                </a:defRPr>
              </a:pPr>
              <a:endParaRPr b="1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endParaRPr>
            </a:p>
            <a:p>
              <a:pPr lvl="0" algn="ctr" defTabSz="800100">
                <a:defRPr sz="1800">
                  <a:uFillTx/>
                </a:defRPr>
              </a:pPr>
              <a:r>
                <a:rPr sz="3600" b="1">
                  <a:solidFill>
                    <a:srgbClr val="9411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Discretization</a:t>
              </a:r>
            </a:p>
            <a:p>
              <a:pPr lvl="0" algn="ctr" defTabSz="800100">
                <a:defRPr sz="1800">
                  <a:uFillTx/>
                </a:defRPr>
              </a:pPr>
              <a:endParaRPr sz="2400" b="1">
                <a:solidFill>
                  <a:srgbClr val="9411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800100">
                <a:defRPr sz="1800">
                  <a:uFillTx/>
                </a:defRPr>
              </a:pPr>
              <a:endParaRPr sz="2400" b="1">
                <a:solidFill>
                  <a:srgbClr val="9411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  <a:p>
              <a:pPr lvl="0" defTabSz="800100">
                <a:buSzPct val="125000"/>
                <a:buFont typeface="Zapf Dingbats"/>
                <a:buChar char="➡"/>
                <a:defRPr sz="1800">
                  <a:uFillTx/>
                </a:defRPr>
              </a:pPr>
              <a:r>
                <a:rPr sz="2400">
                  <a:solidFill>
                    <a:srgbClr val="9411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partition of unity enrichment</a:t>
              </a: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9411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(enriched) meshless methods</a:t>
              </a: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9411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level sets</a:t>
              </a:r>
            </a:p>
            <a:p>
              <a:pPr lvl="0" defTabSz="800100">
                <a:defRPr sz="1800">
                  <a:uFillTx/>
                </a:defRPr>
              </a:pPr>
              <a:endParaRPr sz="2400">
                <a:solidFill>
                  <a:srgbClr val="9411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  <a:p>
              <a:pPr lvl="0" defTabSz="800100">
                <a:buSzPct val="125000"/>
                <a:buFont typeface="Zapf Dingbats"/>
                <a:buChar char="➡"/>
                <a:defRPr sz="1800">
                  <a:uFillTx/>
                </a:defRPr>
              </a:pPr>
              <a:r>
                <a:rPr sz="2400">
                  <a:solidFill>
                    <a:srgbClr val="9411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isogeometric analysis</a:t>
              </a:r>
            </a:p>
            <a:p>
              <a:pPr lvl="0" defTabSz="800100">
                <a:buSzPct val="125000"/>
                <a:buFont typeface="Zapf Dingbats"/>
                <a:buChar char="➡"/>
                <a:defRPr sz="1800">
                  <a:uFillTx/>
                </a:defRPr>
              </a:pPr>
              <a:r>
                <a:rPr sz="2400">
                  <a:solidFill>
                    <a:srgbClr val="9411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implicit boundaries</a:t>
              </a:r>
            </a:p>
          </p:txBody>
        </p:sp>
        <p:pic>
          <p:nvPicPr>
            <p:cNvPr id="600" name="Picture 599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50801" y="-50801"/>
              <a:ext cx="5473702" cy="5016501"/>
            </a:xfrm>
            <a:prstGeom prst="rect">
              <a:avLst/>
            </a:prstGeom>
            <a:effectLst/>
          </p:spPr>
        </p:pic>
      </p:grpSp>
      <p:grpSp>
        <p:nvGrpSpPr>
          <p:cNvPr id="605" name="Group 605"/>
          <p:cNvGrpSpPr/>
          <p:nvPr/>
        </p:nvGrpSpPr>
        <p:grpSpPr>
          <a:xfrm rot="21131902">
            <a:off x="4026973" y="-377899"/>
            <a:ext cx="6438901" cy="4292601"/>
            <a:chOff x="-50799" y="-50800"/>
            <a:chExt cx="6438900" cy="4292600"/>
          </a:xfrm>
        </p:grpSpPr>
        <p:sp>
          <p:nvSpPr>
            <p:cNvPr id="604" name="Shape 604"/>
            <p:cNvSpPr/>
            <p:nvPr/>
          </p:nvSpPr>
          <p:spPr>
            <a:xfrm>
              <a:off x="-1" y="-1"/>
              <a:ext cx="6337302" cy="419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433FF">
                <a:alpha val="82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8575" marR="28575" lvl="0" algn="ctr" defTabSz="647700">
                <a:buClr>
                  <a:srgbClr val="FFFFFF"/>
                </a:buClr>
                <a:buSzPct val="125000"/>
                <a:buFont typeface="Lucida Grande"/>
                <a:buChar char="✓"/>
                <a:defRPr sz="1800">
                  <a:uFillTx/>
                </a:defRPr>
              </a:pPr>
              <a:endParaRPr sz="2400" b="1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endParaRPr>
            </a:p>
            <a:p>
              <a:pPr lvl="0" algn="ctr" defTabSz="800100">
                <a:buFont typeface="Lucida Grande"/>
                <a:defRPr sz="1800">
                  <a:uFillTx/>
                </a:defRPr>
              </a:pPr>
              <a:r>
                <a:rPr sz="3600" b="1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Model reduction</a:t>
              </a:r>
            </a:p>
            <a:p>
              <a:pPr lvl="0" algn="ctr" defTabSz="800100">
                <a:buFont typeface="Lucida Grande"/>
                <a:defRPr sz="1800">
                  <a:uFillTx/>
                </a:defRPr>
              </a:pPr>
              <a:endParaRPr sz="2400" b="1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multi-scale &amp; homogenisation</a:t>
              </a: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algebraic model reduction (using POD)</a:t>
              </a: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Newton-Krylov, “local/global”, domain decomposition</a:t>
              </a:r>
            </a:p>
          </p:txBody>
        </p:sp>
        <p:pic>
          <p:nvPicPr>
            <p:cNvPr id="603" name="Picture 602"/>
            <p:cNvPicPr/>
            <p:nvPr/>
          </p:nvPicPr>
          <p:blipFill>
            <a:blip r:embed="rId3">
              <a:alphaModFix amt="82000"/>
              <a:extLst/>
            </a:blip>
            <a:stretch>
              <a:fillRect/>
            </a:stretch>
          </p:blipFill>
          <p:spPr>
            <a:xfrm>
              <a:off x="-50801" y="-50801"/>
              <a:ext cx="6438902" cy="4292601"/>
            </a:xfrm>
            <a:prstGeom prst="rect">
              <a:avLst/>
            </a:prstGeom>
            <a:effectLst/>
          </p:spPr>
        </p:pic>
      </p:grpSp>
      <p:sp>
        <p:nvSpPr>
          <p:cNvPr id="606" name="Shape 606"/>
          <p:cNvSpPr>
            <a:spLocks noGrp="1"/>
          </p:cNvSpPr>
          <p:nvPr>
            <p:ph type="sldNum" sz="quarter" idx="2"/>
          </p:nvPr>
        </p:nvSpPr>
        <p:spPr>
          <a:xfrm>
            <a:off x="8725678" y="1905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defTabSz="317500">
              <a:defRPr b="1" i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 b="1" i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22</a:t>
            </a:fld>
            <a:endParaRPr sz="1400" b="1" i="1">
              <a:solidFill>
                <a:srgbClr val="FFFFFF"/>
              </a:solidFill>
              <a:uFill>
                <a:solidFill>
                  <a:srgbClr val="486383"/>
                </a:solidFill>
              </a:uFill>
            </a:endParaRPr>
          </a:p>
        </p:txBody>
      </p:sp>
      <p:grpSp>
        <p:nvGrpSpPr>
          <p:cNvPr id="609" name="Group 609"/>
          <p:cNvGrpSpPr/>
          <p:nvPr/>
        </p:nvGrpSpPr>
        <p:grpSpPr>
          <a:xfrm>
            <a:off x="3517900" y="2844798"/>
            <a:ext cx="5753101" cy="5016501"/>
            <a:chOff x="-50799" y="-50800"/>
            <a:chExt cx="5753100" cy="5016500"/>
          </a:xfrm>
        </p:grpSpPr>
        <p:sp>
          <p:nvSpPr>
            <p:cNvPr id="608" name="Shape 608"/>
            <p:cNvSpPr/>
            <p:nvPr/>
          </p:nvSpPr>
          <p:spPr>
            <a:xfrm>
              <a:off x="0" y="0"/>
              <a:ext cx="5651501" cy="491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2600">
                <a:alpha val="82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8575" marR="28575" lvl="0" algn="ctr" defTabSz="647700">
                <a:defRPr sz="1800">
                  <a:uFillTx/>
                </a:defRPr>
              </a:pPr>
              <a:endParaRPr b="1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endParaRPr>
            </a:p>
            <a:p>
              <a:pPr lvl="0" algn="ctr" defTabSz="800100">
                <a:defRPr sz="1800">
                  <a:uFillTx/>
                </a:defRPr>
              </a:pPr>
              <a:r>
                <a:rPr sz="3600" b="1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Error control</a:t>
              </a:r>
            </a:p>
            <a:p>
              <a:pPr lvl="0" algn="ctr" defTabSz="800100">
                <a:defRPr sz="1800">
                  <a:uFillTx/>
                </a:defRPr>
              </a:pPr>
              <a:endParaRPr sz="2400" b="1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800100">
                <a:defRPr sz="1800">
                  <a:uFillTx/>
                </a:defRPr>
              </a:pPr>
              <a:endParaRPr sz="2400" b="1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XFEM: goal-oriented error estimates </a:t>
              </a:r>
            </a:p>
            <a:p>
              <a:pPr marL="1028700" lvl="3" indent="0" defTabSz="800100">
                <a:buSzPct val="125000"/>
                <a:buFont typeface="Lucida Grande"/>
                <a:buChar char="‣"/>
                <a:defRPr sz="1800">
                  <a:uFillTx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 used by CENAERO (Morfeo XFEM)</a:t>
              </a: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meshless methods for fracture</a:t>
              </a:r>
            </a:p>
            <a:p>
              <a:pPr lvl="0" defTabSz="800100">
                <a:buSzPct val="125000"/>
                <a:buFont typeface="Lucida Grande"/>
                <a:buChar char="✓"/>
                <a:defRPr sz="1800">
                  <a:uFillTx/>
                </a:defRPr>
              </a:pPr>
              <a:r>
                <a: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error estimation for reduced models</a:t>
              </a:r>
            </a:p>
          </p:txBody>
        </p:sp>
        <p:pic>
          <p:nvPicPr>
            <p:cNvPr id="607" name="Picture 606"/>
            <p:cNvPicPr/>
            <p:nvPr/>
          </p:nvPicPr>
          <p:blipFill>
            <a:blip r:embed="rId4">
              <a:alphaModFix amt="82000"/>
              <a:extLst/>
            </a:blip>
            <a:stretch>
              <a:fillRect/>
            </a:stretch>
          </p:blipFill>
          <p:spPr>
            <a:xfrm>
              <a:off x="-50801" y="-50801"/>
              <a:ext cx="5753102" cy="5016501"/>
            </a:xfrm>
            <a:prstGeom prst="rect">
              <a:avLst/>
            </a:prstGeom>
            <a:effectLst/>
          </p:spPr>
        </p:pic>
      </p:grpSp>
      <p:pic>
        <p:nvPicPr>
          <p:cNvPr id="610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4956" y="191815"/>
            <a:ext cx="762001" cy="721933"/>
          </a:xfrm>
          <a:prstGeom prst="rect">
            <a:avLst/>
          </a:prstGeom>
          <a:ln w="25400">
            <a:round/>
          </a:ln>
        </p:spPr>
      </p:pic>
      <p:pic>
        <p:nvPicPr>
          <p:cNvPr id="611" name="Picture 610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94" y="3313889"/>
            <a:ext cx="4038603" cy="1739911"/>
          </a:xfrm>
          <a:prstGeom prst="rect">
            <a:avLst/>
          </a:prstGeom>
        </p:spPr>
      </p:pic>
      <p:pic>
        <p:nvPicPr>
          <p:cNvPr id="613" name="Picture 612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2019295"/>
            <a:ext cx="4394277" cy="965205"/>
          </a:xfrm>
          <a:prstGeom prst="rect">
            <a:avLst/>
          </a:prstGeom>
        </p:spPr>
      </p:pic>
      <p:pic>
        <p:nvPicPr>
          <p:cNvPr id="615" name="Picture 614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02202" y="828762"/>
            <a:ext cx="4394277" cy="965206"/>
          </a:xfrm>
          <a:prstGeom prst="rect">
            <a:avLst/>
          </a:prstGeom>
        </p:spPr>
      </p:pic>
      <p:pic>
        <p:nvPicPr>
          <p:cNvPr id="617" name="Picture 616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97312" y="1285799"/>
            <a:ext cx="4394277" cy="9652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1" animBg="1" advAuto="0"/>
      <p:bldP spid="613" grpId="2" animBg="1" advAuto="0"/>
      <p:bldP spid="615" grpId="3" animBg="1" advAuto="0"/>
      <p:bldP spid="617" grpId="4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2" name="Shape 6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23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1597689" y="2113279"/>
            <a:ext cx="5948622" cy="263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1) Natarajan, S., Ferriera, A., Bordas, S., Carrera, E., Cinefra, M., &amp; Zenkour, A. (in press). Analysis of functionally graded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material plates using triangular elements with cell-based smoothed discrete shear gap method. </a:t>
            </a:r>
            <a:r>
              <a:rPr sz="800" i="1">
                <a:latin typeface="+mj-lt"/>
                <a:ea typeface="+mj-ea"/>
                <a:cs typeface="+mj-cs"/>
                <a:sym typeface="Helvetica"/>
              </a:rPr>
              <a:t>Mathematical Problems in</a:t>
            </a:r>
          </a:p>
          <a:p>
            <a:pPr lvl="0" defTabSz="457200">
              <a:defRPr sz="1800">
                <a:uFillTx/>
              </a:defRPr>
            </a:pPr>
            <a:r>
              <a:rPr sz="800" i="1">
                <a:latin typeface="+mj-lt"/>
                <a:ea typeface="+mj-ea"/>
                <a:cs typeface="+mj-cs"/>
                <a:sym typeface="Helvetica"/>
              </a:rPr>
              <a:t>Engineering</a:t>
            </a:r>
            <a:r>
              <a:rPr sz="8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http://hdl.handle.net/10993/14981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lu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viewed: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21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1.383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1.216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0.0028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0.2163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2) Nguyen, V., Kerfriden, P., Brino, M., Bordas, S., &amp; Bonisoli, E. (in press). Nitsche’s method for two and three dimensional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NURBS patch coupling. </a:t>
            </a:r>
            <a:r>
              <a:rPr sz="800" i="1">
                <a:latin typeface="+mj-lt"/>
                <a:ea typeface="+mj-ea"/>
                <a:cs typeface="+mj-cs"/>
                <a:sym typeface="Helvetica"/>
              </a:rPr>
              <a:t>Computational Mechanics</a:t>
            </a:r>
            <a:r>
              <a:rPr sz="8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http://hdl.handle.net/10993/14460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lu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viewed: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128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(7 UL) ; downloaded: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19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— WOS: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2.432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2.314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0.0107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1.0463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3) Rodrigues, J., Natarajan, S., Ferreira, A., Carrera, E., Cinefra, M., &amp; Bordas, S. (in press). Analysis of composite plates through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cell-based smoothed finite element and 4-noded mixed interpolation of tensorial components techniques. </a:t>
            </a:r>
            <a:r>
              <a:rPr sz="800" i="1">
                <a:latin typeface="+mj-lt"/>
                <a:ea typeface="+mj-ea"/>
                <a:cs typeface="+mj-cs"/>
                <a:sym typeface="Helvetica"/>
              </a:rPr>
              <a:t>Computers &amp;</a:t>
            </a:r>
          </a:p>
          <a:p>
            <a:pPr lvl="0" defTabSz="457200">
              <a:defRPr sz="1800">
                <a:uFillTx/>
              </a:defRPr>
            </a:pPr>
            <a:r>
              <a:rPr sz="800" i="1">
                <a:latin typeface="+mj-lt"/>
                <a:ea typeface="+mj-ea"/>
                <a:cs typeface="+mj-cs"/>
                <a:sym typeface="Helvetica"/>
              </a:rPr>
              <a:t>Structures</a:t>
            </a:r>
            <a:r>
              <a:rPr sz="8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http://hdl.handle.net/10993/14980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lu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viewed: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27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1.509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2.000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0.0134 </a:t>
            </a:r>
            <a:r>
              <a:rPr sz="8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last: </a:t>
            </a:r>
            <a:r>
              <a:rPr sz="8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0.9159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7" name="Shape 6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24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113975" y="739841"/>
            <a:ext cx="8647762" cy="567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4) Xu, G., Atroshchenko, E., Ma, W., &amp; Bordas, S. (2014, September 01). Geometry-independent field approximation for splinebased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finite element methods - Generalized Isogeometric Analysis.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 Applied Mechanics &amp; Engineering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http://hdl.handle.net/10993/15781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5) Kerfriden, P., Ródenas, J.-J., &amp; Bordas, S. (2014). Certification of projection-based reduced order modelling in computational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homogenisation by the Constitutive Relation Error.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 97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(6),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395-422.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http://hdl.handle.net/10993/14452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2.068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2.295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0.0285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1.0545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6) Cahill, L. M. A., Natarajan, S., Bordas, S., O’Higgins, R. M., &amp; McCarthy, C. T. (2014). An experimental/numerical investigation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into the main driving force for crack propagation in uni-directional fibre-reinforced composite laminae.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Structures, 107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119--130.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http://hdl.handle.net/10993/12316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283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(4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134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7) Courtecuisse, H., Allard, J., Kerfriden, P., Bordas, S., Cotin, S., &amp; Duriez, C. (2014). Real-time simulation of contact and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cutting of heterogeneous soft-tissues.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Medical Image Analysis, 18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(2), 394-410.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http://hdl.handle.net/10993/15809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112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(4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69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4.087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4.662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8) Hoang, K. C., Kerfriden, P., &amp; Bordas, S. (2014). An efficient goal-oriented sampling strategy using reduced basis method for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linear elastodynamic problems.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Numerical Methods for Partial Differential Equations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http://hdl.handle.net/10993/15814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1.212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1.425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0.0051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2014: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0.6468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9) Natarajan, S., Kerfriden, P., Mahapatra, D. R., &amp; Bordas, S. (2014). Numerical analysis of the inclusion-crack interaction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by the extended finite element method.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Computational Methods in Engineering Science and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Mechanics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http://hdl.handle.net/10993/12317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10) Abu Bakar, I. A., Bordas, S., Rabczuk, T., &amp; Kramer, O. (2013). Optimization of Elastic Properties and Weaving Patterns of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Woven Composites.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 Structures, 100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575-591.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http://hdl.handle.net/10993/12379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2.231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2.550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0.0182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0.6988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11) Natarajan, S., Manickam, G., &amp; Bordas, S. (2013). Supersonic flutter analysis of functionally graded material plates with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cracks.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Frontiers in Aerospace Engineering, 2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(2), 91--97.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http://hdl.handle.net/10993/12117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12) Valizadeh, N., Natarajan, S., González-Estrada, O. A., Rabczuk, T., Bui, T. Q., &amp; Bordas, S. (2013). NURBS-based finite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element analysis of functionally graded plates: Static bending, vibration, buckling and flutter.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 Structures, 99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309-326.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http://hdl.handle.net/10993/13772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2.231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2.550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0.0182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0.6988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1" name="Shape 6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2" name="Shape 6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25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1564575" y="17779"/>
            <a:ext cx="5276011" cy="547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13) Lian, H., Simpson, R., &amp; Bordas, S. (2013). Stress analysis without meshing: isogeometric boundary element method.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Proceedings of the ICE - Engineering and Computational Mechanics, 166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(2), 88–99.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http://hdl.handle.net/10993/12159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377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(9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207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(4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14) Simpson, R., Bordas, S., Lian, H., &amp; Travelyan, J. (2013). An isogeometric boundary element method for elastostatic analysis: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2D implementation aspects.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Computers &amp; Structures, 118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2-12.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http://hdl.handle.net/10993/12157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126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(14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(3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1.509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2.000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0.0134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0.9159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15) Abu Bakar, I. A., Kramer, O., Bordas, S., &amp; Rabczuk, T. (2013). Optimization of elastic properties and weaving patterns of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woven composites.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 Structures, 100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575-591.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http://hdl.handle.net/10993/12009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9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2.231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2.550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16) Amiri, F., Anitescu, C., Arroyo, M., Bordas, S., &amp; Rabczuk, T. (2013). XLME interpolants, a seamless bridge between XFEM and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enriched meshless methods.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Computational Mechanics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1-13.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http://hdl.handle.net/10993/10965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17) González-Estrada, O. A., Nadal, E., Ródenas, J. J., Kerfriden, P., Bordas, S., &amp; Fuenmayor, F. J. (2013). Mesh adaptivity driven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by goal-oriented locally equilibrated superconvergent patch recovery.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Computational Mechanics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1-20.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http://hdl.handle.net/10993/12025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2.432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2.314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18) González-Estrada, O. A., Natarajan, S., Ródenas, J. J., Nguyen-Xuan, H., &amp; Bordas, S. (2013). Efficient recovery-based error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estimation for the smoothed finite element method for smooth and singular linear elasticity.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Computational Mechanics,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52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(1), 37-52.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http://hdl.handle.net/10993/11874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2.432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2.314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19) Kerfriden, P., Goury, O., Rabczuk, T., &amp; Bordas, S. (2013). A partitioned model order reduction approach to rationalise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computational expenses in nonlinear fracture mechanics.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 Applied Mechanics &amp; Engineering, 256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169-188.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http://hdl.handle.net/10993/10206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(5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(5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20) Kerfriden, P., Ródenas, J. J., &amp; Bordas, S. (2013). Certification of projection-based reduced order modelling in computational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homogenisation by the constitutive relation error.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http://hdl.handle.net/10993/10040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21) Kerfriden, P., Schmidt, K. M., Rabczuk, T., &amp; Bordas, S. (2013). Statistical extraction of process zones and representative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subspaces in fracture of random composites.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Multiscale Computational Engineering, 11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(3),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253-287.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http://hdl.handle.net/10993/10066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39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6" name="Shape 6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26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38" name="Shape 638"/>
          <p:cNvSpPr/>
          <p:nvPr/>
        </p:nvSpPr>
        <p:spPr>
          <a:xfrm>
            <a:off x="1553215" y="81280"/>
            <a:ext cx="5295892" cy="537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22) Lian, H., Simpson, R. N., &amp; Bordas, S. (2013). Stress analysis without meshing: Isogeometric boundary-element method.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Proceedings of the Institution of Civil Engineers: Engineering and Computational Mechanics, 166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(2), 88-99.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http://hdl.handle.net/10993/10039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23) Natarajan, S., Ferreira, A., Bordas, S., Carrera, E., &amp; Cinefra, M. (2013). Analysis of composite plates by a unified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formulation-cell based smoothed finite element method and field consistent elements.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 Structures, 105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75-81.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http://hdl.handle.net/10993/11883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2.231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2.550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24) Nguyen, V., Kerfriden, P., &amp; Bordas, S. (2013). Isogeometric cohesive elements for two and three dimensional composite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delamination analysis.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Composites : Part B, Engineering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http://hdl.handle.net/10993/14468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2.143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2.646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0.0067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0.8284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25) Nguyen-Xuan, H., Liu, G. R., Bordas, S., Natarajan, S., &amp; Rabczuk, T. (2013). An adaptive singular ES-FEM for mechanics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problems with singular field of arbitrary order.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 Applied Mechanics &amp; Engineering, 253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252-273.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http://hdl.handle.net/10993/11882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26) Pattabhi, B., Robert, G., Bordas, S., &amp; Timon, R. (2013). An Adaptive Multiscale Method for Quasi-static Crack Growth.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Computational Mechanics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http://hdl.handle.net/10993/11890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(7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2.432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2.314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0.0107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1.0463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27) Peng, Q., Crean, J., Dearden, A. K., Huang, C., Wen, X., Bordas, S., &amp; De, S. (2013). Defect engineering of 2D monatomiclayer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materials.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Modern Physics Letters B, 27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(23).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http://hdl.handle.net/10993/10209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28) Rahimabadi, A. A., Natarajan, S., &amp; Bordas, S. (2013). Vibration of functionally graded material plates with cutouts &amp; cracks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in thermal environment.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Key Engineering Materials, 560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157-180.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http://hdl.handle.net/10993/11863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(3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29) Scott, M. A., Simpson, R. N., Evans, J. A., Lipton, S., Bordas, S., Hughes, T. J. R., &amp; Sederberg, T. W. (2013). Isogeometric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boundary element analysis using unstructured T-splines.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 Applied Mechanics &amp; Engineering, 254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197-221.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http://hdl.handle.net/10993/11850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(6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30) Simpson, R. N., Bordas, S., Lian, H., &amp; Trevelyan, J. (2013). An isogeometric boundary element method for elastostatic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analysis: 2D implementation aspects.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Computers &amp; Structures, 118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2-12.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http://hdl.handle.net/10993/11852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1.509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2.000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0.0134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0.9159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1" name="Shape 6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2" name="Shape 6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27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43" name="Shape 643"/>
          <p:cNvSpPr/>
          <p:nvPr/>
        </p:nvSpPr>
        <p:spPr>
          <a:xfrm>
            <a:off x="1567353" y="17779"/>
            <a:ext cx="5271150" cy="547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31) Valizadeh, N., Natarajan, S., Gonzalez-Estrada, O. A., Rabczuk, T., Bui, T. Q., &amp; Bordas, S. (2013). NURBS-based finite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element analysis of functionally graded plates: Static bending, vibration, buckling and flutter.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 Structures, 99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309-326.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http://hdl.handle.net/10993/11864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32) Wu, S. C. A., Peng, X. B., Zhang, W. H. A., &amp; Bordas, S. (2013). The virtual node polygonal element method for nonlinear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thermal analysis with application to hybrid laser welding.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of Heat &amp; Mass Transfer, 67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1247-1254.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http://hdl.handle.net/10993/14089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2.315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2.598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0.0419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0.8248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33) Zhao, X., Bordas, S., &amp; Qu, J. (2013). A hybrid smoothed extended finite element/level set method for modeling equilibrium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shapes of nano-inhomogeneities.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Computational Mechanics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1-12.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http://hdl.handle.net/10993/11022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9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2.432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2.314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34) Zhao, X., Duddu, R., Bordas, S., &amp; Qu, J. (2013). Effects of elastic strain energy and interfacial stress on the equilibrium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morphology of misfit particles in heterogeneous solids.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Journal of the Mechanics &amp; Physics of Solids, 61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(6), 1433-1445.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http://hdl.handle.net/10993/11024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3.406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3.746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0.0201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2013: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1.7549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35) González-Estrada, O. A., Ródenas, J. J., Bordas, S., Duflot, M., Kerfriden, P., &amp; Giner, E. (2012). On the role of enrichment and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statistical admissibility of recovered fields in a posteriori error estimation for enriched finite element methods.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Engineering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Computations, 29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(8), 814-841.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http://hdl.handle.net/10993/12026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1.214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1.214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1.286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0.0016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0.4043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36) González-Estrada, O. A., Ródenas, J. J., Nadal, E., Bordas, S., &amp; Kerfriden, P. (2012). Equilibrated patch recovery for accurate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evaluation of upper error bounds in quantities of interest.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ECCOMAS Thematic Conference - ADMOS 2011: International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Conference on Adaptive Modeling and Simulation, An IACM Special Interest Conference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209-219.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http://hdl.handle.net/10993/12108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37) Kerfriden, P., Passieux, J. C., &amp; Bordas, S. (2012). Local/global model order reduction strategy for the simulation of quasibrittle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fracture.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 89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(2), 154-179.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http://hdl.handle.net/10993/10207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(4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11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2.068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2.068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2.295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38) Lian, H., Bordas, S., &amp; Sevilla, R. (2012). Recent developments in CAD/analysis integration.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Computational Technology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Review, 6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1-36.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http://hdl.handle.net/10993/12300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39) Long, D., Guo, Z., Liu, X., Natarajan, S., &amp; Bordas, S. (2012). A force-based large increment method for 2D continuum solids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and the mesh convergence study.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AIP Conference Proceedings, 1504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377-387.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http://hdl.handle.net/10993/12123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9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6" name="Shape 6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7" name="Shape 6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28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48" name="Shape 648"/>
          <p:cNvSpPr/>
          <p:nvPr/>
        </p:nvSpPr>
        <p:spPr>
          <a:xfrm>
            <a:off x="1276765" y="487680"/>
            <a:ext cx="5262859" cy="588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40) Nadal, E., González-Estrada, O. A., Ródenas, J. J., Bordas, S., &amp; Fuenmayor, F. J. (2012). Error estimation and error bounding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in energy norm based on a displacement recovery technique.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ECCOMAS 2012 - European Congress on Computational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Methods in Applied Sciences and Engineering, e-Book Full Papers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5042-5057.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http://hdl.handle.net/10993/12235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41) Nadal, E., González-Estrada, O. A., Ródenas, J. J., Bordas, S., Kerfriden, P., &amp; Fuenmayor, F. J. (2012). Error estimation and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error bounding in quantities of interest based on equilibrated recovered displacement fields.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ECCOMAS 2012 - European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Congress on Computational Methods in Applied Sciences and Engineering, e-Book Full Papers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4999-5018.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http://hdl.handle.net/10993/12112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42) Natarajan, S., Chakraborty, S., Thangavel, M., Bordas, S., &amp; Rabczuk, T. (2012). Size-dependent free flexural vibration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behavior of functionally graded nanoplates.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Computational Materials Science, 65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74-80.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http://hdl.handle.net/10993/12114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1.878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1.878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1.965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43) Simpson, R. N., Bordas, S., Trevelyan, J., &amp; Rabczuk, T. (2012). A two-dimensional Isogeometric Boundary Element Method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for elastostatic analysis.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 Applied Mechanics &amp; Engineering, 209-212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87-100.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http://hdl.handle.net/10993/13849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2012: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44) Baiz, P. M., Natarajan, S., Bordas, S., Kerfriden, P., &amp; Rabczuk, T. (2011). Linear buckling analysis of cracked plates by SFEM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and XFEM.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Journal of Mechanics of Material and Structures, 6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(9-10), 1213-1238.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http://hdl.handle.net/10993/12089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0.675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0.460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0.668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0.0033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0.0033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0.4159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0.4159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45) Bordas, S., Natarajan, S., Kerfriden, P., Augarde, C. E., Mahapatra, D. R., Rabczuk, T., &amp; Pont, S. D. (2011). On the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performance of strain smoothing for quadratic and enriched finite element approximations (XFEM/GFEM/PUFEM).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 86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(4-5), 637-666.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http://hdl.handle.net/10993/12113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2.009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2.068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2.295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46) Kerfriden, P., Gosselet, P., Adhikari, S., &amp; Bordas, S. (2011). Bridging proper orthogonal decomposition methods and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augmented Newton-Krylov algorithms: An adaptive model order reduction for highly nonlinear mechanical problems.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 Applied Mechanics &amp; Engineering, 200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(5-8), 850-866.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http://hdl.handle.net/10993/14475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(3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2.651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47) Moumnassi, M., Belouettar, S., Béchet, T., Bordas, S., Quoirin, D., &amp; Potier-Ferry, M. (2011). Finite element analysis 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implicitly defined domains: An accurate representation based on arbitrary parametric surfaces.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Applied Mechanics &amp; Engineering, 200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(5-8), 774-796.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http://hdl.handle.net/10993/12915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2.651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48) Natarajan, S., Baiz, P. M., Bordas, S., Rabczuk, T., &amp; Kerfriden, P. (2011). Natural frequencies of cracked functionally graded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material plates by the extended finite element method.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Composite Structures, 93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(11), 3082-3092.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http://hdl.handle.net/10993/11867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2.240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1" name="Shape 6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29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53" name="Shape 653"/>
          <p:cNvSpPr/>
          <p:nvPr/>
        </p:nvSpPr>
        <p:spPr>
          <a:xfrm>
            <a:off x="1592187" y="589279"/>
            <a:ext cx="5276142" cy="567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49) Natarajan, S., Baiz, P. M., Ganapathi, M., Kerfriden, P., &amp; Bordas, S. (2011). Linear free flexural vibration of cracked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functionally graded plates in thermal environment.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Computers &amp; Structures, 89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(15-16), 1535-1546.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http://hdl.handle.net/10993/11865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1.874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1.509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2.000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0.0134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0.0134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2011: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0.9159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0.9159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50) Akbari R., A., Bagri, A., Bordas, S., &amp; Rabczuk, T. (2010). Analysis of thermoelastic waves in a two-dimensional functionally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graded materials domain by the Meshless Local Petrov-Galerkin (MLPG) method.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Modeling in Engineering &amp;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Sciences, 65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(1), 27-74.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http://hdl.handle.net/10993/13773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(2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0.849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0.955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0.0061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0.4402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51) Bordas, S., &amp; Natarajan, S. (2010). On the approximation in the smoothed finite element method (SFEM) [letter to the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editor].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 81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(5), 660-670.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http://hdl.handle.net/10993/11866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(3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1.928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52) Bordas, S., Rabczuk, T., Hung, N.-X., Nguyen, V. P., Natarajan, S., Bog, T., Quan, D. M., &amp; Hiep, N. V. (2010). Strain smoothing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in FEM and XFEM.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Computers &amp; Structures, 88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(23-24), 1419-1443.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http://hdl.handle.net/10993/12116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1.722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1.509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2.000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0.0154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0.0134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0.9105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0.9159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53) Natarajan, S., Bordas, S., &amp; Mahapatra, D. R. (2010). On numerical integration of discontinuous approximations in partition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of unity finite elements.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IUTAM Bookseries, 19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, 297-304.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54) Natarajan, S., Roy Mahapatra, D., &amp; Bordas, S. (2010). Integrating strong and weak discontinuities without integration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subcells and example applications in an XFEM/GFEM framework.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83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(3), 269-294.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http://hdl.handle.net/10993/11873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1.928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-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55) Rabczuk, T., Zi, G., Bordas, S., &amp; Nguyen-Xuan, H. (2010). A simple and robust three-dimensional cracking-particle method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without enrichment.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Computer Methods in Applied Mechanics &amp; Engineering, 199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(37-40), 2437-2455.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http://hdl.handle.net/10993/15307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2.085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2.617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2.738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0.0403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0.0401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2010: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1.2625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1.327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56) Natarajan, S., Bordas, S., &amp; Roy mahapatra, D. (2009). Numerical integration over arbitrary polygonal domains based 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Schwarz-Christoffel conformal mapping.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 80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(1), 103-134.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http://hdl.handle.net/10993/12115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43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2009: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2.025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2.068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2.295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57) Duflot, M., &amp; Bordas, S. (2008). A posteriori error estimation for extended finite elements by an extended global recovery.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 76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(8), 1123-1138.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http://hdl.handle.net/10993/15308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2008: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2.229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2.068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2.295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-50800" y="50419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-50800" y="-127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20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06400"/>
            <a:ext cx="1028700" cy="985838"/>
          </a:xfrm>
          <a:prstGeom prst="rect">
            <a:avLst/>
          </a:prstGeom>
          <a:ln w="25400">
            <a:round/>
          </a:ln>
        </p:spPr>
      </p:pic>
      <p:grpSp>
        <p:nvGrpSpPr>
          <p:cNvPr id="208" name="Group 208"/>
          <p:cNvGrpSpPr/>
          <p:nvPr/>
        </p:nvGrpSpPr>
        <p:grpSpPr>
          <a:xfrm>
            <a:off x="6941611" y="101600"/>
            <a:ext cx="2102457" cy="1600208"/>
            <a:chOff x="0" y="0"/>
            <a:chExt cx="2102455" cy="1600207"/>
          </a:xfrm>
        </p:grpSpPr>
        <p:sp>
          <p:nvSpPr>
            <p:cNvPr id="205" name="Shape 205"/>
            <p:cNvSpPr/>
            <p:nvPr/>
          </p:nvSpPr>
          <p:spPr>
            <a:xfrm>
              <a:off x="240736" y="165594"/>
              <a:ext cx="1836304" cy="127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206" name="Shape 206"/>
            <p:cNvSpPr/>
            <p:nvPr/>
          </p:nvSpPr>
          <p:spPr>
            <a:xfrm>
              <a:off x="423546" y="631226"/>
              <a:ext cx="1678910" cy="47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0"/>
              <a:ext cx="535582" cy="1600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76200" y="2768600"/>
            <a:ext cx="8064500" cy="2667000"/>
          </a:xfrm>
          <a:prstGeom prst="rect">
            <a:avLst/>
          </a:prstGeom>
        </p:spPr>
        <p:txBody>
          <a:bodyPr lIns="0" tIns="0" rIns="0" bIns="0" anchor="ctr"/>
          <a:lstStyle/>
          <a:p>
            <a:pPr marR="32146" lvl="0" algn="l" defTabSz="647700">
              <a:lnSpc>
                <a:spcPct val="120000"/>
              </a:lnSpc>
              <a:spcBef>
                <a:spcPts val="1400"/>
              </a:spcBef>
              <a:defRPr sz="1800">
                <a:uFillTx/>
              </a:defRPr>
            </a:pPr>
            <a:r>
              <a: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1997-2003</a:t>
            </a:r>
          </a:p>
          <a:p>
            <a:pPr marR="32146" lvl="0" algn="l" defTabSz="647700">
              <a:lnSpc>
                <a:spcPct val="120000"/>
              </a:lnSpc>
              <a:spcBef>
                <a:spcPts val="1400"/>
              </a:spcBef>
              <a:defRPr sz="1800">
                <a:uFillTx/>
              </a:defRPr>
            </a:pPr>
            <a:r>
              <a: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MSc Geotechnical Engineering </a:t>
            </a:r>
            <a:br>
              <a: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</a:br>
            <a:r>
              <a: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PhD. Damage Tolerance of Aerospace Structures (XFEM) and Biofilm Growth </a:t>
            </a:r>
          </a:p>
        </p:txBody>
      </p:sp>
      <p:pic>
        <p:nvPicPr>
          <p:cNvPr id="210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980"/>
            <a:ext cx="5045757" cy="3213101"/>
          </a:xfrm>
          <a:prstGeom prst="rect">
            <a:avLst/>
          </a:prstGeom>
          <a:ln w="25400">
            <a:round/>
          </a:ln>
        </p:spPr>
      </p:pic>
      <p:pic>
        <p:nvPicPr>
          <p:cNvPr id="211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4365" y="1892300"/>
            <a:ext cx="2204578" cy="2222500"/>
          </a:xfrm>
          <a:prstGeom prst="rect">
            <a:avLst/>
          </a:prstGeom>
          <a:ln w="25400">
            <a:round/>
          </a:ln>
        </p:spPr>
      </p:pic>
      <p:sp>
        <p:nvSpPr>
          <p:cNvPr id="212" name="Shape 212"/>
          <p:cNvSpPr/>
          <p:nvPr/>
        </p:nvSpPr>
        <p:spPr>
          <a:xfrm>
            <a:off x="2641600" y="1104900"/>
            <a:ext cx="227751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28575" marR="28575" defTabSz="647700">
              <a:defRPr>
                <a:uFill>
                  <a:solidFill>
                    <a:srgbClr val="486383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>
                    <a:srgbClr val="486383"/>
                  </a:solidFill>
                </a:uFill>
              </a:rPr>
              <a:t>Chicago, Illinois</a:t>
            </a:r>
          </a:p>
        </p:txBody>
      </p:sp>
      <p:pic>
        <p:nvPicPr>
          <p:cNvPr id="213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9700" y="1168392"/>
            <a:ext cx="1600208" cy="1600208"/>
          </a:xfrm>
          <a:prstGeom prst="rect">
            <a:avLst/>
          </a:prstGeom>
          <a:ln w="25400">
            <a:round/>
          </a:ln>
        </p:spPr>
      </p:pic>
      <p:sp>
        <p:nvSpPr>
          <p:cNvPr id="214" name="Shape 214"/>
          <p:cNvSpPr/>
          <p:nvPr/>
        </p:nvSpPr>
        <p:spPr>
          <a:xfrm>
            <a:off x="5245100" y="2870200"/>
            <a:ext cx="175780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8575" marR="28575" lvl="0" defTabSz="647700">
              <a:defRPr sz="1800">
                <a:uFillTx/>
              </a:defRPr>
            </a:pPr>
            <a:r>
              <a:rPr sz="1200">
                <a:uFill>
                  <a:solidFill>
                    <a:srgbClr val="486383"/>
                  </a:solidFill>
                </a:uFill>
              </a:rPr>
              <a:t>Advisor: Brian Moran</a:t>
            </a:r>
          </a:p>
          <a:p>
            <a:pPr marL="28575" marR="28575" lvl="0" defTabSz="647700">
              <a:defRPr sz="1800">
                <a:uFillTx/>
              </a:defRPr>
            </a:pPr>
            <a:r>
              <a:rPr sz="1200">
                <a:uFill>
                  <a:solidFill>
                    <a:srgbClr val="486383"/>
                  </a:solidFill>
                </a:uFill>
              </a:rPr>
              <a:t>Now vice-provost for </a:t>
            </a:r>
          </a:p>
          <a:p>
            <a:pPr marL="28575" marR="28575" lvl="0" defTabSz="647700">
              <a:defRPr sz="1800">
                <a:uFillTx/>
              </a:defRPr>
            </a:pPr>
            <a:r>
              <a:rPr sz="1200">
                <a:uFill>
                  <a:solidFill>
                    <a:srgbClr val="486383"/>
                  </a:solidFill>
                </a:uFill>
              </a:rPr>
              <a:t>faculty affairs at KAUST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xfrm>
            <a:off x="3468019" y="5080000"/>
            <a:ext cx="21315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algn="ctr" defTabSz="3175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</a:rPr>
              <a:t>3</a:t>
            </a:fld>
            <a:endParaRPr sz="700">
              <a:solidFill>
                <a:srgbClr val="486383"/>
              </a:solidFill>
              <a:uFill>
                <a:solidFill>
                  <a:srgbClr val="486383"/>
                </a:solidFill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6" name="Shape 6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7" name="Shape 6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400">
                <a:uFill>
                  <a:solidFill/>
                </a:uFill>
              </a:rPr>
              <a:t>30</a:t>
            </a:fld>
            <a:endParaRPr sz="1400">
              <a:uFill>
                <a:solidFill/>
              </a:uFill>
            </a:endParaRPr>
          </a:p>
        </p:txBody>
      </p:sp>
      <p:sp>
        <p:nvSpPr>
          <p:cNvPr id="658" name="Shape 658"/>
          <p:cNvSpPr/>
          <p:nvPr/>
        </p:nvSpPr>
        <p:spPr>
          <a:xfrm>
            <a:off x="1603196" y="1922779"/>
            <a:ext cx="5208425" cy="242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58) Natarajan, S., Bordas, S., Minh, Q. D., Nguyen, H. X., Rabczuk, T., Cahill, L., &amp; McCarthy, C. (2008). The smoothed extended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finite element method.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Proceedings of the 6th International Conference on Engineering Computational Technology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http://hdl.handle.net/10993/15333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59) Nguyen, V. P., Rabczuk, T., Bordas, S., &amp; Duflot, M. (2008). Meshless methods: A review and computer implementation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aspects.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Mathematics &amp; Computers in Simulation, 79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(3), 763-813.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http://hdl.handle.net/10993/13726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29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36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202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240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2008: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0.930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0.836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1.033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 2008: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0.0052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0.0068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Article Infl. 2008: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0.3584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0.4252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60) Bordas, S., Nguyen, P. V., Dunant, C., Guidoum, A., &amp; Nguyen-Dang, H. (2007). An extended finite element library.</a:t>
            </a:r>
          </a:p>
          <a:p>
            <a:pPr lvl="0" defTabSz="457200">
              <a:defRPr sz="1800">
                <a:uFillTx/>
              </a:defRPr>
            </a:pPr>
            <a:r>
              <a:rPr sz="700" i="1">
                <a:latin typeface="+mj-lt"/>
                <a:ea typeface="+mj-ea"/>
                <a:cs typeface="+mj-cs"/>
                <a:sym typeface="Helvetica"/>
              </a:rPr>
              <a:t>International Journal for Numerical Methods in Engineering, 71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(6), 703-732.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http://hdl.handle.net/10993/15234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146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(1 UL) 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92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73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85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2007: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1.612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last: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2.068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IF5: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2.295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EigenF: — Article Infl.: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61) Bordas, S., &amp; Moran, B. (2006). Enriched finite elements and level sets for damage tolerance assessment of complex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structures. </a:t>
            </a:r>
            <a:r>
              <a:rPr sz="700" i="1">
                <a:latin typeface="+mj-lt"/>
                <a:ea typeface="+mj-ea"/>
                <a:cs typeface="+mj-cs"/>
                <a:sym typeface="Helvetica"/>
              </a:rPr>
              <a:t>Engineering Fracture Mechanics, 73</a:t>
            </a:r>
            <a:r>
              <a:rPr sz="700">
                <a:latin typeface="+mj-lt"/>
                <a:ea typeface="+mj-ea"/>
                <a:cs typeface="+mj-cs"/>
                <a:sym typeface="Helvetica"/>
              </a:rPr>
              <a:t>(9), 1176-1201.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rPr>
              <a:t>http://hdl.handle.net/10993/14470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latin typeface="+mj-lt"/>
                <a:ea typeface="+mj-ea"/>
                <a:cs typeface="+mj-cs"/>
                <a:sym typeface="Helvetica"/>
              </a:rPr>
              <a:t>Peer reviewed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ORBilu viewed: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; downloaded: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WOS: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68 </a:t>
            </a: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— SCOPUS®: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77</a:t>
            </a:r>
          </a:p>
          <a:p>
            <a:pPr lvl="0" defTabSz="457200">
              <a:defRPr sz="1800">
                <a:uFillTx/>
              </a:defRPr>
            </a:pPr>
            <a:r>
              <a:rPr sz="700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IF 2006: </a:t>
            </a:r>
            <a:r>
              <a:rPr sz="700" b="1">
                <a:solidFill>
                  <a:srgbClr val="636363"/>
                </a:solidFill>
                <a:latin typeface="+mj-lt"/>
                <a:ea typeface="+mj-ea"/>
                <a:cs typeface="+mj-cs"/>
                <a:sym typeface="Helvetica"/>
              </a:rPr>
              <a:t>1.390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-50800" y="50419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-50800" y="-127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22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06400"/>
            <a:ext cx="1028700" cy="985838"/>
          </a:xfrm>
          <a:prstGeom prst="rect">
            <a:avLst/>
          </a:prstGeom>
          <a:ln w="25400">
            <a:round/>
          </a:ln>
        </p:spPr>
      </p:pic>
      <p:grpSp>
        <p:nvGrpSpPr>
          <p:cNvPr id="224" name="Group 224"/>
          <p:cNvGrpSpPr/>
          <p:nvPr/>
        </p:nvGrpSpPr>
        <p:grpSpPr>
          <a:xfrm>
            <a:off x="6941611" y="101600"/>
            <a:ext cx="2102457" cy="1600208"/>
            <a:chOff x="0" y="0"/>
            <a:chExt cx="2102455" cy="1600207"/>
          </a:xfrm>
        </p:grpSpPr>
        <p:sp>
          <p:nvSpPr>
            <p:cNvPr id="221" name="Shape 221"/>
            <p:cNvSpPr/>
            <p:nvPr/>
          </p:nvSpPr>
          <p:spPr>
            <a:xfrm>
              <a:off x="240736" y="165594"/>
              <a:ext cx="1836304" cy="127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423546" y="631226"/>
              <a:ext cx="1678910" cy="47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0" y="0"/>
              <a:ext cx="535582" cy="1600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xfrm>
            <a:off x="3263900" y="1155700"/>
            <a:ext cx="6997700" cy="2667000"/>
          </a:xfrm>
          <a:prstGeom prst="rect">
            <a:avLst/>
          </a:prstGeom>
        </p:spPr>
        <p:txBody>
          <a:bodyPr lIns="0" tIns="0" rIns="0" bIns="0" anchor="ctr"/>
          <a:lstStyle/>
          <a:p>
            <a:pPr marR="32146" lvl="0" defTabSz="647700">
              <a:lnSpc>
                <a:spcPct val="120000"/>
              </a:lnSpc>
              <a:spcBef>
                <a:spcPts val="1400"/>
              </a:spcBef>
              <a:defRPr sz="1800">
                <a:uFillTx/>
              </a:defRPr>
            </a:pPr>
            <a:r>
              <a: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Post-doc 2003-2006 - </a:t>
            </a:r>
          </a:p>
          <a:p>
            <a:pPr marR="32146" lvl="0" defTabSz="647700">
              <a:lnSpc>
                <a:spcPct val="120000"/>
              </a:lnSpc>
              <a:spcBef>
                <a:spcPts val="1400"/>
              </a:spcBef>
              <a:defRPr sz="1800">
                <a:uFillTx/>
              </a:defRPr>
            </a:pPr>
            <a:r>
              <a: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Meshless/XFEM Geomechanics</a:t>
            </a:r>
          </a:p>
        </p:txBody>
      </p:sp>
      <p:pic>
        <p:nvPicPr>
          <p:cNvPr id="22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385" y="3810000"/>
            <a:ext cx="4553415" cy="2933700"/>
          </a:xfrm>
          <a:prstGeom prst="rect">
            <a:avLst/>
          </a:prstGeom>
          <a:ln w="25400">
            <a:round/>
          </a:ln>
        </p:spPr>
      </p:pic>
      <p:pic>
        <p:nvPicPr>
          <p:cNvPr id="227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8326" y="3200400"/>
            <a:ext cx="3672974" cy="1778000"/>
          </a:xfrm>
          <a:prstGeom prst="rect">
            <a:avLst/>
          </a:prstGeom>
          <a:ln w="25400">
            <a:round/>
          </a:ln>
        </p:spPr>
      </p:pic>
      <p:pic>
        <p:nvPicPr>
          <p:cNvPr id="228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-40641"/>
            <a:ext cx="4178300" cy="3342641"/>
          </a:xfrm>
          <a:prstGeom prst="rect">
            <a:avLst/>
          </a:prstGeom>
          <a:ln w="25400">
            <a:round/>
          </a:ln>
        </p:spPr>
      </p:pic>
      <p:sp>
        <p:nvSpPr>
          <p:cNvPr id="229" name="Shape 229"/>
          <p:cNvSpPr/>
          <p:nvPr/>
        </p:nvSpPr>
        <p:spPr>
          <a:xfrm>
            <a:off x="660400" y="5473700"/>
            <a:ext cx="156567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28575" marR="28575" defTabSz="647700">
              <a:defRPr b="1">
                <a:uFill>
                  <a:solidFill>
                    <a:srgbClr val="486383"/>
                  </a:solidFill>
                </a:u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400" b="1">
                <a:uFill>
                  <a:solidFill>
                    <a:srgbClr val="486383"/>
                  </a:solidFill>
                </a:uFill>
              </a:rPr>
              <a:t>Lausanne</a:t>
            </a:r>
          </a:p>
        </p:txBody>
      </p:sp>
      <p:sp>
        <p:nvSpPr>
          <p:cNvPr id="230" name="Shape 230"/>
          <p:cNvSpPr/>
          <p:nvPr/>
        </p:nvSpPr>
        <p:spPr>
          <a:xfrm>
            <a:off x="1231900" y="1968500"/>
            <a:ext cx="266700" cy="254000"/>
          </a:xfrm>
          <a:prstGeom prst="rect">
            <a:avLst/>
          </a:prstGeom>
          <a:ln w="25400">
            <a:solidFill/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1515881" y="2239596"/>
            <a:ext cx="3231152" cy="1564689"/>
          </a:xfrm>
          <a:prstGeom prst="line">
            <a:avLst/>
          </a:prstGeom>
          <a:ln w="127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 flipH="1">
            <a:off x="195811" y="2240974"/>
            <a:ext cx="1026031" cy="1565546"/>
          </a:xfrm>
          <a:prstGeom prst="line">
            <a:avLst/>
          </a:prstGeom>
          <a:ln w="127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xfrm>
            <a:off x="3468019" y="5080000"/>
            <a:ext cx="21315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algn="ctr" defTabSz="3175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</a:rPr>
              <a:t>4</a:t>
            </a:fld>
            <a:endParaRPr sz="700">
              <a:solidFill>
                <a:srgbClr val="486383"/>
              </a:solidFill>
              <a:uFill>
                <a:solidFill>
                  <a:srgbClr val="486383"/>
                </a:solidFill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-50800" y="50419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-50800" y="-127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23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06400"/>
            <a:ext cx="1028700" cy="985838"/>
          </a:xfrm>
          <a:prstGeom prst="rect">
            <a:avLst/>
          </a:prstGeom>
          <a:ln w="25400">
            <a:round/>
          </a:ln>
        </p:spPr>
      </p:pic>
      <p:grpSp>
        <p:nvGrpSpPr>
          <p:cNvPr id="242" name="Group 242"/>
          <p:cNvGrpSpPr/>
          <p:nvPr/>
        </p:nvGrpSpPr>
        <p:grpSpPr>
          <a:xfrm>
            <a:off x="6941611" y="101600"/>
            <a:ext cx="2102457" cy="1600208"/>
            <a:chOff x="0" y="0"/>
            <a:chExt cx="2102455" cy="1600207"/>
          </a:xfrm>
        </p:grpSpPr>
        <p:sp>
          <p:nvSpPr>
            <p:cNvPr id="239" name="Shape 239"/>
            <p:cNvSpPr/>
            <p:nvPr/>
          </p:nvSpPr>
          <p:spPr>
            <a:xfrm>
              <a:off x="240736" y="165594"/>
              <a:ext cx="1836304" cy="127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240" name="Shape 240"/>
            <p:cNvSpPr/>
            <p:nvPr/>
          </p:nvSpPr>
          <p:spPr>
            <a:xfrm>
              <a:off x="423546" y="631226"/>
              <a:ext cx="1678910" cy="47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0"/>
              <a:ext cx="535582" cy="1600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5486400" y="2095500"/>
            <a:ext cx="1689100" cy="2667000"/>
          </a:xfrm>
          <a:prstGeom prst="rect">
            <a:avLst/>
          </a:prstGeom>
        </p:spPr>
        <p:txBody>
          <a:bodyPr lIns="0" tIns="0" rIns="0" bIns="0" anchor="ctr"/>
          <a:lstStyle>
            <a:lvl1pPr marR="32146" defTabSz="647700">
              <a:lnSpc>
                <a:spcPct val="120000"/>
              </a:lnSpc>
              <a:spcBef>
                <a:spcPts val="1400"/>
              </a:spcBef>
              <a:def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rPr>
              <a:t>Lecturer in civil engineering</a:t>
            </a:r>
          </a:p>
        </p:txBody>
      </p:sp>
      <p:pic>
        <p:nvPicPr>
          <p:cNvPr id="24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2700"/>
            <a:ext cx="5397500" cy="6872817"/>
          </a:xfrm>
          <a:prstGeom prst="rect">
            <a:avLst/>
          </a:prstGeom>
          <a:ln w="25400">
            <a:round/>
          </a:ln>
        </p:spPr>
      </p:pic>
      <p:sp>
        <p:nvSpPr>
          <p:cNvPr id="245" name="Shape 245"/>
          <p:cNvSpPr/>
          <p:nvPr/>
        </p:nvSpPr>
        <p:spPr>
          <a:xfrm>
            <a:off x="2349500" y="4648200"/>
            <a:ext cx="711200" cy="622300"/>
          </a:xfrm>
          <a:prstGeom prst="rect">
            <a:avLst/>
          </a:prstGeom>
          <a:ln w="25400">
            <a:solidFill/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246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5500" y="1943100"/>
            <a:ext cx="1971040" cy="2540000"/>
          </a:xfrm>
          <a:prstGeom prst="rect">
            <a:avLst/>
          </a:prstGeom>
          <a:ln w="25400">
            <a:round/>
          </a:ln>
        </p:spPr>
      </p:pic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3468019" y="5080000"/>
            <a:ext cx="21315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algn="ctr" defTabSz="3175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</a:rPr>
              <a:t>5</a:t>
            </a:fld>
            <a:endParaRPr sz="700">
              <a:solidFill>
                <a:srgbClr val="486383"/>
              </a:solidFill>
              <a:uFill>
                <a:solidFill>
                  <a:srgbClr val="486383"/>
                </a:solidFill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-50800" y="50419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-50800" y="-127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25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06400"/>
            <a:ext cx="1028700" cy="985838"/>
          </a:xfrm>
          <a:prstGeom prst="rect">
            <a:avLst/>
          </a:prstGeom>
          <a:ln w="25400">
            <a:round/>
          </a:ln>
        </p:spPr>
      </p:pic>
      <p:grpSp>
        <p:nvGrpSpPr>
          <p:cNvPr id="256" name="Group 256"/>
          <p:cNvGrpSpPr/>
          <p:nvPr/>
        </p:nvGrpSpPr>
        <p:grpSpPr>
          <a:xfrm>
            <a:off x="6941611" y="101600"/>
            <a:ext cx="2102457" cy="1600208"/>
            <a:chOff x="0" y="0"/>
            <a:chExt cx="2102455" cy="1600207"/>
          </a:xfrm>
        </p:grpSpPr>
        <p:sp>
          <p:nvSpPr>
            <p:cNvPr id="253" name="Shape 253"/>
            <p:cNvSpPr/>
            <p:nvPr/>
          </p:nvSpPr>
          <p:spPr>
            <a:xfrm>
              <a:off x="240736" y="165594"/>
              <a:ext cx="1836304" cy="127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423546" y="631226"/>
              <a:ext cx="1678910" cy="47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0" y="0"/>
              <a:ext cx="535582" cy="1600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1066800" y="2095500"/>
            <a:ext cx="6997700" cy="2667000"/>
          </a:xfrm>
          <a:prstGeom prst="rect">
            <a:avLst/>
          </a:prstGeom>
        </p:spPr>
        <p:txBody>
          <a:bodyPr lIns="0" tIns="0" rIns="0" bIns="0" anchor="ctr"/>
          <a:lstStyle/>
          <a:p>
            <a:pPr marR="32146" lvl="0" defTabSz="647700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defRPr>
            </a:pPr>
            <a:endParaRPr/>
          </a:p>
        </p:txBody>
      </p:sp>
      <p:pic>
        <p:nvPicPr>
          <p:cNvPr id="258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0"/>
            <a:ext cx="3429000" cy="5410200"/>
          </a:xfrm>
          <a:prstGeom prst="rect">
            <a:avLst/>
          </a:prstGeom>
          <a:ln w="25400">
            <a:round/>
          </a:ln>
        </p:spPr>
      </p:pic>
      <p:pic>
        <p:nvPicPr>
          <p:cNvPr id="259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29019" y="0"/>
            <a:ext cx="4000501" cy="3567113"/>
          </a:xfrm>
          <a:prstGeom prst="rect">
            <a:avLst/>
          </a:prstGeom>
          <a:ln w="25400">
            <a:round/>
          </a:ln>
        </p:spPr>
      </p:pic>
      <p:pic>
        <p:nvPicPr>
          <p:cNvPr id="260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90900" y="3568700"/>
            <a:ext cx="4000500" cy="3280410"/>
          </a:xfrm>
          <a:prstGeom prst="rect">
            <a:avLst/>
          </a:prstGeom>
          <a:ln w="25400">
            <a:round/>
          </a:ln>
        </p:spPr>
      </p:pic>
      <p:sp>
        <p:nvSpPr>
          <p:cNvPr id="261" name="Shape 261"/>
          <p:cNvSpPr/>
          <p:nvPr/>
        </p:nvSpPr>
        <p:spPr>
          <a:xfrm>
            <a:off x="7810500" y="2971800"/>
            <a:ext cx="711200" cy="622300"/>
          </a:xfrm>
          <a:prstGeom prst="rect">
            <a:avLst/>
          </a:prstGeom>
          <a:ln w="25400">
            <a:solidFill/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889000" y="3289300"/>
            <a:ext cx="1270000" cy="1270000"/>
          </a:xfrm>
          <a:prstGeom prst="rect">
            <a:avLst/>
          </a:prstGeom>
          <a:ln w="25400">
            <a:solidFill/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 flipV="1">
            <a:off x="2173283" y="2965441"/>
            <a:ext cx="5624160" cy="317309"/>
          </a:xfrm>
          <a:prstGeom prst="line">
            <a:avLst/>
          </a:prstGeom>
          <a:ln w="127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 flipV="1">
            <a:off x="2173283" y="3574954"/>
            <a:ext cx="5623417" cy="990496"/>
          </a:xfrm>
          <a:prstGeom prst="line">
            <a:avLst/>
          </a:prstGeom>
          <a:ln w="127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xfrm>
            <a:off x="3468019" y="5080000"/>
            <a:ext cx="21315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algn="ctr" defTabSz="3175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</a:rPr>
              <a:t>6</a:t>
            </a:fld>
            <a:endParaRPr sz="700">
              <a:solidFill>
                <a:srgbClr val="486383"/>
              </a:solidFill>
              <a:uFill>
                <a:solidFill>
                  <a:srgbClr val="486383"/>
                </a:solidFill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-50800" y="50419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-50800" y="-127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27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06400"/>
            <a:ext cx="1028700" cy="985838"/>
          </a:xfrm>
          <a:prstGeom prst="rect">
            <a:avLst/>
          </a:prstGeom>
          <a:ln w="25400">
            <a:round/>
          </a:ln>
        </p:spPr>
      </p:pic>
      <p:grpSp>
        <p:nvGrpSpPr>
          <p:cNvPr id="274" name="Group 274"/>
          <p:cNvGrpSpPr/>
          <p:nvPr/>
        </p:nvGrpSpPr>
        <p:grpSpPr>
          <a:xfrm>
            <a:off x="6941611" y="101600"/>
            <a:ext cx="2102457" cy="1600208"/>
            <a:chOff x="0" y="0"/>
            <a:chExt cx="2102455" cy="1600207"/>
          </a:xfrm>
        </p:grpSpPr>
        <p:sp>
          <p:nvSpPr>
            <p:cNvPr id="271" name="Shape 271"/>
            <p:cNvSpPr/>
            <p:nvPr/>
          </p:nvSpPr>
          <p:spPr>
            <a:xfrm>
              <a:off x="240736" y="165594"/>
              <a:ext cx="1836304" cy="127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272" name="Shape 272"/>
            <p:cNvSpPr/>
            <p:nvPr/>
          </p:nvSpPr>
          <p:spPr>
            <a:xfrm>
              <a:off x="423546" y="631226"/>
              <a:ext cx="1678910" cy="47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273" name="Shape 273"/>
            <p:cNvSpPr/>
            <p:nvPr/>
          </p:nvSpPr>
          <p:spPr>
            <a:xfrm>
              <a:off x="0" y="0"/>
              <a:ext cx="535582" cy="1600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1066800" y="2095500"/>
            <a:ext cx="6997700" cy="2667000"/>
          </a:xfrm>
          <a:prstGeom prst="rect">
            <a:avLst/>
          </a:prstGeom>
        </p:spPr>
        <p:txBody>
          <a:bodyPr lIns="0" tIns="0" rIns="0" bIns="0" anchor="ctr"/>
          <a:lstStyle/>
          <a:p>
            <a:pPr marR="32146" lvl="0" defTabSz="647700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defRPr>
            </a:pPr>
            <a:endParaRPr/>
          </a:p>
        </p:txBody>
      </p:sp>
      <p:pic>
        <p:nvPicPr>
          <p:cNvPr id="27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3500" y="2092113"/>
            <a:ext cx="2095500" cy="2086187"/>
          </a:xfrm>
          <a:prstGeom prst="rect">
            <a:avLst/>
          </a:prstGeom>
          <a:ln w="25400">
            <a:round/>
          </a:ln>
        </p:spPr>
      </p:pic>
      <p:pic>
        <p:nvPicPr>
          <p:cNvPr id="277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381500"/>
            <a:ext cx="3837271" cy="2501900"/>
          </a:xfrm>
          <a:prstGeom prst="rect">
            <a:avLst/>
          </a:prstGeom>
          <a:ln w="25400">
            <a:round/>
          </a:ln>
        </p:spPr>
      </p:pic>
      <p:pic>
        <p:nvPicPr>
          <p:cNvPr id="278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3900" y="266700"/>
            <a:ext cx="3606800" cy="2260600"/>
          </a:xfrm>
          <a:prstGeom prst="rect">
            <a:avLst/>
          </a:prstGeom>
          <a:ln w="25400">
            <a:round/>
          </a:ln>
        </p:spPr>
      </p:pic>
      <p:pic>
        <p:nvPicPr>
          <p:cNvPr id="279" name="dropped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67600" y="4381500"/>
            <a:ext cx="1714500" cy="2463800"/>
          </a:xfrm>
          <a:prstGeom prst="rect">
            <a:avLst/>
          </a:prstGeom>
          <a:ln w="25400">
            <a:round/>
          </a:ln>
        </p:spPr>
      </p:pic>
      <p:pic>
        <p:nvPicPr>
          <p:cNvPr id="280" name="dropped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183" y="1282700"/>
            <a:ext cx="3038218" cy="2235200"/>
          </a:xfrm>
          <a:prstGeom prst="rect">
            <a:avLst/>
          </a:prstGeom>
          <a:ln w="25400">
            <a:round/>
          </a:ln>
        </p:spPr>
      </p:pic>
      <p:pic>
        <p:nvPicPr>
          <p:cNvPr id="281" name="dropped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61054" y="3578413"/>
            <a:ext cx="1612901" cy="1884302"/>
          </a:xfrm>
          <a:prstGeom prst="rect">
            <a:avLst/>
          </a:prstGeom>
          <a:ln w="25400">
            <a:round/>
          </a:ln>
        </p:spPr>
      </p:pic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3468019" y="5080000"/>
            <a:ext cx="21315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algn="ctr" defTabSz="3175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</a:rPr>
              <a:t>7</a:t>
            </a:fld>
            <a:endParaRPr sz="700">
              <a:solidFill>
                <a:srgbClr val="486383"/>
              </a:solidFill>
              <a:uFill>
                <a:solidFill>
                  <a:srgbClr val="486383"/>
                </a:solidFill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-50800" y="50419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-50800" y="-12700"/>
            <a:ext cx="9245600" cy="1828800"/>
          </a:xfrm>
          <a:prstGeom prst="roundRect">
            <a:avLst>
              <a:gd name="adj" fmla="val 0"/>
            </a:avLst>
          </a:prstGeom>
          <a:solidFill>
            <a:srgbClr val="AB1942"/>
          </a:soli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700">
                <a:solidFill>
                  <a:srgbClr val="FFFED5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28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06400"/>
            <a:ext cx="1028700" cy="985838"/>
          </a:xfrm>
          <a:prstGeom prst="rect">
            <a:avLst/>
          </a:prstGeom>
          <a:ln w="25400">
            <a:round/>
          </a:ln>
        </p:spPr>
      </p:pic>
      <p:grpSp>
        <p:nvGrpSpPr>
          <p:cNvPr id="291" name="Group 291"/>
          <p:cNvGrpSpPr/>
          <p:nvPr/>
        </p:nvGrpSpPr>
        <p:grpSpPr>
          <a:xfrm>
            <a:off x="6941611" y="101600"/>
            <a:ext cx="2102457" cy="1600208"/>
            <a:chOff x="0" y="0"/>
            <a:chExt cx="2102455" cy="1600207"/>
          </a:xfrm>
        </p:grpSpPr>
        <p:sp>
          <p:nvSpPr>
            <p:cNvPr id="288" name="Shape 288"/>
            <p:cNvSpPr/>
            <p:nvPr/>
          </p:nvSpPr>
          <p:spPr>
            <a:xfrm>
              <a:off x="240736" y="165594"/>
              <a:ext cx="1836304" cy="127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just">
              <a:noAutofit/>
            </a:bodyPr>
            <a:lstStyle/>
            <a:p>
              <a:pPr marL="40639" marR="40639" lvl="0" algn="ctr" defTabSz="449262">
                <a:defRPr sz="1800">
                  <a:uFillTx/>
                </a:defRPr>
              </a:pP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A</a:t>
              </a:r>
              <a:r>
                <a:rPr sz="3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3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Unicode MS"/>
                  <a:ea typeface="Arial Unicode MS"/>
                  <a:cs typeface="Arial Unicode MS"/>
                  <a:sym typeface="Arial Unicode MS"/>
                </a:rPr>
                <a:t>M</a:t>
              </a:r>
              <a:r>
                <a:rPr sz="3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rPr>
                <a:t> </a:t>
              </a:r>
            </a:p>
          </p:txBody>
        </p:sp>
        <p:sp>
          <p:nvSpPr>
            <p:cNvPr id="289" name="Shape 289"/>
            <p:cNvSpPr/>
            <p:nvPr/>
          </p:nvSpPr>
          <p:spPr>
            <a:xfrm>
              <a:off x="423546" y="631226"/>
              <a:ext cx="1678910" cy="47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Institute of Mechanics </a:t>
              </a:r>
            </a:p>
            <a:p>
              <a:pPr marL="39199" marR="39199" lvl="0" defTabSz="449262">
                <a:buClr>
                  <a:srgbClr val="FFFFFF"/>
                </a:buClr>
                <a:buFont typeface="Times New Roman"/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</a:tabLst>
                <a:defRPr sz="1800">
                  <a:uFillTx/>
                </a:defRPr>
              </a:pPr>
              <a:r>
                <a: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 Narrow Bold"/>
                  <a:ea typeface="Arial Narrow Bold"/>
                  <a:cs typeface="Arial Narrow Bold"/>
                  <a:sym typeface="Arial Narrow Bold"/>
                </a:rPr>
                <a:t>&amp; Advanced Materials</a:t>
              </a:r>
            </a:p>
          </p:txBody>
        </p:sp>
        <p:sp>
          <p:nvSpPr>
            <p:cNvPr id="290" name="Shape 290"/>
            <p:cNvSpPr/>
            <p:nvPr/>
          </p:nvSpPr>
          <p:spPr>
            <a:xfrm>
              <a:off x="0" y="0"/>
              <a:ext cx="535582" cy="1600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449262">
                <a:def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cademy Engraved LET Plain:1.0"/>
                  <a:ea typeface="Academy Engraved LET Plain:1.0"/>
                  <a:cs typeface="Academy Engraved LET Plain:1.0"/>
                  <a:sym typeface="Academy Engraved LET Plain:1.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8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</a:t>
              </a:r>
            </a:p>
          </p:txBody>
        </p:sp>
      </p:grpSp>
      <p:sp>
        <p:nvSpPr>
          <p:cNvPr id="292" name="Shape 292"/>
          <p:cNvSpPr>
            <a:spLocks noGrp="1"/>
          </p:cNvSpPr>
          <p:nvPr>
            <p:ph type="body" idx="1"/>
          </p:nvPr>
        </p:nvSpPr>
        <p:spPr>
          <a:xfrm>
            <a:off x="1066800" y="2095500"/>
            <a:ext cx="6997700" cy="2667000"/>
          </a:xfrm>
          <a:prstGeom prst="rect">
            <a:avLst/>
          </a:prstGeom>
        </p:spPr>
        <p:txBody>
          <a:bodyPr lIns="0" tIns="0" rIns="0" bIns="0" anchor="ctr"/>
          <a:lstStyle/>
          <a:p>
            <a:pPr marR="32146" lvl="0" defTabSz="647700">
              <a:lnSpc>
                <a:spcPct val="120000"/>
              </a:lnSpc>
              <a:spcBef>
                <a:spcPts val="1400"/>
              </a:spcBef>
              <a:defRPr sz="1600">
                <a:solidFill>
                  <a:srgbClr val="444444"/>
                </a:solidFill>
                <a:uFill>
                  <a:solidFill>
                    <a:srgbClr val="486383"/>
                  </a:solidFill>
                </a:uFill>
              </a:defRPr>
            </a:pPr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xfrm>
            <a:off x="3468019" y="5080000"/>
            <a:ext cx="21315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algn="ctr" defTabSz="317500">
              <a:def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7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</a:rPr>
              <a:t>8</a:t>
            </a:fld>
            <a:endParaRPr sz="700">
              <a:solidFill>
                <a:srgbClr val="486383"/>
              </a:solidFill>
              <a:uFill>
                <a:solidFill>
                  <a:srgbClr val="486383"/>
                </a:solidFill>
              </a:uFill>
            </a:endParaRPr>
          </a:p>
        </p:txBody>
      </p:sp>
      <p:pic>
        <p:nvPicPr>
          <p:cNvPr id="29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4421" y="1767521"/>
            <a:ext cx="5325994" cy="3322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489" y="2393950"/>
            <a:ext cx="3911601" cy="207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4F8F9"/>
          </a:solidFill>
          <a:ln w="12700">
            <a:solidFill/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0" y="0"/>
            <a:ext cx="9144000" cy="622300"/>
          </a:xfrm>
          <a:prstGeom prst="rect">
            <a:avLst/>
          </a:prstGeom>
          <a:solidFill>
            <a:srgbClr val="AB1942"/>
          </a:solidFill>
          <a:ln>
            <a:round/>
          </a:ln>
        </p:spPr>
        <p:txBody>
          <a:bodyPr lIns="50800" tIns="50800" rIns="50800" bIns="50800" anchor="ctr"/>
          <a:lstStyle/>
          <a:p>
            <a:pPr marL="40640" marR="40640" lvl="0" defTabSz="449262">
              <a:def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8727281" y="583406"/>
            <a:ext cx="12701" cy="12701"/>
          </a:xfrm>
          <a:prstGeom prst="line">
            <a:avLst/>
          </a:prstGeom>
          <a:ln w="3175">
            <a:solidFill>
              <a:srgbClr val="929292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 flipH="1">
            <a:off x="8579270" y="6475065"/>
            <a:ext cx="12701" cy="12701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50800" tIns="50800" rIns="50800" bIns="50800" anchor="ctr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890000" cy="342900"/>
          </a:xfrm>
          <a:prstGeom prst="rect">
            <a:avLst/>
          </a:prstGeom>
        </p:spPr>
        <p:txBody>
          <a:bodyPr lIns="0" tIns="0" rIns="0" bIns="0"/>
          <a:lstStyle>
            <a:lvl1pPr marL="75366" marR="76200" defTabSz="647700">
              <a:defRPr sz="2400" b="1" u="none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Space-time trajectory</a:t>
            </a:r>
          </a:p>
        </p:txBody>
      </p:sp>
      <p:graphicFrame>
        <p:nvGraphicFramePr>
          <p:cNvPr id="302" name="Table 302"/>
          <p:cNvGraphicFramePr/>
          <p:nvPr/>
        </p:nvGraphicFramePr>
        <p:xfrm>
          <a:off x="114300" y="711200"/>
          <a:ext cx="8915398" cy="3606799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339482"/>
                <a:gridCol w="1511422"/>
                <a:gridCol w="1798619"/>
                <a:gridCol w="1654492"/>
                <a:gridCol w="1317577"/>
                <a:gridCol w="1293806"/>
              </a:tblGrid>
              <a:tr h="676202"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1975
1997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1997
1998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1999
2003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2003
2006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2006
2009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2009
present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02953"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Paris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France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Evanston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Illinois, </a:t>
                      </a: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USA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Evanston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Illinois, </a:t>
                      </a: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USA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Lausanne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Suisse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Glasgow </a:t>
                      </a: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Ecosse</a:t>
                      </a:r>
                      <a:endParaRPr sz="1400">
                        <a:solidFill>
                          <a:srgbClr val="00364A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Cardiff, </a:t>
                      </a: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Pays de Galles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2327644"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1997, ESTP-ENSAM </a:t>
                      </a: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Master</a:t>
                      </a:r>
                      <a:endParaRPr sz="1200" b="1">
                        <a:solidFill>
                          <a:srgbClr val="00364A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1200">
                        <a:solidFill>
                          <a:srgbClr val="00364A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“Ecole Spéciale des Travaux Publics, du Bâtiment, et de l’Industrie”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1998  Northwestern University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MSc</a:t>
                      </a: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geotechnical engineering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(1/2 bourse)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Déc. 03  Northwestern University 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PhD</a:t>
                      </a: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 Theoretical and Applied Mechanics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Déc. 03 - Juil.06. </a:t>
                      </a: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post-doc</a:t>
                      </a: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1400">
                        <a:solidFill>
                          <a:srgbClr val="00364A"/>
                        </a:solidFill>
                        <a:uFill>
                          <a:solidFill>
                            <a:srgbClr val="486383"/>
                          </a:solidFill>
                        </a:u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Laboratoire de mécanique des milieux continus (LMC)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lecturer</a:t>
                      </a: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(maître de conférences)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6434" marR="28575" lvl="0" algn="ctr" defTabSz="647700">
                        <a:spcBef>
                          <a:spcPts val="200"/>
                        </a:spcBef>
                        <a:tabLst>
                          <a:tab pos="3937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sz="1400" b="1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professeur</a:t>
                      </a:r>
                      <a:r>
                        <a:rPr sz="1400">
                          <a:solidFill>
                            <a:srgbClr val="00364A"/>
                          </a:solidFill>
                          <a:uFill>
                            <a:solidFill>
                              <a:srgbClr val="486383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 directeur institute of mechanics &amp; advanced materials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03" name="Shape 303"/>
          <p:cNvSpPr/>
          <p:nvPr/>
        </p:nvSpPr>
        <p:spPr>
          <a:xfrm>
            <a:off x="-177800" y="3975100"/>
            <a:ext cx="9271000" cy="3683000"/>
          </a:xfrm>
          <a:prstGeom prst="rightArrow">
            <a:avLst>
              <a:gd name="adj1" fmla="val 32000"/>
              <a:gd name="adj2" fmla="val 15172"/>
            </a:avLst>
          </a:prstGeom>
          <a:gradFill>
            <a:gsLst>
              <a:gs pos="0">
                <a:srgbClr val="76D6FF"/>
              </a:gs>
              <a:gs pos="100000">
                <a:srgbClr val="8EFA00"/>
              </a:gs>
            </a:gsLst>
          </a:gradFill>
          <a:ln w="25400">
            <a:miter lim="400000"/>
          </a:ln>
        </p:spPr>
        <p:txBody>
          <a:bodyPr lIns="50800" tIns="50800" rIns="50800" bIns="50800"/>
          <a:lstStyle/>
          <a:p>
            <a:pPr marL="28575" marR="28575" lvl="0" defTabSz="647700">
              <a:defRPr sz="600">
                <a:solidFill>
                  <a:srgbClr val="486383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30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5843" y="3512427"/>
            <a:ext cx="762001" cy="768196"/>
          </a:xfrm>
          <a:prstGeom prst="rect">
            <a:avLst/>
          </a:prstGeom>
          <a:ln w="25400">
            <a:round/>
          </a:ln>
        </p:spPr>
      </p:pic>
      <p:pic>
        <p:nvPicPr>
          <p:cNvPr id="30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0" y="3665122"/>
            <a:ext cx="1270000" cy="614778"/>
          </a:xfrm>
          <a:prstGeom prst="rect">
            <a:avLst/>
          </a:prstGeom>
          <a:ln w="25400">
            <a:round/>
          </a:ln>
        </p:spPr>
      </p:pic>
      <p:pic>
        <p:nvPicPr>
          <p:cNvPr id="30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843" y="3512427"/>
            <a:ext cx="762001" cy="768196"/>
          </a:xfrm>
          <a:prstGeom prst="rect">
            <a:avLst/>
          </a:prstGeom>
          <a:ln w="25400">
            <a:round/>
          </a:ln>
        </p:spPr>
      </p:pic>
      <p:pic>
        <p:nvPicPr>
          <p:cNvPr id="307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6440" y="3298464"/>
            <a:ext cx="762001" cy="981870"/>
          </a:xfrm>
          <a:prstGeom prst="rect">
            <a:avLst/>
          </a:prstGeom>
          <a:ln w="25400">
            <a:round/>
          </a:ln>
        </p:spPr>
      </p:pic>
      <p:pic>
        <p:nvPicPr>
          <p:cNvPr id="308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762" y="3516312"/>
            <a:ext cx="762001" cy="762001"/>
          </a:xfrm>
          <a:prstGeom prst="rect">
            <a:avLst/>
          </a:prstGeom>
          <a:ln w="25400">
            <a:round/>
          </a:ln>
        </p:spPr>
      </p:pic>
      <p:pic>
        <p:nvPicPr>
          <p:cNvPr id="309" name="Picture 30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89270" y="4098495"/>
            <a:ext cx="308728" cy="2365800"/>
          </a:xfrm>
          <a:prstGeom prst="rect">
            <a:avLst/>
          </a:prstGeom>
        </p:spPr>
      </p:pic>
      <p:sp>
        <p:nvSpPr>
          <p:cNvPr id="311" name="Shape 311"/>
          <p:cNvSpPr/>
          <p:nvPr/>
        </p:nvSpPr>
        <p:spPr>
          <a:xfrm>
            <a:off x="7721600" y="6515100"/>
            <a:ext cx="1371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28575" marR="28575" defTabSz="647700">
              <a:defRPr sz="1400"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>
                    <a:srgbClr val="486383"/>
                  </a:solidFill>
                </a:uFill>
              </a:rPr>
              <a:t>pas à l’échelle</a:t>
            </a:r>
          </a:p>
        </p:txBody>
      </p:sp>
      <p:sp>
        <p:nvSpPr>
          <p:cNvPr id="312" name="Shape 312"/>
          <p:cNvSpPr/>
          <p:nvPr/>
        </p:nvSpPr>
        <p:spPr>
          <a:xfrm>
            <a:off x="6921500" y="6032500"/>
            <a:ext cx="22606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28575" marR="28575" defTabSz="647700">
              <a:defRPr sz="1800"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</a:rPr>
              <a:t>FP7 ITN 2012-2015</a:t>
            </a:r>
          </a:p>
        </p:txBody>
      </p:sp>
      <p:pic>
        <p:nvPicPr>
          <p:cNvPr id="313" name="Picture 312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40076" y="4191833"/>
            <a:ext cx="308706" cy="672267"/>
          </a:xfrm>
          <a:prstGeom prst="rect">
            <a:avLst/>
          </a:prstGeom>
        </p:spPr>
      </p:pic>
      <p:sp>
        <p:nvSpPr>
          <p:cNvPr id="315" name="Shape 315"/>
          <p:cNvSpPr/>
          <p:nvPr/>
        </p:nvSpPr>
        <p:spPr>
          <a:xfrm>
            <a:off x="5232400" y="4686300"/>
            <a:ext cx="21336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defTabSz="647700">
              <a:defRPr sz="1800"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EPSRC first grant</a:t>
            </a:r>
          </a:p>
          <a:p>
            <a:pPr marL="28575" marR="28575" lvl="0" defTabSz="647700">
              <a:defRPr sz="1800"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2010 - 2014</a:t>
            </a:r>
          </a:p>
        </p:txBody>
      </p:sp>
      <p:sp>
        <p:nvSpPr>
          <p:cNvPr id="316" name="Shape 316"/>
          <p:cNvSpPr/>
          <p:nvPr/>
        </p:nvSpPr>
        <p:spPr>
          <a:xfrm>
            <a:off x="6921500" y="5435600"/>
            <a:ext cx="29591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defTabSz="647700">
              <a:defRPr sz="1800"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ERC Starting Grant</a:t>
            </a:r>
          </a:p>
          <a:p>
            <a:pPr marL="28575" marR="28575" lvl="0" defTabSz="647700">
              <a:defRPr sz="1800"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2012 - 2016</a:t>
            </a:r>
          </a:p>
        </p:txBody>
      </p:sp>
      <p:pic>
        <p:nvPicPr>
          <p:cNvPr id="317" name="Picture 316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66033" y="4203869"/>
            <a:ext cx="216103" cy="1320632"/>
          </a:xfrm>
          <a:prstGeom prst="rect">
            <a:avLst/>
          </a:prstGeom>
        </p:spPr>
      </p:pic>
      <p:sp>
        <p:nvSpPr>
          <p:cNvPr id="319" name="Shape 319"/>
          <p:cNvSpPr/>
          <p:nvPr/>
        </p:nvSpPr>
        <p:spPr>
          <a:xfrm>
            <a:off x="4127500" y="5588000"/>
            <a:ext cx="12700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28575" marR="28575" defTabSz="647700">
              <a:defRPr sz="1800"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</a:rPr>
              <a:t>PhD, 2003</a:t>
            </a:r>
          </a:p>
        </p:txBody>
      </p:sp>
      <p:pic>
        <p:nvPicPr>
          <p:cNvPr id="320" name="dropped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>
            <a:off x="-393701" y="5277174"/>
            <a:ext cx="2146301" cy="488627"/>
          </a:xfrm>
          <a:prstGeom prst="rect">
            <a:avLst/>
          </a:prstGeom>
          <a:ln w="25400">
            <a:round/>
          </a:ln>
        </p:spPr>
      </p:pic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8753977" y="6515100"/>
            <a:ext cx="28377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/>
          <a:lstStyle>
            <a:lvl1pPr defTabSz="317500">
              <a:defRPr sz="12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486383"/>
                  </a:solidFill>
                </a:uFill>
              </a:rPr>
              <a:t>9</a:t>
            </a:fld>
            <a:endParaRPr sz="1200">
              <a:solidFill>
                <a:srgbClr val="FFFFFF"/>
              </a:solidFill>
              <a:uFill>
                <a:solidFill>
                  <a:srgbClr val="486383"/>
                </a:solidFill>
              </a:uFill>
            </a:endParaRPr>
          </a:p>
        </p:txBody>
      </p:sp>
      <p:pic>
        <p:nvPicPr>
          <p:cNvPr id="322" name="Picture 321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48538" y="4191646"/>
            <a:ext cx="308593" cy="786622"/>
          </a:xfrm>
          <a:prstGeom prst="rect">
            <a:avLst/>
          </a:prstGeom>
        </p:spPr>
      </p:pic>
      <p:sp>
        <p:nvSpPr>
          <p:cNvPr id="324" name="Shape 324"/>
          <p:cNvSpPr/>
          <p:nvPr/>
        </p:nvSpPr>
        <p:spPr>
          <a:xfrm>
            <a:off x="7086600" y="4826000"/>
            <a:ext cx="21336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" marR="28575" lvl="0" defTabSz="647700">
              <a:defRPr sz="1800"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RAEng Fellowship</a:t>
            </a:r>
          </a:p>
          <a:p>
            <a:pPr marL="28575" marR="28575" lvl="0" defTabSz="647700">
              <a:defRPr sz="1800">
                <a:uFillTx/>
              </a:defRPr>
            </a:pPr>
            <a:r>
              <a:rPr>
                <a:uFill>
                  <a:solidFill>
                    <a:srgbClr val="486383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2009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7379</Words>
  <Application>Microsoft Macintosh PowerPoint</Application>
  <PresentationFormat>On-screen Show (4:3)</PresentationFormat>
  <Paragraphs>652</Paragraphs>
  <Slides>30</Slides>
  <Notes>0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</vt:lpstr>
      <vt:lpstr>Error controlled adaptive multiscale modelling of fracture for polycrystalline microstructures  Stéphane p. a. ßordas (Spaß), Pierre Kerfriden + team University of Luxembourg and Cardiff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Space-time trajectory</vt:lpstr>
      <vt:lpstr>PowerPoint Presentation</vt:lpstr>
      <vt:lpstr>PowerPoint Presentation</vt:lpstr>
      <vt:lpstr>PowerPoint Presentation</vt:lpstr>
      <vt:lpstr>PowerPoint Presentation</vt:lpstr>
      <vt:lpstr>Motivation: fracture of engineering structures and materials</vt:lpstr>
      <vt:lpstr>Motivation: multiscale fracture/cutting</vt:lpstr>
      <vt:lpstr>Motivation: multiscale fracture -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Error controlled adaptive multiscale modelling of fracture for polycrystalline microstructures Stéphane p. a. ßordas (Spaß), Pierre Kerfriden + team University of Luxembourg and Cardiff University</dc:title>
  <cp:lastModifiedBy>Stephane BORDAS</cp:lastModifiedBy>
  <cp:revision>4</cp:revision>
  <dcterms:modified xsi:type="dcterms:W3CDTF">2014-10-08T12:32:55Z</dcterms:modified>
</cp:coreProperties>
</file>