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81" r:id="rId5"/>
    <p:sldId id="282" r:id="rId6"/>
    <p:sldId id="265" r:id="rId7"/>
    <p:sldId id="279" r:id="rId8"/>
    <p:sldId id="277" r:id="rId9"/>
    <p:sldId id="287" r:id="rId10"/>
    <p:sldId id="278" r:id="rId11"/>
    <p:sldId id="273" r:id="rId12"/>
    <p:sldId id="283" r:id="rId13"/>
    <p:sldId id="280" r:id="rId14"/>
    <p:sldId id="276" r:id="rId15"/>
    <p:sldId id="284" r:id="rId16"/>
    <p:sldId id="28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63" d="100"/>
          <a:sy n="63" d="100"/>
        </p:scale>
        <p:origin x="-2104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4961D-38EF-B248-9ADF-DCD07E24CFB7}" type="datetimeFigureOut">
              <a:rPr lang="en-US" smtClean="0"/>
              <a:t>30.04.14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B4046-1707-924A-8F88-7D614B5D50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9898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AE77E-A4C8-5E43-B608-33F34E1EB6CC}" type="datetimeFigureOut">
              <a:rPr lang="de-DE" smtClean="0"/>
              <a:t>30.04.14</a:t>
            </a:fld>
            <a:endParaRPr lang="en-AU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en-A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62070-0B53-824C-8274-4F5F3986F47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76796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733425" y="1773238"/>
            <a:ext cx="7296150" cy="3792537"/>
          </a:xfrm>
          <a:prstGeom prst="rect">
            <a:avLst/>
          </a:prstGeom>
        </p:spPr>
        <p:txBody>
          <a:bodyPr vert="horz"/>
          <a:lstStyle>
            <a:lvl1pPr>
              <a:defRPr lang="de-DE" sz="3200" kern="1200" dirty="0" smtClean="0">
                <a:solidFill>
                  <a:srgbClr val="0C316A"/>
                </a:solidFill>
                <a:latin typeface="Arial"/>
                <a:ea typeface="+mn-ea"/>
                <a:cs typeface="Arial"/>
              </a:defRPr>
            </a:lvl1pPr>
            <a:lvl2pPr>
              <a:defRPr lang="de-DE" sz="2800" kern="1200" dirty="0" smtClean="0">
                <a:solidFill>
                  <a:srgbClr val="0C316A"/>
                </a:solidFill>
                <a:latin typeface="Arial"/>
                <a:ea typeface="+mn-ea"/>
                <a:cs typeface="Arial"/>
              </a:defRPr>
            </a:lvl2pPr>
            <a:lvl3pPr>
              <a:defRPr lang="de-DE" sz="2400" kern="1200" dirty="0" smtClean="0">
                <a:solidFill>
                  <a:srgbClr val="0C316A"/>
                </a:solidFill>
                <a:latin typeface="Arial"/>
                <a:ea typeface="+mn-ea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484426" y="6408254"/>
            <a:ext cx="555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1F672B50-D675-D645-B904-82BE808D2E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733463" y="562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65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9CC93-5433-514A-A1F5-E519AA612F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4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CH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E145F-9440-9443-A409-883A242DB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9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-128212"/>
            <a:ext cx="9144001" cy="1503086"/>
            <a:chOff x="0" y="-128212"/>
            <a:chExt cx="9144001" cy="1503086"/>
          </a:xfrm>
        </p:grpSpPr>
        <p:sp>
          <p:nvSpPr>
            <p:cNvPr id="8" name="Rechteck 8"/>
            <p:cNvSpPr/>
            <p:nvPr userDrawn="1"/>
          </p:nvSpPr>
          <p:spPr>
            <a:xfrm>
              <a:off x="0" y="0"/>
              <a:ext cx="7465476" cy="1189959"/>
            </a:xfrm>
            <a:prstGeom prst="rect">
              <a:avLst/>
            </a:prstGeom>
            <a:solidFill>
              <a:srgbClr val="0C316A"/>
            </a:solidFill>
            <a:ln w="127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en-US" sz="2000" b="1" i="0" baseline="0" dirty="0" smtClean="0">
                <a:ln>
                  <a:noFill/>
                </a:ln>
                <a:latin typeface="Arial"/>
                <a:cs typeface="Arial"/>
              </a:endParaRPr>
            </a:p>
          </p:txBody>
        </p:sp>
        <p:pic>
          <p:nvPicPr>
            <p:cNvPr id="9" name="Bild 15" descr="uniLux_logo_5000dpi.png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5476" y="-128212"/>
              <a:ext cx="1678525" cy="1503086"/>
            </a:xfrm>
            <a:prstGeom prst="rect">
              <a:avLst/>
            </a:prstGeom>
          </p:spPr>
        </p:pic>
        <p:sp>
          <p:nvSpPr>
            <p:cNvPr id="10" name="Rounded Rectangle 9"/>
            <p:cNvSpPr/>
            <p:nvPr userDrawn="1"/>
          </p:nvSpPr>
          <p:spPr>
            <a:xfrm>
              <a:off x="7130005" y="1"/>
              <a:ext cx="387764" cy="1190624"/>
            </a:xfrm>
            <a:prstGeom prst="roundRect">
              <a:avLst/>
            </a:prstGeom>
            <a:solidFill>
              <a:srgbClr val="50A4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b-LU"/>
            </a:p>
          </p:txBody>
        </p:sp>
        <p:sp>
          <p:nvSpPr>
            <p:cNvPr id="11" name="Rounded Rectangle 10"/>
            <p:cNvSpPr/>
            <p:nvPr userDrawn="1"/>
          </p:nvSpPr>
          <p:spPr>
            <a:xfrm>
              <a:off x="6723605" y="-1269"/>
              <a:ext cx="387764" cy="1190624"/>
            </a:xfrm>
            <a:prstGeom prst="roundRect">
              <a:avLst/>
            </a:prstGeom>
            <a:solidFill>
              <a:srgbClr val="C202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b-LU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6926805" y="-1269"/>
              <a:ext cx="387764" cy="119062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b-LU"/>
            </a:p>
          </p:txBody>
        </p:sp>
      </p:grpSp>
      <p:cxnSp>
        <p:nvCxnSpPr>
          <p:cNvPr id="13" name="Gerade Verbindung 3"/>
          <p:cNvCxnSpPr/>
          <p:nvPr userDrawn="1"/>
        </p:nvCxnSpPr>
        <p:spPr>
          <a:xfrm>
            <a:off x="2" y="6318549"/>
            <a:ext cx="9143999" cy="10324"/>
          </a:xfrm>
          <a:prstGeom prst="line">
            <a:avLst/>
          </a:prstGeom>
          <a:ln>
            <a:solidFill>
              <a:srgbClr val="0C31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1"/>
          <p:cNvSpPr txBox="1"/>
          <p:nvPr userDrawn="1"/>
        </p:nvSpPr>
        <p:spPr>
          <a:xfrm>
            <a:off x="5308600" y="6436184"/>
            <a:ext cx="2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Szeged, 30.04.2014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9845" y="6450084"/>
            <a:ext cx="4695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Authors</a:t>
            </a:r>
            <a:r>
              <a:rPr lang="en-US" sz="1200" dirty="0" smtClean="0">
                <a:latin typeface="Goudy Old Style"/>
                <a:cs typeface="Goudy Old Style"/>
              </a:rPr>
              <a:t>: Matthias Stadler &amp; Samuel Greiff</a:t>
            </a:r>
            <a:endParaRPr lang="en-US" sz="1200" dirty="0">
              <a:latin typeface="Goudy Old Style"/>
              <a:cs typeface="Goudy Old Style"/>
            </a:endParaRPr>
          </a:p>
        </p:txBody>
      </p:sp>
      <p:sp>
        <p:nvSpPr>
          <p:cNvPr id="16" name="Foliennummernplatzhalter 17"/>
          <p:cNvSpPr txBox="1">
            <a:spLocks/>
          </p:cNvSpPr>
          <p:nvPr userDrawn="1"/>
        </p:nvSpPr>
        <p:spPr>
          <a:xfrm>
            <a:off x="8484426" y="6408254"/>
            <a:ext cx="555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672B50-D675-D645-B904-82BE808D2E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8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794933" y="3843867"/>
            <a:ext cx="4927600" cy="12446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algn="ctr"/>
            <a:r>
              <a:rPr lang="en-AU" sz="2800" dirty="0" smtClean="0">
                <a:solidFill>
                  <a:srgbClr val="0C316A"/>
                </a:solidFill>
              </a:rPr>
              <a:t>Matthias Stadler &amp; Samuel Greiff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955800" y="2269067"/>
            <a:ext cx="4512733" cy="12446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 algn="ctr"/>
            <a:r>
              <a:rPr lang="en-AU" sz="3200" dirty="0" smtClean="0">
                <a:solidFill>
                  <a:srgbClr val="0C316A"/>
                </a:solidFill>
              </a:rPr>
              <a:t>The Utility of Complex Problems in University Selection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3625" y="66514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endParaRPr lang="en-US" dirty="0" smtClean="0">
              <a:solidFill>
                <a:srgbClr val="0C316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2364" y="62482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endParaRPr lang="en-US" dirty="0" smtClean="0">
              <a:solidFill>
                <a:srgbClr val="0C31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43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12487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Process Data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2468" cy="4525963"/>
          </a:xfrm>
        </p:spPr>
        <p:txBody>
          <a:bodyPr/>
          <a:lstStyle/>
          <a:p>
            <a:r>
              <a:rPr lang="en-US" sz="2400" dirty="0" smtClean="0"/>
              <a:t>“Priority setting” is a subscale of FSYS2.0 that indicates whether a participant reacted to imminent drops in the worth of a forest</a:t>
            </a:r>
            <a:endParaRPr lang="en-US" sz="2400" dirty="0" smtClean="0"/>
          </a:p>
          <a:p>
            <a:r>
              <a:rPr lang="en-US" sz="2400" dirty="0" smtClean="0"/>
              <a:t>“</a:t>
            </a:r>
            <a:r>
              <a:rPr lang="en-US" sz="2400" dirty="0" smtClean="0"/>
              <a:t>Priority Setting</a:t>
            </a:r>
            <a:r>
              <a:rPr lang="en-US" sz="2400" dirty="0" smtClean="0"/>
              <a:t>” </a:t>
            </a:r>
            <a:r>
              <a:rPr lang="en-US" sz="2400" dirty="0" smtClean="0"/>
              <a:t>was the only significant predictor of subjective university success (R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=.25)</a:t>
            </a:r>
          </a:p>
          <a:p>
            <a:r>
              <a:rPr lang="en-US" sz="2400" dirty="0" smtClean="0"/>
              <a:t>Open Questions:</a:t>
            </a:r>
          </a:p>
          <a:p>
            <a:pPr lvl="1"/>
            <a:r>
              <a:rPr lang="en-US" sz="2400" dirty="0" smtClean="0"/>
              <a:t>Can this finding be replicated?</a:t>
            </a:r>
          </a:p>
          <a:p>
            <a:pPr lvl="1"/>
            <a:r>
              <a:rPr lang="en-US" sz="2400" dirty="0" smtClean="0"/>
              <a:t>What psychological construct is indicated by “priority setting”?</a:t>
            </a:r>
          </a:p>
          <a:p>
            <a:r>
              <a:rPr lang="en-US" sz="2400" dirty="0" smtClean="0"/>
              <a:t>Follow-up study:</a:t>
            </a:r>
          </a:p>
          <a:p>
            <a:pPr lvl="1"/>
            <a:r>
              <a:rPr lang="en-US" sz="2400" dirty="0" smtClean="0"/>
              <a:t>Inclusion of self-control as a known </a:t>
            </a:r>
            <a:r>
              <a:rPr lang="en-US" sz="2400" dirty="0" smtClean="0"/>
              <a:t>predictor of university GPA </a:t>
            </a:r>
            <a:r>
              <a:rPr lang="en-US" sz="2400" dirty="0" smtClean="0"/>
              <a:t>and possible “missing link”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0156"/>
            <a:ext cx="669233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solidFill>
                  <a:srgbClr val="FFFFFF"/>
                </a:solidFill>
                <a:cs typeface="+mj-cs"/>
              </a:rPr>
              <a:t>CPS Tasks are Highly Suited for University Selection</a:t>
            </a:r>
            <a:endParaRPr lang="en-US" sz="4000" dirty="0" smtClean="0">
              <a:solidFill>
                <a:srgbClr val="FFFFFF"/>
              </a:solidFill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CPS tasks are almost completely language free</a:t>
            </a:r>
          </a:p>
          <a:p>
            <a:pPr eaLnBrk="1" hangingPunct="1">
              <a:defRPr/>
            </a:pPr>
            <a:endParaRPr lang="en-US" sz="10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CPS tasks are relatively independent of previous knowledge (depending on the CPS measure)</a:t>
            </a:r>
          </a:p>
          <a:p>
            <a:pPr eaLnBrk="1" hangingPunct="1">
              <a:defRPr/>
            </a:pPr>
            <a:endParaRPr lang="en-US" sz="10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CPS tasks do not need distractors</a:t>
            </a:r>
          </a:p>
          <a:p>
            <a:pPr eaLnBrk="1" hangingPunct="1">
              <a:defRPr/>
            </a:pPr>
            <a:endParaRPr lang="en-US" sz="10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Item difficulty of CPS tasks can be described very well based on item characteristics</a:t>
            </a:r>
          </a:p>
          <a:p>
            <a:pPr eaLnBrk="1" hangingPunct="1">
              <a:defRPr/>
            </a:pPr>
            <a:r>
              <a:rPr lang="en-US" sz="2800" dirty="0" smtClean="0"/>
              <a:t>Social validity of CPS tasks has been shown to be high (e.g. Sonnleitner et al., 2013)</a:t>
            </a:r>
            <a:endParaRPr lang="en-US" sz="2800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659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7854"/>
            <a:ext cx="6772960" cy="129751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FF"/>
                </a:solidFill>
                <a:cs typeface="+mj-cs"/>
              </a:rPr>
              <a:t>Complex Problem Solving (CPS) in University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GB" dirty="0" smtClean="0">
                <a:cs typeface="+mn-cs"/>
              </a:rPr>
              <a:t>Summary: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 smtClean="0">
                <a:cs typeface="+mn-cs"/>
              </a:rPr>
              <a:t>CPS seems to have incremental validity over previous academic achievement and intelligence in predicting university grades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 smtClean="0">
                <a:cs typeface="+mn-cs"/>
              </a:rPr>
              <a:t>CPS process data can be used to explain non-cognitive aspects of University success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dirty="0" smtClean="0">
                <a:cs typeface="+mn-cs"/>
              </a:rPr>
              <a:t>CPS tasks are highly suited for university selection</a:t>
            </a:r>
          </a:p>
          <a:p>
            <a:pPr eaLnBrk="1" hangingPunct="1">
              <a:defRPr/>
            </a:pPr>
            <a:endParaRPr lang="en-GB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498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124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FF"/>
                </a:solidFill>
                <a:cs typeface="+mj-cs"/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see a major flaw?</a:t>
            </a:r>
          </a:p>
          <a:p>
            <a:r>
              <a:rPr lang="en-US" dirty="0"/>
              <a:t>Do you see an additional advantage?</a:t>
            </a:r>
          </a:p>
          <a:p>
            <a:r>
              <a:rPr lang="en-US" dirty="0"/>
              <a:t>Do you have an interesting </a:t>
            </a:r>
            <a:r>
              <a:rPr lang="en-US" dirty="0" smtClean="0"/>
              <a:t>sample/study to include CPS as a predictor of university success?</a:t>
            </a:r>
          </a:p>
          <a:p>
            <a:r>
              <a:rPr lang="en-US" dirty="0" smtClean="0"/>
              <a:t>Further </a:t>
            </a:r>
            <a:r>
              <a:rPr lang="en-US" dirty="0"/>
              <a:t>Questions, Comments, Ideas? </a:t>
            </a:r>
          </a:p>
        </p:txBody>
      </p:sp>
    </p:spTree>
    <p:extLst>
      <p:ext uri="{BB962C8B-B14F-4D97-AF65-F5344CB8AC3E}">
        <p14:creationId xmlns:p14="http://schemas.microsoft.com/office/powerpoint/2010/main" val="207095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Thank you for your attention!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6731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6712487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Backup - Correlations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2263" b="-288"/>
          <a:stretch/>
        </p:blipFill>
        <p:spPr>
          <a:xfrm>
            <a:off x="457199" y="2438848"/>
            <a:ext cx="8371837" cy="2781496"/>
          </a:xfrm>
        </p:spPr>
      </p:pic>
    </p:spTree>
    <p:extLst>
      <p:ext uri="{BB962C8B-B14F-4D97-AF65-F5344CB8AC3E}">
        <p14:creationId xmlns:p14="http://schemas.microsoft.com/office/powerpoint/2010/main" val="2340152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769"/>
            <a:ext cx="673264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FF"/>
                </a:solidFill>
                <a:cs typeface="+mj-cs"/>
              </a:rPr>
              <a:t>Backup - Regression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61" r="986"/>
          <a:stretch/>
        </p:blipFill>
        <p:spPr>
          <a:xfrm>
            <a:off x="539750" y="1412875"/>
            <a:ext cx="7402352" cy="4738237"/>
          </a:xfrm>
        </p:spPr>
      </p:pic>
    </p:spTree>
    <p:extLst>
      <p:ext uri="{BB962C8B-B14F-4D97-AF65-F5344CB8AC3E}">
        <p14:creationId xmlns:p14="http://schemas.microsoft.com/office/powerpoint/2010/main" val="884655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975"/>
            <a:ext cx="675280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  <a:cs typeface="+mj-cs"/>
              </a:rPr>
              <a:t>Predicting University Success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3519" r="-13519"/>
          <a:stretch>
            <a:fillRect/>
          </a:stretch>
        </p:blipFill>
        <p:spPr>
          <a:xfrm>
            <a:off x="457200" y="1196975"/>
            <a:ext cx="8229600" cy="4525963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39827" y="5827716"/>
            <a:ext cx="68405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/>
              <a:t>			(Bingham, 1917)</a:t>
            </a:r>
          </a:p>
        </p:txBody>
      </p:sp>
    </p:spTree>
    <p:extLst>
      <p:ext uri="{BB962C8B-B14F-4D97-AF65-F5344CB8AC3E}">
        <p14:creationId xmlns:p14="http://schemas.microsoft.com/office/powerpoint/2010/main" val="232928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10"/>
            <a:ext cx="67325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FFFFFF"/>
                </a:solidFill>
                <a:cs typeface="+mj-cs"/>
              </a:rPr>
              <a:t>Established Predictors of University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>
                <a:latin typeface="Arial" charset="0"/>
                <a:ea typeface="ＭＳ Ｐゴシック" charset="0"/>
              </a:rPr>
              <a:t>Previous academic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achievement (over 90% of all </a:t>
            </a:r>
            <a:r>
              <a:rPr lang="en-US" sz="2000" dirty="0">
                <a:latin typeface="Arial" charset="0"/>
                <a:ea typeface="ＭＳ Ｐゴシック" charset="0"/>
              </a:rPr>
              <a:t>G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erman programs)</a:t>
            </a:r>
            <a:endParaRPr lang="en-US" sz="2000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000" dirty="0">
                <a:latin typeface="Arial" charset="0"/>
                <a:ea typeface="ＭＳ Ｐゴシック" charset="0"/>
              </a:rPr>
              <a:t>Graduation grade (</a:t>
            </a:r>
            <a:r>
              <a:rPr lang="en-US" sz="2000" dirty="0">
                <a:latin typeface="Arial" charset="0"/>
                <a:ea typeface="ＭＳ Ｐゴシック" charset="0"/>
              </a:rPr>
              <a:t>Abitur</a:t>
            </a:r>
            <a:r>
              <a:rPr lang="en-US" sz="2000" dirty="0">
                <a:latin typeface="Arial" charset="0"/>
                <a:ea typeface="ＭＳ Ｐゴシック" charset="0"/>
              </a:rPr>
              <a:t>, </a:t>
            </a:r>
            <a:r>
              <a:rPr lang="fr-FR" sz="2000" i="1" dirty="0">
                <a:latin typeface="Arial" charset="0"/>
                <a:ea typeface="ＭＳ Ｐゴシック" charset="0"/>
              </a:rPr>
              <a:t>diplôme de fin d’études secondaires</a:t>
            </a:r>
            <a:r>
              <a:rPr lang="fr-FR" sz="2000" dirty="0">
                <a:latin typeface="Arial" charset="0"/>
                <a:ea typeface="ＭＳ Ｐゴシック" charset="0"/>
              </a:rPr>
              <a:t>, </a:t>
            </a:r>
            <a:r>
              <a:rPr lang="fr-FR" sz="2000" dirty="0" smtClean="0">
                <a:latin typeface="Arial" charset="0"/>
                <a:ea typeface="ＭＳ Ｐゴシック" charset="0"/>
              </a:rPr>
              <a:t>GCSE</a:t>
            </a:r>
            <a:r>
              <a:rPr lang="fr-FR" sz="2000" dirty="0">
                <a:latin typeface="Arial" charset="0"/>
                <a:ea typeface="ＭＳ Ｐゴシック" charset="0"/>
              </a:rPr>
              <a:t>,</a:t>
            </a:r>
            <a:r>
              <a:rPr lang="en-US" sz="2000" dirty="0">
                <a:latin typeface="Arial" charset="0"/>
                <a:ea typeface="ＭＳ Ｐゴシック" charset="0"/>
              </a:rPr>
              <a:t>…)</a:t>
            </a:r>
          </a:p>
          <a:p>
            <a:pPr lvl="1" eaLnBrk="1" hangingPunct="1"/>
            <a:r>
              <a:rPr lang="en-US" sz="2000" dirty="0">
                <a:latin typeface="Arial" charset="0"/>
                <a:ea typeface="ＭＳ Ｐゴシック" charset="0"/>
              </a:rPr>
              <a:t> Weighted subject grades</a:t>
            </a:r>
          </a:p>
          <a:p>
            <a:pPr eaLnBrk="1" hangingPunct="1"/>
            <a:r>
              <a:rPr lang="en-US" sz="2000" dirty="0">
                <a:latin typeface="Arial" charset="0"/>
                <a:ea typeface="ＭＳ Ｐゴシック" charset="0"/>
              </a:rPr>
              <a:t>Selection Assessments</a:t>
            </a:r>
          </a:p>
          <a:p>
            <a:pPr lvl="1" eaLnBrk="1" hangingPunct="1"/>
            <a:r>
              <a:rPr lang="en-US" sz="2000" dirty="0">
                <a:latin typeface="Arial" charset="0"/>
                <a:ea typeface="ＭＳ Ｐゴシック" charset="0"/>
              </a:rPr>
              <a:t>SAT</a:t>
            </a:r>
          </a:p>
          <a:p>
            <a:pPr lvl="1" eaLnBrk="1" hangingPunct="1"/>
            <a:r>
              <a:rPr lang="en-US" sz="2000" dirty="0">
                <a:latin typeface="Arial" charset="0"/>
                <a:ea typeface="ＭＳ Ｐゴシック" charset="0"/>
              </a:rPr>
              <a:t>GRE</a:t>
            </a:r>
          </a:p>
          <a:p>
            <a:pPr lvl="1" eaLnBrk="1" hangingPunct="1"/>
            <a:r>
              <a:rPr lang="en-US" sz="2000" dirty="0">
                <a:latin typeface="Arial" charset="0"/>
                <a:ea typeface="ＭＳ Ｐゴシック" charset="0"/>
              </a:rPr>
              <a:t>…</a:t>
            </a:r>
          </a:p>
          <a:p>
            <a:pPr eaLnBrk="1" hangingPunct="1"/>
            <a:r>
              <a:rPr lang="en-US" sz="2000" dirty="0">
                <a:latin typeface="Arial" charset="0"/>
                <a:ea typeface="ＭＳ Ｐゴシック" charset="0"/>
              </a:rPr>
              <a:t>Previous academic achievement and selection assessments account for ≈ 25% of university grades </a:t>
            </a:r>
          </a:p>
          <a:p>
            <a:pPr eaLnBrk="1" hangingPunct="1">
              <a:buFontTx/>
              <a:buNone/>
            </a:pPr>
            <a:r>
              <a:rPr lang="en-US" sz="2000" dirty="0">
                <a:latin typeface="Arial" charset="0"/>
                <a:ea typeface="ＭＳ Ｐゴシック" charset="0"/>
              </a:rPr>
              <a:t>     (e.g. </a:t>
            </a:r>
            <a:r>
              <a:rPr lang="nl-NL" sz="2000" dirty="0">
                <a:latin typeface="Arial" charset="0"/>
                <a:ea typeface="ＭＳ Ｐゴシック" charset="0"/>
              </a:rPr>
              <a:t>Formazin</a:t>
            </a:r>
            <a:r>
              <a:rPr lang="nl-NL" sz="2000" dirty="0">
                <a:latin typeface="Arial" charset="0"/>
                <a:ea typeface="ＭＳ Ｐゴシック" charset="0"/>
              </a:rPr>
              <a:t>, </a:t>
            </a:r>
            <a:r>
              <a:rPr lang="nl-NL" sz="2000" dirty="0">
                <a:latin typeface="Arial" charset="0"/>
                <a:ea typeface="ＭＳ Ｐゴシック" charset="0"/>
              </a:rPr>
              <a:t>Schroeder</a:t>
            </a:r>
            <a:r>
              <a:rPr lang="nl-NL" sz="2000" dirty="0">
                <a:latin typeface="Arial" charset="0"/>
                <a:ea typeface="ＭＳ Ｐゴシック" charset="0"/>
              </a:rPr>
              <a:t>, </a:t>
            </a:r>
            <a:r>
              <a:rPr lang="nl-NL" sz="2000" dirty="0">
                <a:latin typeface="Arial" charset="0"/>
                <a:ea typeface="ＭＳ Ｐゴシック" charset="0"/>
              </a:rPr>
              <a:t>Koeller</a:t>
            </a:r>
            <a:r>
              <a:rPr lang="nl-NL" sz="2000" dirty="0">
                <a:latin typeface="Arial" charset="0"/>
                <a:ea typeface="ＭＳ Ｐゴシック" charset="0"/>
              </a:rPr>
              <a:t>, Wilhelm, &amp; </a:t>
            </a:r>
            <a:r>
              <a:rPr lang="nl-NL" sz="2000" dirty="0">
                <a:latin typeface="Arial" charset="0"/>
                <a:ea typeface="ＭＳ Ｐゴシック" charset="0"/>
              </a:rPr>
              <a:t>Westmayer</a:t>
            </a:r>
            <a:r>
              <a:rPr lang="nl-NL" sz="2000" dirty="0">
                <a:latin typeface="Arial" charset="0"/>
                <a:ea typeface="ＭＳ Ｐゴシック" charset="0"/>
              </a:rPr>
              <a:t>, 2011) </a:t>
            </a:r>
          </a:p>
          <a:p>
            <a:pPr eaLnBrk="1" hangingPunct="1">
              <a:buFontTx/>
              <a:buNone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513" y="3500438"/>
            <a:ext cx="4537075" cy="8937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Wingdings" charset="0"/>
              <a:buChar char="à"/>
              <a:defRPr/>
            </a:pPr>
            <a:r>
              <a:rPr lang="en-US" sz="1600" dirty="0">
                <a:sym typeface="Wingdings"/>
              </a:rPr>
              <a:t>Highly correlated with intelligence</a:t>
            </a:r>
          </a:p>
          <a:p>
            <a:pPr>
              <a:defRPr/>
            </a:pPr>
            <a:r>
              <a:rPr lang="en-US" sz="1600" dirty="0">
                <a:sym typeface="Wingdings"/>
              </a:rPr>
              <a:t>      (e.g. </a:t>
            </a:r>
            <a:r>
              <a:rPr lang="en-US" sz="1600" dirty="0"/>
              <a:t>Frey &amp; </a:t>
            </a:r>
            <a:r>
              <a:rPr lang="en-US" sz="1600" dirty="0"/>
              <a:t>Detterman</a:t>
            </a:r>
            <a:r>
              <a:rPr lang="en-US" sz="1600" dirty="0"/>
              <a:t>, 2004) </a:t>
            </a:r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394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8480"/>
            <a:ext cx="6732645" cy="1317669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CPS as an additional Predictor of University </a:t>
            </a:r>
            <a:r>
              <a:rPr lang="en-US" sz="4000" dirty="0" smtClean="0">
                <a:solidFill>
                  <a:schemeClr val="bg1"/>
                </a:solidFill>
              </a:rPr>
              <a:t>Success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CPS is closely related to school grades </a:t>
            </a:r>
          </a:p>
          <a:p>
            <a:pPr marL="0" indent="0">
              <a:buNone/>
            </a:pPr>
            <a:r>
              <a:rPr lang="en-US" sz="2800" dirty="0" smtClean="0"/>
              <a:t>    (e.g. Greiff et al., 2013)</a:t>
            </a:r>
          </a:p>
          <a:p>
            <a:r>
              <a:rPr lang="en-US" sz="2800" dirty="0" smtClean="0"/>
              <a:t>CPS shows incremental validity in predicting school grades over intelligence (Wüstenberg et al., 2012) and working memory capacity (Schweizer et al., 2012)</a:t>
            </a:r>
          </a:p>
          <a:p>
            <a:r>
              <a:rPr lang="en-US" sz="2800" dirty="0" smtClean="0"/>
              <a:t>No published study relates CPS to </a:t>
            </a:r>
            <a:r>
              <a:rPr lang="en-US" sz="2800" dirty="0" smtClean="0"/>
              <a:t>university </a:t>
            </a:r>
            <a:r>
              <a:rPr lang="en-US" sz="2800" dirty="0" smtClean="0"/>
              <a:t>success</a:t>
            </a:r>
          </a:p>
        </p:txBody>
      </p:sp>
    </p:spTree>
    <p:extLst>
      <p:ext uri="{BB962C8B-B14F-4D97-AF65-F5344CB8AC3E}">
        <p14:creationId xmlns:p14="http://schemas.microsoft.com/office/powerpoint/2010/main" val="1962443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8480"/>
            <a:ext cx="6732645" cy="1317669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CPS as an additional Predictor of University </a:t>
            </a:r>
            <a:r>
              <a:rPr lang="en-US" sz="4000" dirty="0" smtClean="0">
                <a:solidFill>
                  <a:schemeClr val="bg1"/>
                </a:solidFill>
              </a:rPr>
              <a:t>Success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Demands at university programs should be more complex than at school</a:t>
            </a:r>
          </a:p>
          <a:p>
            <a:r>
              <a:rPr lang="en-US" sz="2800" dirty="0" smtClean="0"/>
              <a:t>University programs include a higher degree of freedom and strategy</a:t>
            </a:r>
          </a:p>
          <a:p>
            <a:pPr lvl="1"/>
            <a:r>
              <a:rPr lang="en-US" sz="2400" dirty="0" smtClean="0"/>
              <a:t>Choice of lectures</a:t>
            </a:r>
          </a:p>
          <a:p>
            <a:pPr lvl="1"/>
            <a:r>
              <a:rPr lang="en-US" sz="2400" dirty="0" smtClean="0"/>
              <a:t>Planning of exam dates</a:t>
            </a:r>
          </a:p>
          <a:p>
            <a:pPr lvl="1"/>
            <a:r>
              <a:rPr lang="en-US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3117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13"/>
            <a:ext cx="669233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FF"/>
                </a:solidFill>
                <a:cs typeface="+mj-cs"/>
              </a:rPr>
              <a:t>First Empirical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Stadler, Becker, Greiff, </a:t>
            </a:r>
            <a:r>
              <a:rPr lang="en-US" sz="2800" dirty="0" smtClean="0">
                <a:cs typeface="+mn-cs"/>
              </a:rPr>
              <a:t>Spinath</a:t>
            </a:r>
            <a:r>
              <a:rPr lang="en-US" sz="2800" dirty="0" smtClean="0">
                <a:cs typeface="+mn-cs"/>
              </a:rPr>
              <a:t> (submitted)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Participants:</a:t>
            </a:r>
          </a:p>
          <a:p>
            <a:pPr lvl="1" eaLnBrk="1" hangingPunct="1">
              <a:defRPr/>
            </a:pPr>
            <a:r>
              <a:rPr lang="en-US" sz="2000" dirty="0" smtClean="0"/>
              <a:t>78 Participants (59% female)</a:t>
            </a:r>
          </a:p>
          <a:p>
            <a:pPr lvl="1" eaLnBrk="1" hangingPunct="1">
              <a:defRPr/>
            </a:pPr>
            <a:r>
              <a:rPr lang="en-US" sz="2000" dirty="0" smtClean="0"/>
              <a:t>Participating in a business program (Master/</a:t>
            </a:r>
            <a:r>
              <a:rPr lang="en-US" sz="2000" dirty="0" smtClean="0"/>
              <a:t>Diplom</a:t>
            </a:r>
            <a:r>
              <a:rPr lang="en-US" sz="2000" dirty="0" smtClean="0"/>
              <a:t>)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Measures:</a:t>
            </a:r>
          </a:p>
          <a:p>
            <a:pPr lvl="1" eaLnBrk="1" hangingPunct="1">
              <a:defRPr/>
            </a:pPr>
            <a:r>
              <a:rPr lang="en-US" sz="2000" dirty="0" smtClean="0"/>
              <a:t>CPS (FSYS2.0)</a:t>
            </a:r>
          </a:p>
          <a:p>
            <a:pPr lvl="1" eaLnBrk="1" hangingPunct="1">
              <a:defRPr/>
            </a:pPr>
            <a:r>
              <a:rPr lang="en-US" sz="2000" dirty="0" smtClean="0"/>
              <a:t>Intelligence (LPS short scale)</a:t>
            </a:r>
          </a:p>
          <a:p>
            <a:pPr lvl="1" eaLnBrk="1" hangingPunct="1">
              <a:defRPr/>
            </a:pPr>
            <a:r>
              <a:rPr lang="en-US" sz="2000" dirty="0" smtClean="0"/>
              <a:t>Previous academic achievement (</a:t>
            </a:r>
            <a:r>
              <a:rPr lang="en-US" sz="2000" dirty="0" smtClean="0"/>
              <a:t>Abitur</a:t>
            </a:r>
            <a:r>
              <a:rPr lang="en-US" sz="2000" dirty="0" smtClean="0"/>
              <a:t>)</a:t>
            </a:r>
          </a:p>
          <a:p>
            <a:pPr lvl="1" eaLnBrk="1" hangingPunct="1">
              <a:defRPr/>
            </a:pPr>
            <a:r>
              <a:rPr lang="en-US" sz="2000" dirty="0" smtClean="0"/>
              <a:t>Objective university success (University GPA)</a:t>
            </a:r>
          </a:p>
          <a:p>
            <a:pPr lvl="1" eaLnBrk="1" hangingPunct="1">
              <a:defRPr/>
            </a:pPr>
            <a:r>
              <a:rPr lang="en-US" sz="2000" dirty="0" smtClean="0"/>
              <a:t>Subjective university success (5 item questionnaire)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209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6124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FSYS2.0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(Wagener, 2001)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25337" t="19917" r="24946" b="19661"/>
          <a:stretch/>
        </p:blipFill>
        <p:spPr>
          <a:xfrm>
            <a:off x="799886" y="1314451"/>
            <a:ext cx="6537494" cy="4964956"/>
          </a:xfrm>
          <a:prstGeom prst="rect">
            <a:avLst/>
          </a:prstGeom>
          <a:ln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145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32645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Results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888"/>
            <a:ext cx="8229600" cy="4525963"/>
          </a:xfrm>
        </p:spPr>
        <p:txBody>
          <a:bodyPr/>
          <a:lstStyle/>
          <a:p>
            <a:pPr>
              <a:spcBef>
                <a:spcPts val="450"/>
              </a:spcBef>
            </a:pPr>
            <a:r>
              <a:rPr lang="en-US" sz="2300" dirty="0" smtClean="0"/>
              <a:t>Results: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CPS was a significant predictor of University GPA (R</a:t>
            </a:r>
            <a:r>
              <a:rPr lang="en-US" sz="2300" baseline="30000" dirty="0" smtClean="0"/>
              <a:t>2</a:t>
            </a:r>
            <a:r>
              <a:rPr lang="en-US" sz="2300" dirty="0" smtClean="0"/>
              <a:t>= .14)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CPS remained a significant </a:t>
            </a:r>
            <a:r>
              <a:rPr lang="en-US" sz="2300" dirty="0"/>
              <a:t>predictor </a:t>
            </a:r>
            <a:r>
              <a:rPr lang="en-US" sz="2300" dirty="0"/>
              <a:t>(</a:t>
            </a:r>
            <a:r>
              <a:rPr lang="en-US" sz="2300" dirty="0"/>
              <a:t>β</a:t>
            </a:r>
            <a:r>
              <a:rPr lang="en-US" sz="2300" dirty="0"/>
              <a:t>= </a:t>
            </a:r>
            <a:r>
              <a:rPr lang="en-US" sz="2300" dirty="0" smtClean="0"/>
              <a:t>.39</a:t>
            </a:r>
            <a:r>
              <a:rPr lang="en-US" sz="2300" dirty="0" smtClean="0"/>
              <a:t>) </a:t>
            </a:r>
            <a:r>
              <a:rPr lang="en-US" sz="2300" dirty="0" smtClean="0"/>
              <a:t>of University GPA even after High-School </a:t>
            </a:r>
            <a:r>
              <a:rPr lang="en-US" sz="2300" dirty="0"/>
              <a:t>GPA </a:t>
            </a:r>
            <a:r>
              <a:rPr lang="en-US" sz="2300" dirty="0"/>
              <a:t>(β= </a:t>
            </a:r>
            <a:r>
              <a:rPr lang="en-US" sz="2300" dirty="0" smtClean="0"/>
              <a:t>.49</a:t>
            </a:r>
            <a:r>
              <a:rPr lang="en-US" sz="2300" dirty="0"/>
              <a:t>) </a:t>
            </a:r>
            <a:r>
              <a:rPr lang="en-US" sz="2300" dirty="0" smtClean="0"/>
              <a:t>and Intelligence </a:t>
            </a:r>
            <a:r>
              <a:rPr lang="en-US" sz="2300" dirty="0"/>
              <a:t>(RW= </a:t>
            </a:r>
            <a:r>
              <a:rPr lang="en-US" sz="2300" dirty="0" smtClean="0"/>
              <a:t>.</a:t>
            </a:r>
            <a:r>
              <a:rPr lang="en-US" sz="2300" dirty="0" smtClean="0"/>
              <a:t>12</a:t>
            </a:r>
            <a:r>
              <a:rPr lang="en-US" sz="2300" dirty="0" smtClean="0"/>
              <a:t>) </a:t>
            </a:r>
            <a:r>
              <a:rPr lang="en-US" sz="2300" dirty="0" smtClean="0"/>
              <a:t>were controlled for (total R</a:t>
            </a:r>
            <a:r>
              <a:rPr lang="en-US" sz="2300" baseline="30000" dirty="0" smtClean="0"/>
              <a:t>2</a:t>
            </a:r>
            <a:r>
              <a:rPr lang="en-US" sz="2300" dirty="0" smtClean="0"/>
              <a:t>=.48)</a:t>
            </a:r>
          </a:p>
          <a:p>
            <a:pPr>
              <a:spcBef>
                <a:spcPts val="450"/>
              </a:spcBef>
            </a:pPr>
            <a:r>
              <a:rPr lang="en-US" sz="2300" dirty="0" smtClean="0"/>
              <a:t>Remaining Questions: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Can this finding be replicated?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Can it be generalized to other university programs?</a:t>
            </a:r>
          </a:p>
          <a:p>
            <a:pPr>
              <a:spcBef>
                <a:spcPts val="450"/>
              </a:spcBef>
            </a:pPr>
            <a:r>
              <a:rPr lang="en-US" sz="2300" dirty="0" smtClean="0"/>
              <a:t>Follow-up study: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Larger Sample</a:t>
            </a:r>
          </a:p>
          <a:p>
            <a:pPr lvl="1">
              <a:spcBef>
                <a:spcPts val="450"/>
              </a:spcBef>
            </a:pPr>
            <a:r>
              <a:rPr lang="en-US" sz="2300" dirty="0" smtClean="0"/>
              <a:t>Different Programs </a:t>
            </a:r>
          </a:p>
          <a:p>
            <a:pPr marL="725488" lvl="1" indent="0">
              <a:spcBef>
                <a:spcPts val="450"/>
              </a:spcBef>
              <a:buNone/>
            </a:pPr>
            <a:r>
              <a:rPr lang="en-US" sz="2300" dirty="0" smtClean="0"/>
              <a:t>(Natural Sciences, Social sciences, Psychology, Business)</a:t>
            </a:r>
          </a:p>
        </p:txBody>
      </p:sp>
    </p:spTree>
    <p:extLst>
      <p:ext uri="{BB962C8B-B14F-4D97-AF65-F5344CB8AC3E}">
        <p14:creationId xmlns:p14="http://schemas.microsoft.com/office/powerpoint/2010/main" val="157324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107" y="0"/>
            <a:ext cx="7035009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Subjective University Success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5 Statements (e.g. “my grades are in appropriate relation to my effort”)</a:t>
            </a:r>
          </a:p>
          <a:p>
            <a:pPr>
              <a:defRPr/>
            </a:pPr>
            <a:r>
              <a:rPr lang="en-US" dirty="0" smtClean="0"/>
              <a:t>Agreement on a 5 point </a:t>
            </a:r>
            <a:r>
              <a:rPr lang="en-US" dirty="0" smtClean="0"/>
              <a:t>Likert</a:t>
            </a:r>
            <a:r>
              <a:rPr lang="en-US" dirty="0" smtClean="0"/>
              <a:t> scale</a:t>
            </a:r>
          </a:p>
          <a:p>
            <a:pPr>
              <a:defRPr/>
            </a:pPr>
            <a:r>
              <a:rPr lang="en-US" dirty="0" smtClean="0"/>
              <a:t>Internal consistency: α = .80 (Pilot: .79) </a:t>
            </a:r>
          </a:p>
          <a:p>
            <a:pPr>
              <a:defRPr/>
            </a:pPr>
            <a:r>
              <a:rPr lang="en-US" dirty="0" smtClean="0"/>
              <a:t>Correlation to GPA: r = .42**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07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ufzählung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>
          <a:defRPr dirty="0" smtClean="0">
            <a:solidFill>
              <a:srgbClr val="0C316A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679</Words>
  <Application>Microsoft Macintosh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Aufzählungen</vt:lpstr>
      <vt:lpstr>PowerPoint Presentation</vt:lpstr>
      <vt:lpstr>Predicting University Success</vt:lpstr>
      <vt:lpstr>Established Predictors of University Success</vt:lpstr>
      <vt:lpstr>CPS as an additional Predictor of University Success</vt:lpstr>
      <vt:lpstr>CPS as an additional Predictor of University Success</vt:lpstr>
      <vt:lpstr>First Empirical Evidence</vt:lpstr>
      <vt:lpstr>FSYS2.0 (Wagener, 2001)</vt:lpstr>
      <vt:lpstr>Results</vt:lpstr>
      <vt:lpstr>Subjective University Success</vt:lpstr>
      <vt:lpstr>Process Data</vt:lpstr>
      <vt:lpstr>CPS Tasks are Highly Suited for University Selection</vt:lpstr>
      <vt:lpstr>Complex Problem Solving (CPS) in University Selection</vt:lpstr>
      <vt:lpstr>Discussion</vt:lpstr>
      <vt:lpstr>Thank you for your attention!</vt:lpstr>
      <vt:lpstr>Backup - Correlations</vt:lpstr>
      <vt:lpstr>Backup - Regression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Katarina KRKOVIC</dc:creator>
  <cp:lastModifiedBy>Matthias Stadler</cp:lastModifiedBy>
  <cp:revision>37</cp:revision>
  <dcterms:created xsi:type="dcterms:W3CDTF">2013-07-01T09:08:19Z</dcterms:created>
  <dcterms:modified xsi:type="dcterms:W3CDTF">2014-04-30T06:35:17Z</dcterms:modified>
</cp:coreProperties>
</file>