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7"/>
  </p:notesMasterIdLst>
  <p:sldIdLst>
    <p:sldId id="256" r:id="rId2"/>
    <p:sldId id="263" r:id="rId3"/>
    <p:sldId id="274" r:id="rId4"/>
    <p:sldId id="258" r:id="rId5"/>
    <p:sldId id="275" r:id="rId6"/>
    <p:sldId id="276" r:id="rId7"/>
    <p:sldId id="284" r:id="rId8"/>
    <p:sldId id="285" r:id="rId9"/>
    <p:sldId id="286" r:id="rId10"/>
    <p:sldId id="287" r:id="rId11"/>
    <p:sldId id="315" r:id="rId12"/>
    <p:sldId id="318" r:id="rId13"/>
    <p:sldId id="323" r:id="rId14"/>
    <p:sldId id="277" r:id="rId15"/>
    <p:sldId id="289" r:id="rId16"/>
    <p:sldId id="324" r:id="rId17"/>
    <p:sldId id="302" r:id="rId18"/>
    <p:sldId id="303" r:id="rId19"/>
    <p:sldId id="305" r:id="rId20"/>
    <p:sldId id="326" r:id="rId21"/>
    <p:sldId id="307" r:id="rId22"/>
    <p:sldId id="308" r:id="rId23"/>
    <p:sldId id="298" r:id="rId24"/>
    <p:sldId id="319" r:id="rId25"/>
    <p:sldId id="299" r:id="rId26"/>
    <p:sldId id="327" r:id="rId27"/>
    <p:sldId id="328" r:id="rId28"/>
    <p:sldId id="300" r:id="rId29"/>
    <p:sldId id="316" r:id="rId30"/>
    <p:sldId id="325" r:id="rId31"/>
    <p:sldId id="310" r:id="rId32"/>
    <p:sldId id="320" r:id="rId33"/>
    <p:sldId id="322" r:id="rId34"/>
    <p:sldId id="272" r:id="rId35"/>
    <p:sldId id="273" r:id="rId3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26" autoAdjust="0"/>
  </p:normalViewPr>
  <p:slideViewPr>
    <p:cSldViewPr>
      <p:cViewPr>
        <p:scale>
          <a:sx n="90" d="100"/>
          <a:sy n="90" d="100"/>
        </p:scale>
        <p:origin x="-10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A6F54D9-278B-4172-94F1-D7BCAED09BCE}" type="datetimeFigureOut">
              <a:rPr lang="fr-FR" smtClean="0"/>
              <a:pPr/>
              <a:t>14/09/2014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F66ECAF-31D2-48CD-BF30-B8941602EB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3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3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buFontTx/>
              <a:buChar char="-"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fr-FR" sz="1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buFontTx/>
              <a:buChar char="-"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defRPr/>
            </a:pPr>
            <a:endParaRPr lang="fr-FR" sz="13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fr-FR" sz="1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buFontTx/>
              <a:buChar char="-"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3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CAF-31D2-48CD-BF30-B8941602EB5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1DC1-6EC1-4B17-BB1F-4748D49D3FCB}" type="datetime1">
              <a:rPr lang="fr-FR" smtClean="0"/>
              <a:pPr/>
              <a:t>14/09/2014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A298-DED5-46ED-8449-D09AAF8499B7}" type="datetime1">
              <a:rPr lang="fr-FR" smtClean="0"/>
              <a:pPr/>
              <a:t>14/09/2014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A16E-7656-463B-B1CD-2ADAE798B758}" type="datetime1">
              <a:rPr lang="fr-FR" smtClean="0"/>
              <a:pPr/>
              <a:t>14/09/2014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7908-43D3-427A-9D50-79F8DCE9F9AD}" type="datetime1">
              <a:rPr lang="fr-FR" smtClean="0"/>
              <a:pPr/>
              <a:t>14/09/2014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3781-48CF-468F-8907-D673D1786878}" type="datetime1">
              <a:rPr lang="fr-FR" smtClean="0"/>
              <a:pPr/>
              <a:t>14/09/2014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BE53-94D3-473E-8049-0804EF48F2C9}" type="datetime1">
              <a:rPr lang="fr-FR" smtClean="0"/>
              <a:pPr/>
              <a:t>14/09/2014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BEB6-91FB-4F4F-892A-C7BC6AC883E7}" type="datetime1">
              <a:rPr lang="fr-FR" smtClean="0"/>
              <a:pPr/>
              <a:t>14/09/2014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8A9C-61CA-4FF3-9C10-F94E06FA2A38}" type="datetime1">
              <a:rPr lang="fr-FR" smtClean="0"/>
              <a:pPr/>
              <a:t>14/09/2014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71A6-FDFB-4C1A-82C9-AF9DFDF8A044}" type="datetime1">
              <a:rPr lang="fr-FR" smtClean="0"/>
              <a:pPr/>
              <a:t>14/09/2014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121B-22D5-4926-B5A7-F8EFD2594C8D}" type="datetime1">
              <a:rPr lang="fr-FR" smtClean="0"/>
              <a:pPr/>
              <a:t>14/09/2014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B6CC-5E1A-4233-981E-0848B53AFF84}" type="datetime1">
              <a:rPr lang="fr-FR" smtClean="0"/>
              <a:pPr/>
              <a:t>14/09/2014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D14B0-A372-4DE4-9AD6-2063003D2EE4}" type="datetime1">
              <a:rPr lang="fr-FR" smtClean="0"/>
              <a:pPr/>
              <a:t>14/09/2014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505A5-9BE6-4D0F-A12B-5915CF185F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3.png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78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357158" y="1901936"/>
            <a:ext cx="8572560" cy="2027130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fr-FR" sz="2800" dirty="0" smtClean="0">
                <a:solidFill>
                  <a:schemeClr val="tx2"/>
                </a:solidFill>
                <a:latin typeface="+mn-lt"/>
              </a:rPr>
            </a:br>
            <a:r>
              <a:rPr lang="fr-FR" sz="2800" dirty="0" smtClean="0">
                <a:solidFill>
                  <a:schemeClr val="tx2"/>
                </a:solidFill>
                <a:latin typeface="+mn-lt"/>
              </a:rPr>
              <a:t>Analyse par la méthode XFEM d'ordre supérieur sur des géométries non-conformes au maillage: Représentation implicite d'objets à partir de la représentation paramétrique</a:t>
            </a:r>
            <a:br>
              <a:rPr lang="fr-FR" sz="2800" dirty="0" smtClean="0">
                <a:solidFill>
                  <a:schemeClr val="tx2"/>
                </a:solidFill>
                <a:latin typeface="+mn-lt"/>
              </a:rPr>
            </a:br>
            <a:endParaRPr lang="fr-FR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357158" y="4217098"/>
            <a:ext cx="8429684" cy="497786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chemeClr val="tx1"/>
                </a:solidFill>
              </a:rPr>
              <a:t>M. </a:t>
            </a:r>
            <a:r>
              <a:rPr lang="fr-FR" sz="2000" dirty="0" err="1" smtClean="0">
                <a:solidFill>
                  <a:schemeClr val="tx1"/>
                </a:solidFill>
              </a:rPr>
              <a:t>Moumnassi</a:t>
            </a:r>
            <a:r>
              <a:rPr lang="fr-FR" sz="2000" dirty="0" smtClean="0">
                <a:solidFill>
                  <a:schemeClr val="tx1"/>
                </a:solidFill>
              </a:rPr>
              <a:t>, S. Bordas, R. </a:t>
            </a:r>
            <a:r>
              <a:rPr lang="fr-FR" sz="2000" dirty="0" err="1" smtClean="0">
                <a:solidFill>
                  <a:schemeClr val="tx1"/>
                </a:solidFill>
              </a:rPr>
              <a:t>Figueredo</a:t>
            </a:r>
            <a:r>
              <a:rPr lang="fr-FR" sz="2000" dirty="0" smtClean="0">
                <a:solidFill>
                  <a:schemeClr val="tx1"/>
                </a:solidFill>
              </a:rPr>
              <a:t>, P. </a:t>
            </a:r>
            <a:r>
              <a:rPr lang="fr-FR" sz="2000" dirty="0" err="1" smtClean="0">
                <a:solidFill>
                  <a:schemeClr val="tx1"/>
                </a:solidFill>
              </a:rPr>
              <a:t>Sansen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2500298" y="5500702"/>
            <a:ext cx="4214842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fr-FR" sz="2400" i="1" dirty="0" smtClean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21</a:t>
            </a:r>
            <a:r>
              <a:rPr lang="fr-FR" sz="2400" i="1" baseline="30000" dirty="0" smtClean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ème</a:t>
            </a:r>
            <a:r>
              <a:rPr lang="fr-FR" sz="2400" i="1" dirty="0" smtClean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Congrès français de mécanique </a:t>
            </a:r>
          </a:p>
          <a:p>
            <a:pPr algn="ctr">
              <a:spcBef>
                <a:spcPct val="20000"/>
              </a:spcBef>
            </a:pPr>
            <a:r>
              <a:rPr lang="fr-FR" sz="2400" i="1" dirty="0" smtClean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Bordeaux, 26 au 30 août 2013</a:t>
            </a:r>
          </a:p>
          <a:p>
            <a:pPr algn="ctr">
              <a:spcBef>
                <a:spcPct val="20000"/>
              </a:spcBef>
            </a:pPr>
            <a:endParaRPr kumimoji="0" lang="fr-FR" sz="24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14" name="Image 13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71414"/>
            <a:ext cx="1432760" cy="1356550"/>
          </a:xfrm>
          <a:prstGeom prst="rect">
            <a:avLst/>
          </a:prstGeom>
        </p:spPr>
      </p:pic>
      <p:pic>
        <p:nvPicPr>
          <p:cNvPr id="15" name="Image 14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1123" y="71414"/>
            <a:ext cx="3688595" cy="1387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68952" cy="72008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Techniques de raffinement basées sur un sous-maillage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2843808" y="764704"/>
            <a:ext cx="343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Sous-maillage gradué (SMG) en 3D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72816"/>
            <a:ext cx="3807142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75656" y="5508521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Approximation géométrique d'une microstructure contenant des inclusions en forme de tore indépendamment de la taille du maillage EF</a:t>
            </a:r>
            <a:endParaRPr lang="fr-FR" sz="16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10</a:t>
            </a:fld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3923928" y="2420888"/>
            <a:ext cx="4560570" cy="4387215"/>
            <a:chOff x="3923928" y="2470785"/>
            <a:chExt cx="4560570" cy="438721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3928" y="2470785"/>
              <a:ext cx="4560570" cy="4387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4704390" y="2824565"/>
              <a:ext cx="6254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smtClean="0"/>
                <a:t>Union</a:t>
              </a:r>
              <a:endParaRPr lang="fr-FR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63402" y="2824058"/>
              <a:ext cx="6254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smtClean="0"/>
                <a:t>Union</a:t>
              </a:r>
              <a:endParaRPr lang="fr-FR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32754" y="3967560"/>
              <a:ext cx="93910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smtClean="0"/>
                <a:t>Différence</a:t>
              </a:r>
              <a:endParaRPr lang="fr-FR" sz="1400" dirty="0"/>
            </a:p>
          </p:txBody>
        </p:sp>
      </p:grp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490066"/>
          </a:xfrm>
        </p:spPr>
        <p:txBody>
          <a:bodyPr>
            <a:noAutofit/>
          </a:bodyPr>
          <a:lstStyle/>
          <a:p>
            <a:r>
              <a:rPr lang="fr-FR" sz="2800" dirty="0" smtClean="0"/>
              <a:t>Représentation géométrique par </a:t>
            </a:r>
            <a:r>
              <a:rPr lang="fr-FR" sz="2800" dirty="0" err="1" smtClean="0"/>
              <a:t>Level</a:t>
            </a:r>
            <a:r>
              <a:rPr lang="fr-FR" sz="2800" dirty="0" smtClean="0"/>
              <a:t> set</a:t>
            </a:r>
            <a:endParaRPr lang="fr-FR" sz="2800" dirty="0"/>
          </a:p>
        </p:txBody>
      </p:sp>
      <p:sp>
        <p:nvSpPr>
          <p:cNvPr id="23" name="Rectangle 22"/>
          <p:cNvSpPr/>
          <p:nvPr/>
        </p:nvSpPr>
        <p:spPr>
          <a:xfrm>
            <a:off x="3347864" y="951111"/>
            <a:ext cx="2622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C00000"/>
                </a:solidFill>
              </a:rPr>
              <a:t>Inconvénients   2/2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251520" y="1340768"/>
            <a:ext cx="8568952" cy="995412"/>
            <a:chOff x="251520" y="1484784"/>
            <a:chExt cx="8568952" cy="995412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251520" y="1544092"/>
              <a:ext cx="8568952" cy="93610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space réservé du contenu 2"/>
            <p:cNvSpPr txBox="1">
              <a:spLocks/>
            </p:cNvSpPr>
            <p:nvPr/>
          </p:nvSpPr>
          <p:spPr>
            <a:xfrm>
              <a:off x="323528" y="1484784"/>
              <a:ext cx="8424936" cy="9361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 algn="just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fr-FR" sz="2000" dirty="0" smtClean="0"/>
                <a:t>La représentation implicite ne permet pas de préserver </a:t>
              </a:r>
              <a:r>
                <a:rPr lang="fr-FR" sz="2000" b="1" dirty="0" smtClean="0"/>
                <a:t>les arêtes vives et les coins </a:t>
              </a:r>
              <a:r>
                <a:rPr lang="fr-FR" sz="2000" dirty="0" smtClean="0"/>
                <a:t>d’une pièce mécanique </a:t>
              </a:r>
            </a:p>
          </p:txBody>
        </p:sp>
      </p:grp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11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5589240"/>
            <a:ext cx="48245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 smtClean="0"/>
              <a:t>Exemple d'arbre CSG (Constructive </a:t>
            </a:r>
            <a:r>
              <a:rPr lang="fr-FR" sz="1600" dirty="0" err="1" smtClean="0"/>
              <a:t>Solid</a:t>
            </a:r>
            <a:r>
              <a:rPr lang="fr-FR" sz="1600" dirty="0" smtClean="0"/>
              <a:t> </a:t>
            </a:r>
            <a:r>
              <a:rPr lang="fr-FR" sz="1600" dirty="0" err="1" smtClean="0"/>
              <a:t>Geometry</a:t>
            </a:r>
            <a:r>
              <a:rPr lang="fr-FR" sz="1600" dirty="0" smtClean="0"/>
              <a:t>) d'une pièce mécanique résultant de combinaisons booléennes d'un cube et 3 cylindres dans un maillage tétraédrique structuré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68952" cy="72008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Représentation implicite avec plusieurs </a:t>
            </a:r>
            <a:r>
              <a:rPr lang="fr-FR" sz="2800" dirty="0" err="1" smtClean="0"/>
              <a:t>Level</a:t>
            </a:r>
            <a:r>
              <a:rPr lang="fr-FR" sz="2800" dirty="0" smtClean="0"/>
              <a:t> sets</a:t>
            </a:r>
            <a:endParaRPr lang="fr-FR" sz="2800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12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71435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C00000"/>
                </a:solidFill>
              </a:rPr>
              <a:t>  Technique récursive de découpage</a:t>
            </a:r>
            <a:endParaRPr lang="fr-FR" b="1" dirty="0">
              <a:solidFill>
                <a:srgbClr val="C00000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5006721" y="1500174"/>
            <a:ext cx="3994435" cy="862956"/>
            <a:chOff x="1365093" y="5843819"/>
            <a:chExt cx="6735299" cy="720080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1403648" y="5843819"/>
              <a:ext cx="6696744" cy="72008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1365093" y="5877273"/>
              <a:ext cx="65527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223838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Cette technique est conçue comme une extension de la</a:t>
              </a:r>
              <a:r>
                <a:rPr kumimoji="0" lang="fr-FR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technique de subdivision standard utilisée dans XFEM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19183"/>
            <a:ext cx="462724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806" y="3321049"/>
            <a:ext cx="504825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31" y="3214686"/>
            <a:ext cx="39211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76231" y="5860979"/>
            <a:ext cx="2987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/>
              <a:t>Représentation implicite par une unique </a:t>
            </a:r>
            <a:r>
              <a:rPr lang="fr-FR" sz="1400" dirty="0" err="1" smtClean="0"/>
              <a:t>Level</a:t>
            </a:r>
            <a:r>
              <a:rPr lang="fr-FR" sz="1400" dirty="0" smtClean="0"/>
              <a:t> set construite à partir de la combinaison booléenne de demi-espaces (8-plans et 3-cylindres)</a:t>
            </a:r>
            <a:endParaRPr lang="fr-FR" sz="1400" dirty="0"/>
          </a:p>
        </p:txBody>
      </p:sp>
      <p:sp>
        <p:nvSpPr>
          <p:cNvPr id="30" name="Rectangle 29"/>
          <p:cNvSpPr/>
          <p:nvPr/>
        </p:nvSpPr>
        <p:spPr>
          <a:xfrm>
            <a:off x="3928151" y="5860979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/>
              <a:t>Représentation implicite en utilisant plusieurs </a:t>
            </a:r>
            <a:r>
              <a:rPr lang="fr-FR" sz="1400" dirty="0" err="1" smtClean="0"/>
              <a:t>Level</a:t>
            </a:r>
            <a:r>
              <a:rPr lang="fr-FR" sz="1400" dirty="0" smtClean="0"/>
              <a:t> sets construites séparément et la technique de découpage</a:t>
            </a:r>
            <a:endParaRPr lang="fr-FR" sz="1400" dirty="0"/>
          </a:p>
        </p:txBody>
      </p:sp>
      <p:sp>
        <p:nvSpPr>
          <p:cNvPr id="31" name="Rectangle 30"/>
          <p:cNvSpPr/>
          <p:nvPr/>
        </p:nvSpPr>
        <p:spPr>
          <a:xfrm>
            <a:off x="240120" y="2988230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C00000"/>
                </a:solidFill>
              </a:rPr>
              <a:t>  Exemples de représentation de formes</a:t>
            </a:r>
            <a:endParaRPr 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367166"/>
            <a:ext cx="8229600" cy="490066"/>
          </a:xfrm>
        </p:spPr>
        <p:txBody>
          <a:bodyPr>
            <a:noAutofit/>
          </a:bodyPr>
          <a:lstStyle/>
          <a:p>
            <a:r>
              <a:rPr lang="fr-FR" sz="3600" dirty="0" smtClean="0"/>
              <a:t>Plan de la présentation</a:t>
            </a:r>
            <a:endParaRPr lang="fr-FR" sz="36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85720" y="1663858"/>
            <a:ext cx="8715436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3000"/>
              </a:spcAft>
              <a:buFont typeface="Wingdings" pitchFamily="2" charset="2"/>
              <a:buChar char="Ø"/>
            </a:pP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fr-FR" sz="2000" b="1" dirty="0">
                <a:latin typeface="Calibri" pitchFamily="34" charset="0"/>
                <a:cs typeface="Arial" charset="0"/>
              </a:rPr>
              <a:t> </a:t>
            </a:r>
            <a:r>
              <a:rPr lang="fr-FR" sz="2000" b="1" dirty="0" smtClean="0">
                <a:latin typeface="Calibri" pitchFamily="34" charset="0"/>
                <a:cs typeface="Arial" charset="0"/>
              </a:rPr>
              <a:t> </a:t>
            </a:r>
            <a:r>
              <a:rPr lang="fr-F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rPr>
              <a:t>Représentation  géométrique par </a:t>
            </a:r>
            <a:r>
              <a:rPr lang="fr-FR" sz="2000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rPr>
              <a:t>Level</a:t>
            </a:r>
            <a:r>
              <a:rPr lang="fr-F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rPr>
              <a:t> sets</a:t>
            </a:r>
            <a:endParaRPr lang="fr-FR" sz="2000" b="1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Arial" charset="0"/>
            </a:endParaRPr>
          </a:p>
          <a:p>
            <a:pPr>
              <a:lnSpc>
                <a:spcPct val="200000"/>
              </a:lnSpc>
              <a:spcAft>
                <a:spcPts val="3000"/>
              </a:spcAft>
              <a:buFont typeface="Wingdings" pitchFamily="2" charset="2"/>
              <a:buChar char="Ø"/>
            </a:pPr>
            <a:r>
              <a:rPr lang="fr-FR" sz="2000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 </a:t>
            </a:r>
            <a:r>
              <a:rPr lang="fr-FR" sz="20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La méthode des éléments finis étendus (XFEM)</a:t>
            </a:r>
            <a:endParaRPr lang="en-US" sz="2000" b="1" dirty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  <a:p>
            <a:pPr>
              <a:lnSpc>
                <a:spcPct val="200000"/>
              </a:lnSpc>
              <a:spcAft>
                <a:spcPts val="3000"/>
              </a:spcAft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fr-FR" sz="2000" b="1" dirty="0" smtClean="0">
                <a:latin typeface="Calibri" pitchFamily="34" charset="0"/>
                <a:cs typeface="Arial" charset="0"/>
              </a:rPr>
              <a:t>  </a:t>
            </a:r>
            <a:r>
              <a:rPr lang="fr-F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rPr>
              <a:t>Analyse par XFEM dans le cas de l'interpolation linéaire et d'ordre supérieur</a:t>
            </a:r>
          </a:p>
          <a:p>
            <a:pPr>
              <a:lnSpc>
                <a:spcPct val="200000"/>
              </a:lnSpc>
              <a:spcAft>
                <a:spcPts val="3000"/>
              </a:spcAft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rPr>
              <a:t>   Conclusions et Perspectives</a:t>
            </a:r>
            <a:endParaRPr lang="fr-FR" sz="2000" b="1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13</a:t>
            </a:fld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7357" y="5000636"/>
            <a:ext cx="3595237" cy="1474676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66130"/>
          </a:xfrm>
        </p:spPr>
        <p:txBody>
          <a:bodyPr>
            <a:noAutofit/>
          </a:bodyPr>
          <a:lstStyle/>
          <a:p>
            <a:r>
              <a:rPr lang="fr-FR" sz="2800" dirty="0" smtClean="0"/>
              <a:t>Méthode des Eléments finis étendus (XFEM)</a:t>
            </a:r>
            <a:br>
              <a:rPr lang="fr-FR" sz="2800" dirty="0" smtClean="0"/>
            </a:br>
            <a:r>
              <a:rPr lang="fr-FR" sz="2800" dirty="0" smtClean="0"/>
              <a:t>[</a:t>
            </a:r>
            <a:r>
              <a:rPr lang="fr-FR" sz="2800" dirty="0" err="1" smtClean="0">
                <a:solidFill>
                  <a:srgbClr val="C00000"/>
                </a:solidFill>
              </a:rPr>
              <a:t>Moës</a:t>
            </a:r>
            <a:r>
              <a:rPr lang="fr-FR" sz="2800" dirty="0" smtClean="0">
                <a:solidFill>
                  <a:srgbClr val="C00000"/>
                </a:solidFill>
              </a:rPr>
              <a:t> et al. (1999)</a:t>
            </a:r>
            <a:r>
              <a:rPr lang="fr-FR" sz="2800" dirty="0" smtClean="0"/>
              <a:t>]</a:t>
            </a:r>
            <a:endParaRPr lang="fr-FR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7992" y="2857496"/>
            <a:ext cx="22288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7987" y="928670"/>
            <a:ext cx="2268855" cy="175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512" y="1196752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XFEM a été originalement développée pour l'étude des fissures</a:t>
            </a:r>
            <a:endParaRPr lang="fr-FR" sz="1600" dirty="0"/>
          </a:p>
        </p:txBody>
      </p:sp>
      <p:sp>
        <p:nvSpPr>
          <p:cNvPr id="7" name="Right Arrow 15"/>
          <p:cNvSpPr/>
          <p:nvPr/>
        </p:nvSpPr>
        <p:spPr bwMode="auto">
          <a:xfrm>
            <a:off x="467544" y="1672233"/>
            <a:ext cx="504379" cy="1440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192880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permet d'éviter la lourde tâche de remaillage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608" y="1571612"/>
            <a:ext cx="489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autorise au maillage de ne plus être conforme à la fissure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11" name="Right Arrow 15"/>
          <p:cNvSpPr/>
          <p:nvPr/>
        </p:nvSpPr>
        <p:spPr bwMode="auto">
          <a:xfrm>
            <a:off x="467544" y="2032273"/>
            <a:ext cx="504379" cy="1440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14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4282" y="2857496"/>
            <a:ext cx="4556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/>
              <a:t>   Modélisation des interfaces matériau-vide 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323528" y="3357562"/>
            <a:ext cx="58915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dirty="0" smtClean="0"/>
              <a:t>   Approximation du champ de déplacement [</a:t>
            </a:r>
            <a:r>
              <a:rPr lang="fr-FR" sz="1600" dirty="0" err="1" smtClean="0">
                <a:solidFill>
                  <a:srgbClr val="C00000"/>
                </a:solidFill>
              </a:rPr>
              <a:t>Sukumar</a:t>
            </a:r>
            <a:r>
              <a:rPr lang="fr-FR" sz="1600" dirty="0" smtClean="0">
                <a:solidFill>
                  <a:srgbClr val="C00000"/>
                </a:solidFill>
              </a:rPr>
              <a:t> et al. (2001)</a:t>
            </a:r>
            <a:r>
              <a:rPr lang="fr-FR" sz="1600" dirty="0" smtClean="0"/>
              <a:t>]</a:t>
            </a:r>
            <a:endParaRPr lang="fr-FR" sz="16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562" y="5442604"/>
            <a:ext cx="1882140" cy="70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738570"/>
            <a:ext cx="528066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323528" y="4854406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dirty="0" smtClean="0"/>
              <a:t>   Subdivision des éléments frontière et intégration numérique:</a:t>
            </a:r>
            <a:endParaRPr lang="fr-FR" sz="1600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71704" y="5473304"/>
            <a:ext cx="2971800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133166"/>
            <a:ext cx="2606040" cy="168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620688"/>
            <a:ext cx="2760345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068960"/>
            <a:ext cx="2623185" cy="190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63272" cy="57606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Intégration numérique</a:t>
            </a:r>
            <a:endParaRPr lang="fr-FR" sz="28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9936" y="1803668"/>
            <a:ext cx="2362200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068960"/>
            <a:ext cx="3383280" cy="5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à coins arrondis 21"/>
          <p:cNvSpPr/>
          <p:nvPr/>
        </p:nvSpPr>
        <p:spPr>
          <a:xfrm>
            <a:off x="5580112" y="2060848"/>
            <a:ext cx="576064" cy="36004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51520" y="980728"/>
            <a:ext cx="272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b="1" dirty="0" smtClean="0">
                <a:solidFill>
                  <a:srgbClr val="C00000"/>
                </a:solidFill>
              </a:rPr>
              <a:t>    Intégrales de domaine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6" y="1412776"/>
            <a:ext cx="2377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dirty="0" smtClean="0"/>
              <a:t>  La fonction indicatrice:</a:t>
            </a:r>
            <a:endParaRPr lang="fr-FR" sz="1600" dirty="0"/>
          </a:p>
        </p:txBody>
      </p:sp>
      <p:sp>
        <p:nvSpPr>
          <p:cNvPr id="25" name="Rectangle 24"/>
          <p:cNvSpPr/>
          <p:nvPr/>
        </p:nvSpPr>
        <p:spPr>
          <a:xfrm>
            <a:off x="395536" y="2636912"/>
            <a:ext cx="4628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dirty="0" smtClean="0"/>
              <a:t>  La formule de quadrature d'une fonction régulière:</a:t>
            </a:r>
            <a:endParaRPr lang="fr-FR" sz="1600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15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1520" y="3818424"/>
            <a:ext cx="272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b="1" dirty="0" smtClean="0">
                <a:solidFill>
                  <a:srgbClr val="C00000"/>
                </a:solidFill>
              </a:rPr>
              <a:t>    Intégrales de frontière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5536" y="4250472"/>
            <a:ext cx="2377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dirty="0" smtClean="0"/>
              <a:t>  La fonction indicatrice:</a:t>
            </a:r>
            <a:endParaRPr lang="fr-FR" sz="1600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1576" y="4706848"/>
            <a:ext cx="195072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395536" y="5439648"/>
            <a:ext cx="4628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dirty="0" smtClean="0"/>
              <a:t>  La formule de quadrature d'une fonction régulière:</a:t>
            </a:r>
            <a:endParaRPr lang="fr-FR" sz="1600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942032"/>
            <a:ext cx="4373880" cy="65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367166"/>
            <a:ext cx="8229600" cy="490066"/>
          </a:xfrm>
        </p:spPr>
        <p:txBody>
          <a:bodyPr>
            <a:noAutofit/>
          </a:bodyPr>
          <a:lstStyle/>
          <a:p>
            <a:r>
              <a:rPr lang="fr-FR" sz="3600" dirty="0" smtClean="0"/>
              <a:t>Plan de la présentation</a:t>
            </a:r>
            <a:endParaRPr lang="fr-FR" sz="36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85720" y="1663858"/>
            <a:ext cx="871543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3000"/>
              </a:spcAft>
              <a:buFont typeface="Wingdings" pitchFamily="2" charset="2"/>
              <a:buChar char="Ø"/>
            </a:pP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fr-FR" sz="2000" b="1" dirty="0">
                <a:latin typeface="Calibri" pitchFamily="34" charset="0"/>
                <a:cs typeface="Arial" charset="0"/>
              </a:rPr>
              <a:t> </a:t>
            </a:r>
            <a:r>
              <a:rPr lang="fr-FR" sz="2000" b="1" dirty="0" smtClean="0">
                <a:latin typeface="Calibri" pitchFamily="34" charset="0"/>
                <a:cs typeface="Arial" charset="0"/>
              </a:rPr>
              <a:t> </a:t>
            </a:r>
            <a:r>
              <a:rPr lang="fr-F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rPr>
              <a:t>Représentation  géométrique par </a:t>
            </a:r>
            <a:r>
              <a:rPr lang="fr-FR" sz="2000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rPr>
              <a:t>Level</a:t>
            </a:r>
            <a:r>
              <a:rPr lang="fr-F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rPr>
              <a:t> sets</a:t>
            </a:r>
            <a:endParaRPr lang="fr-FR" sz="2000" b="1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Arial" charset="0"/>
            </a:endParaRPr>
          </a:p>
          <a:p>
            <a:pPr>
              <a:lnSpc>
                <a:spcPct val="200000"/>
              </a:lnSpc>
              <a:spcAft>
                <a:spcPts val="3000"/>
              </a:spcAft>
              <a:buFont typeface="Wingdings" pitchFamily="2" charset="2"/>
              <a:buChar char="Ø"/>
            </a:pP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rPr>
              <a:t>  </a:t>
            </a:r>
            <a:r>
              <a:rPr lang="fr-F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rPr>
              <a:t> La méthode des éléments finis étendus (XFEM)</a:t>
            </a:r>
            <a:endParaRPr lang="en-US" sz="2000" b="1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Arial" charset="0"/>
            </a:endParaRPr>
          </a:p>
          <a:p>
            <a:pPr>
              <a:lnSpc>
                <a:spcPct val="200000"/>
              </a:lnSpc>
              <a:spcAft>
                <a:spcPts val="3000"/>
              </a:spcAft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  Analyse par XFEM dans le cas de l'interpolation linéaire et d'ordre supérieur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16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14383" y="4471910"/>
            <a:ext cx="6445867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fr-FR" sz="1400" b="1" dirty="0" smtClean="0">
                <a:latin typeface="Calibri" pitchFamily="34" charset="0"/>
                <a:cs typeface="Arial" charset="0"/>
              </a:rPr>
              <a:t>   Analyse de convergence en maillage non-conforme à la frontière de la géométrie</a:t>
            </a:r>
          </a:p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fr-FR" sz="1400" b="1" dirty="0" smtClean="0">
                <a:latin typeface="Calibri" pitchFamily="34" charset="0"/>
                <a:cs typeface="Arial" charset="0"/>
              </a:rPr>
              <a:t>   Analyse de convergence en maillage non-conforme aux frontières courbes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5720" y="5572140"/>
            <a:ext cx="3744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8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rPr>
              <a:t>   Conclusions </a:t>
            </a:r>
            <a:r>
              <a:rPr lang="fr-FR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rPr>
              <a:t>et Perspectives</a:t>
            </a:r>
            <a:endParaRPr lang="fr-FR" b="1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17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63272" cy="576064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Calibri" pitchFamily="34" charset="0"/>
                <a:cs typeface="Arial" charset="0"/>
              </a:rPr>
              <a:t>Maillage non-conforme à la frontière de la géométrie</a:t>
            </a:r>
            <a:endParaRPr lang="fr-FR" sz="2800" dirty="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827584" y="3329697"/>
            <a:ext cx="7992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3838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la méthode par </a:t>
            </a:r>
            <a:r>
              <a:rPr lang="fr-FR" sz="1600" dirty="0" smtClean="0">
                <a:ea typeface="Calibri" pitchFamily="34" charset="0"/>
                <a:cs typeface="Times New Roman" pitchFamily="18" charset="0"/>
              </a:rPr>
              <a:t>pénalisation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indent="22383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la méthode de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Nitsche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600" dirty="0" smtClean="0">
                <a:ea typeface="Calibri" pitchFamily="34" charset="0"/>
                <a:cs typeface="Times New Roman" pitchFamily="18" charset="0"/>
              </a:rPr>
              <a:t>[</a:t>
            </a:r>
            <a:r>
              <a:rPr lang="fr-FR" sz="1600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Hansbo</a:t>
            </a:r>
            <a:r>
              <a:rPr lang="fr-FR" sz="1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&amp; </a:t>
            </a:r>
            <a:r>
              <a:rPr lang="fr-FR" sz="1600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Hansbo</a:t>
            </a:r>
            <a:r>
              <a:rPr lang="fr-FR" sz="1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(2002)</a:t>
            </a:r>
            <a:r>
              <a:rPr lang="fr-FR" sz="1600" dirty="0" smtClean="0">
                <a:ea typeface="Calibri" pitchFamily="34" charset="0"/>
                <a:cs typeface="Times New Roman" pitchFamily="18" charset="0"/>
              </a:rPr>
              <a:t>]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indent="22383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600" dirty="0" smtClean="0">
                <a:ea typeface="Calibri" pitchFamily="34" charset="0"/>
                <a:cs typeface="Times New Roman" pitchFamily="18" charset="0"/>
              </a:rPr>
              <a:t>la méthode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des multiplicateurs de Lagrange</a:t>
            </a:r>
            <a:r>
              <a:rPr lang="fr-FR" sz="16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600" dirty="0" smtClean="0"/>
              <a:t>[</a:t>
            </a:r>
            <a:r>
              <a:rPr lang="fr-FR" sz="1600" dirty="0" err="1" smtClean="0">
                <a:solidFill>
                  <a:srgbClr val="C00000"/>
                </a:solidFill>
              </a:rPr>
              <a:t>Moës</a:t>
            </a:r>
            <a:r>
              <a:rPr lang="fr-FR" sz="1600" dirty="0" smtClean="0">
                <a:solidFill>
                  <a:srgbClr val="C00000"/>
                </a:solidFill>
              </a:rPr>
              <a:t> et al. (2006); </a:t>
            </a:r>
            <a:r>
              <a:rPr lang="fr-FR" sz="1600" dirty="0" err="1" smtClean="0">
                <a:solidFill>
                  <a:srgbClr val="C00000"/>
                </a:solidFill>
              </a:rPr>
              <a:t>Géniaut</a:t>
            </a:r>
            <a:r>
              <a:rPr lang="fr-FR" sz="1600" dirty="0" smtClean="0">
                <a:solidFill>
                  <a:srgbClr val="C00000"/>
                </a:solidFill>
              </a:rPr>
              <a:t> et al. (2007); </a:t>
            </a:r>
            <a:r>
              <a:rPr lang="fr-FR" sz="1600" dirty="0" err="1" smtClean="0">
                <a:solidFill>
                  <a:srgbClr val="C00000"/>
                </a:solidFill>
              </a:rPr>
              <a:t>Béchet</a:t>
            </a:r>
            <a:r>
              <a:rPr lang="fr-FR" sz="1600" dirty="0" smtClean="0">
                <a:solidFill>
                  <a:srgbClr val="C00000"/>
                </a:solidFill>
              </a:rPr>
              <a:t> et al. (2009)</a:t>
            </a:r>
            <a:r>
              <a:rPr lang="fr-FR" sz="1600" dirty="0" smtClean="0"/>
              <a:t>]</a:t>
            </a:r>
          </a:p>
          <a:p>
            <a:pPr lvl="0" indent="2238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 r="45334"/>
          <a:stretch>
            <a:fillRect/>
          </a:stretch>
        </p:blipFill>
        <p:spPr bwMode="auto">
          <a:xfrm>
            <a:off x="3262746" y="4286256"/>
            <a:ext cx="295232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e 9"/>
          <p:cNvGrpSpPr/>
          <p:nvPr/>
        </p:nvGrpSpPr>
        <p:grpSpPr>
          <a:xfrm>
            <a:off x="899592" y="1196752"/>
            <a:ext cx="6266498" cy="925830"/>
            <a:chOff x="899592" y="1412776"/>
            <a:chExt cx="6962775" cy="10287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9592" y="1412776"/>
              <a:ext cx="6962775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71427" y="1441274"/>
              <a:ext cx="7524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7132" y="1746924"/>
              <a:ext cx="13906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2492896"/>
            <a:ext cx="4260533" cy="39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67544" y="836712"/>
            <a:ext cx="2435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Le problème de Laplace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7544" y="2185119"/>
            <a:ext cx="172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Solution analytique: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544" y="2987660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CL de Dirichlet: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18</a:t>
            </a:fld>
            <a:endParaRPr lang="fr-FR" b="1" dirty="0">
              <a:solidFill>
                <a:schemeClr val="tx1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539552" y="1627455"/>
            <a:ext cx="7848872" cy="1441505"/>
            <a:chOff x="683568" y="779368"/>
            <a:chExt cx="7848872" cy="1441505"/>
          </a:xfrm>
        </p:grpSpPr>
        <p:pic>
          <p:nvPicPr>
            <p:cNvPr id="6349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1052737"/>
              <a:ext cx="1233488" cy="52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5657" y="1124744"/>
              <a:ext cx="3240405" cy="473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9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87843" y="1700808"/>
              <a:ext cx="2953703" cy="52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00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568" y="779368"/>
              <a:ext cx="2613660" cy="27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01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98853" y="1844824"/>
              <a:ext cx="2033587" cy="220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63272" cy="576064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Calibri" pitchFamily="34" charset="0"/>
                <a:cs typeface="Arial" charset="0"/>
              </a:rPr>
              <a:t>Maillage non-conforme à la frontière de la géométrie</a:t>
            </a:r>
            <a:endParaRPr lang="fr-FR" sz="2800" dirty="0"/>
          </a:p>
        </p:txBody>
      </p:sp>
      <p:grpSp>
        <p:nvGrpSpPr>
          <p:cNvPr id="17" name="Groupe 16"/>
          <p:cNvGrpSpPr/>
          <p:nvPr/>
        </p:nvGrpSpPr>
        <p:grpSpPr>
          <a:xfrm>
            <a:off x="323528" y="3378478"/>
            <a:ext cx="4200525" cy="2570802"/>
            <a:chOff x="323528" y="3306470"/>
            <a:chExt cx="4200525" cy="2570802"/>
          </a:xfrm>
        </p:grpSpPr>
        <p:grpSp>
          <p:nvGrpSpPr>
            <p:cNvPr id="14" name="Groupe 13"/>
            <p:cNvGrpSpPr/>
            <p:nvPr/>
          </p:nvGrpSpPr>
          <p:grpSpPr>
            <a:xfrm>
              <a:off x="323528" y="3778354"/>
              <a:ext cx="4200525" cy="2098918"/>
              <a:chOff x="1547665" y="3351649"/>
              <a:chExt cx="4200525" cy="2098918"/>
            </a:xfrm>
          </p:grpSpPr>
          <p:pic>
            <p:nvPicPr>
              <p:cNvPr id="63493" name="Picture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547665" y="3351649"/>
                <a:ext cx="4200525" cy="600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494" name="Picture 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03628" y="4078396"/>
                <a:ext cx="3040380" cy="646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495" name="Picture 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595534" y="4797152"/>
                <a:ext cx="3253740" cy="653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467544" y="3306470"/>
              <a:ext cx="1590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smtClean="0">
                  <a:solidFill>
                    <a:srgbClr val="C00000"/>
                  </a:solidFill>
                </a:rPr>
                <a:t>Erreurs relatives:</a:t>
              </a:r>
              <a:endParaRPr lang="fr-FR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67544" y="980728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dirty="0" smtClean="0"/>
              <a:t>  les conditions aux limites de Dirichlet sont imposées sous forme faible par l'approche</a:t>
            </a:r>
          </a:p>
          <a:p>
            <a:r>
              <a:rPr lang="fr-FR" sz="1600" dirty="0" smtClean="0"/>
              <a:t>      des multiplicateurs de Lagrange</a:t>
            </a:r>
            <a:endParaRPr lang="fr-F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008" y="3375615"/>
            <a:ext cx="3727132" cy="329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19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63272" cy="576064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Calibri" pitchFamily="34" charset="0"/>
                <a:cs typeface="Arial" charset="0"/>
              </a:rPr>
              <a:t>Maillage non-conforme à la frontière de la géométrie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611560" y="1124744"/>
            <a:ext cx="2766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C00000"/>
                </a:solidFill>
              </a:rPr>
              <a:t>   Domaine implicite carré</a:t>
            </a:r>
            <a:endParaRPr lang="fr-FR" dirty="0">
              <a:solidFill>
                <a:srgbClr val="C00000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4427984" y="1484784"/>
            <a:ext cx="4343400" cy="4176464"/>
            <a:chOff x="4427984" y="1484784"/>
            <a:chExt cx="4343400" cy="417646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1484784"/>
              <a:ext cx="4343400" cy="3779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492633" y="5322694"/>
              <a:ext cx="30398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smtClean="0"/>
                <a:t>Convergence de la méthode </a:t>
              </a:r>
              <a:r>
                <a:rPr lang="fr-FR" sz="1600" b="1" dirty="0" smtClean="0">
                  <a:solidFill>
                    <a:srgbClr val="C00000"/>
                  </a:solidFill>
                </a:rPr>
                <a:t>XFEM</a:t>
              </a:r>
              <a:endParaRPr lang="fr-FR" sz="1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67544" y="2419518"/>
            <a:ext cx="3827145" cy="3241730"/>
            <a:chOff x="467544" y="2419518"/>
            <a:chExt cx="3827145" cy="324173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2419518"/>
              <a:ext cx="3827145" cy="259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83568" y="5322694"/>
              <a:ext cx="34402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smtClean="0"/>
                <a:t>Solution XFEM du problème de Laplace</a:t>
              </a:r>
              <a:endParaRPr lang="fr-FR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2088232" cy="360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600" dirty="0" smtClean="0"/>
              <a:t>(Entrée) : Modèle CAO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fr-FR" sz="3600" dirty="0" smtClean="0">
                <a:latin typeface="Calibri" pitchFamily="34" charset="0"/>
                <a:cs typeface="Arial" charset="0"/>
              </a:rPr>
              <a:t>Introduction</a:t>
            </a:r>
            <a:endParaRPr lang="fr-FR" sz="3600" dirty="0"/>
          </a:p>
        </p:txBody>
      </p:sp>
      <p:sp>
        <p:nvSpPr>
          <p:cNvPr id="10" name="Rectangle 9"/>
          <p:cNvSpPr/>
          <p:nvPr/>
        </p:nvSpPr>
        <p:spPr>
          <a:xfrm>
            <a:off x="899592" y="522920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Selon des statistiques publiées par [</a:t>
            </a:r>
            <a:r>
              <a:rPr lang="fr-FR" dirty="0" err="1" smtClean="0">
                <a:solidFill>
                  <a:srgbClr val="C00000"/>
                </a:solidFill>
              </a:rPr>
              <a:t>Cottrell</a:t>
            </a:r>
            <a:r>
              <a:rPr lang="fr-FR" dirty="0" smtClean="0">
                <a:solidFill>
                  <a:srgbClr val="C00000"/>
                </a:solidFill>
              </a:rPr>
              <a:t> et al. (2009)</a:t>
            </a:r>
            <a:r>
              <a:rPr lang="fr-FR" dirty="0" smtClean="0"/>
              <a:t>], environ 80% du temps humain lors d'un processus d'analyse éléments finis est consacré à la préparation du modèle CAO et la génération du maillage.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1874520" cy="206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4956" y="2128838"/>
            <a:ext cx="1501140" cy="208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3024" y="2276872"/>
            <a:ext cx="12954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915816" y="1044025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Maillage qui répond aux critères de qualité liés à la forme des éléments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6372200" y="1052736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Conditions aux limites</a:t>
            </a:r>
          </a:p>
          <a:p>
            <a:r>
              <a:rPr lang="fr-FR" sz="1600" dirty="0" smtClean="0"/>
              <a:t>Calcul par la méthode des EF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7704" y="2186280"/>
            <a:ext cx="2232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/>
              <a:t>Préparation du modèle CAO</a:t>
            </a:r>
          </a:p>
          <a:p>
            <a:pPr algn="ctr"/>
            <a:r>
              <a:rPr lang="fr-FR" sz="1400" dirty="0" smtClean="0"/>
              <a:t>   &amp;</a:t>
            </a:r>
          </a:p>
          <a:p>
            <a:pPr algn="ctr"/>
            <a:r>
              <a:rPr lang="fr-FR" sz="1400" dirty="0" smtClean="0"/>
              <a:t>la génération du maillage </a:t>
            </a: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5580112" y="2186280"/>
            <a:ext cx="13628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 smtClean="0"/>
              <a:t>Mise en donnée</a:t>
            </a:r>
          </a:p>
          <a:p>
            <a:pPr algn="ctr"/>
            <a:r>
              <a:rPr lang="fr-FR" sz="1400" dirty="0" smtClean="0"/>
              <a:t>&amp;</a:t>
            </a:r>
          </a:p>
          <a:p>
            <a:pPr algn="ctr"/>
            <a:r>
              <a:rPr lang="fr-FR" sz="1400" dirty="0" smtClean="0"/>
              <a:t>Calcul</a:t>
            </a:r>
            <a:endParaRPr lang="fr-FR" sz="1400" dirty="0"/>
          </a:p>
        </p:txBody>
      </p:sp>
      <p:sp>
        <p:nvSpPr>
          <p:cNvPr id="13" name="Flèche droite 12"/>
          <p:cNvSpPr/>
          <p:nvPr/>
        </p:nvSpPr>
        <p:spPr>
          <a:xfrm>
            <a:off x="2555776" y="3212976"/>
            <a:ext cx="100811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5652120" y="3212976"/>
            <a:ext cx="100811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8286606" y="900009"/>
            <a:ext cx="389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+</a:t>
            </a:r>
            <a:endParaRPr lang="fr-FR" sz="3200" dirty="0"/>
          </a:p>
        </p:txBody>
      </p:sp>
      <p:sp>
        <p:nvSpPr>
          <p:cNvPr id="17" name="Flèche courbée vers le haut 16"/>
          <p:cNvSpPr/>
          <p:nvPr/>
        </p:nvSpPr>
        <p:spPr>
          <a:xfrm flipH="1">
            <a:off x="3059832" y="4221088"/>
            <a:ext cx="3096344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1920" y="4346520"/>
            <a:ext cx="171886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 smtClean="0"/>
              <a:t>Analyse des résultats</a:t>
            </a:r>
          </a:p>
          <a:p>
            <a:pPr algn="ctr"/>
            <a:r>
              <a:rPr lang="fr-FR" sz="1400" dirty="0" smtClean="0"/>
              <a:t>&amp;</a:t>
            </a:r>
          </a:p>
          <a:p>
            <a:pPr algn="ctr"/>
            <a:r>
              <a:rPr lang="fr-FR" sz="1400" dirty="0" smtClean="0"/>
              <a:t>Optimisation</a:t>
            </a:r>
            <a:endParaRPr lang="fr-FR" sz="1400" dirty="0"/>
          </a:p>
        </p:txBody>
      </p:sp>
      <p:sp>
        <p:nvSpPr>
          <p:cNvPr id="19" name="Right Arrow 15"/>
          <p:cNvSpPr/>
          <p:nvPr/>
        </p:nvSpPr>
        <p:spPr bwMode="auto">
          <a:xfrm rot="5400000">
            <a:off x="1007442" y="1808981"/>
            <a:ext cx="504379" cy="1440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Right Arrow 15"/>
          <p:cNvSpPr/>
          <p:nvPr/>
        </p:nvSpPr>
        <p:spPr bwMode="auto">
          <a:xfrm rot="5400000">
            <a:off x="4175795" y="1808981"/>
            <a:ext cx="504379" cy="1440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Right Arrow 15"/>
          <p:cNvSpPr/>
          <p:nvPr/>
        </p:nvSpPr>
        <p:spPr bwMode="auto">
          <a:xfrm rot="5400000">
            <a:off x="7344147" y="1808981"/>
            <a:ext cx="504379" cy="1440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2</a:t>
            </a:fld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20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63272" cy="576064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Calibri" pitchFamily="34" charset="0"/>
                <a:cs typeface="Arial" charset="0"/>
              </a:rPr>
              <a:t>Maillage non-conforme à la frontière de la géométrie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611560" y="1124744"/>
            <a:ext cx="2766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C00000"/>
                </a:solidFill>
              </a:rPr>
              <a:t>   Domaine implicite carré</a:t>
            </a:r>
            <a:endParaRPr lang="fr-FR" dirty="0">
              <a:solidFill>
                <a:srgbClr val="C00000"/>
              </a:solidFill>
            </a:endParaRPr>
          </a:p>
        </p:txBody>
      </p:sp>
      <p:grpSp>
        <p:nvGrpSpPr>
          <p:cNvPr id="2" name="Groupe 11"/>
          <p:cNvGrpSpPr/>
          <p:nvPr/>
        </p:nvGrpSpPr>
        <p:grpSpPr>
          <a:xfrm>
            <a:off x="4427984" y="1484784"/>
            <a:ext cx="4343400" cy="4176464"/>
            <a:chOff x="4427984" y="1484784"/>
            <a:chExt cx="4343400" cy="417646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1484784"/>
              <a:ext cx="4343400" cy="3779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492633" y="5322694"/>
              <a:ext cx="30398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smtClean="0"/>
                <a:t>Convergence de la méthode </a:t>
              </a:r>
              <a:r>
                <a:rPr lang="fr-FR" sz="1600" b="1" dirty="0" smtClean="0">
                  <a:solidFill>
                    <a:srgbClr val="C00000"/>
                  </a:solidFill>
                </a:rPr>
                <a:t>XFEM</a:t>
              </a:r>
              <a:endParaRPr lang="fr-FR" sz="1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Groupe 14"/>
          <p:cNvGrpSpPr/>
          <p:nvPr/>
        </p:nvGrpSpPr>
        <p:grpSpPr>
          <a:xfrm>
            <a:off x="214282" y="1495542"/>
            <a:ext cx="4312920" cy="4411957"/>
            <a:chOff x="4427984" y="1484784"/>
            <a:chExt cx="4312920" cy="441195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7984" y="1484784"/>
              <a:ext cx="4312920" cy="3794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5468370" y="5311966"/>
              <a:ext cx="309591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dirty="0" smtClean="0"/>
                <a:t>Convergence de la méthode des EF</a:t>
              </a:r>
            </a:p>
            <a:p>
              <a:pPr algn="ctr"/>
              <a:r>
                <a:rPr lang="fr-FR" sz="1600" dirty="0" smtClean="0"/>
                <a:t>avec </a:t>
              </a:r>
              <a:r>
                <a:rPr lang="fr-FR" sz="1600" b="1" dirty="0" smtClean="0">
                  <a:solidFill>
                    <a:srgbClr val="C00000"/>
                  </a:solidFill>
                </a:rPr>
                <a:t>maillage conforme</a:t>
              </a:r>
              <a:endParaRPr lang="fr-FR" sz="16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21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63272" cy="576064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Calibri" pitchFamily="34" charset="0"/>
                <a:cs typeface="Arial" charset="0"/>
              </a:rPr>
              <a:t>Maillage non-conforme à la frontière de la géométrie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3131840" y="836712"/>
            <a:ext cx="2841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Problème de Laplace en 3D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71600" y="5085184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Domaine non-conforme au maillage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5535274" y="5085184"/>
            <a:ext cx="3069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Solution XFEM du champ potentiel</a:t>
            </a:r>
            <a:endParaRPr lang="fr-FR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874" y="1716767"/>
            <a:ext cx="3227070" cy="308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27" y="1760806"/>
            <a:ext cx="3240405" cy="302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22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63272" cy="576064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Calibri" pitchFamily="34" charset="0"/>
                <a:cs typeface="Arial" charset="0"/>
              </a:rPr>
              <a:t>Maillage non-conforme à la frontière de la géométrie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3131840" y="836712"/>
            <a:ext cx="2841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Problème de Laplace en 3D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64088" y="5220489"/>
            <a:ext cx="3024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Convergence de la méthode </a:t>
            </a:r>
            <a:r>
              <a:rPr lang="fr-FR" sz="1600" dirty="0" smtClean="0">
                <a:solidFill>
                  <a:srgbClr val="C00000"/>
                </a:solidFill>
              </a:rPr>
              <a:t>XFEM</a:t>
            </a:r>
            <a:endParaRPr lang="fr-FR" sz="1600" dirty="0">
              <a:solidFill>
                <a:srgbClr val="C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952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84784"/>
            <a:ext cx="39147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115616" y="5220489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Convergence de la méthode des EF</a:t>
            </a:r>
          </a:p>
          <a:p>
            <a:pPr algn="ctr"/>
            <a:r>
              <a:rPr lang="fr-FR" sz="1600" dirty="0" smtClean="0"/>
              <a:t>avec </a:t>
            </a:r>
            <a:r>
              <a:rPr lang="fr-FR" sz="1600" dirty="0" smtClean="0">
                <a:solidFill>
                  <a:srgbClr val="C00000"/>
                </a:solidFill>
              </a:rPr>
              <a:t>maillage conforme</a:t>
            </a:r>
            <a:endParaRPr lang="fr-FR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899428"/>
            <a:ext cx="6219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C00000"/>
                </a:solidFill>
              </a:rPr>
              <a:t> Tube cylindrique sous pression: </a:t>
            </a:r>
            <a:r>
              <a:rPr lang="fr-FR" dirty="0" smtClean="0"/>
              <a:t>Calcul EF en élasticité linéaire</a:t>
            </a:r>
            <a:endParaRPr lang="fr-FR" b="1" dirty="0" smtClean="0">
              <a:solidFill>
                <a:srgbClr val="C0000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63272" cy="576064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Calibri" pitchFamily="34" charset="0"/>
                <a:cs typeface="Arial" charset="0"/>
              </a:rPr>
              <a:t>Maillage non-conforme aux frontières courbes</a:t>
            </a:r>
            <a:endParaRPr lang="fr-FR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04864"/>
            <a:ext cx="4080510" cy="228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23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1268760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Solution analytique: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467544" y="1648545"/>
            <a:ext cx="40743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tx2"/>
                </a:solidFill>
              </a:rPr>
              <a:t>  les composantes du tenseur des contraintes:</a:t>
            </a:r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136259"/>
            <a:ext cx="2323148" cy="186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66312"/>
            <a:ext cx="5237798" cy="88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e 30"/>
          <p:cNvGrpSpPr/>
          <p:nvPr/>
        </p:nvGrpSpPr>
        <p:grpSpPr>
          <a:xfrm>
            <a:off x="5465040" y="5274425"/>
            <a:ext cx="3067400" cy="400110"/>
            <a:chOff x="5609056" y="5202417"/>
            <a:chExt cx="3067400" cy="400110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05896" y="5255704"/>
              <a:ext cx="670560" cy="345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" name="Groupe 16"/>
            <p:cNvGrpSpPr/>
            <p:nvPr/>
          </p:nvGrpSpPr>
          <p:grpSpPr>
            <a:xfrm>
              <a:off x="5609056" y="5202417"/>
              <a:ext cx="2468524" cy="400110"/>
              <a:chOff x="4479740" y="5229200"/>
              <a:chExt cx="2468524" cy="40011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076056" y="5229200"/>
                <a:ext cx="18722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dirty="0" smtClean="0"/>
                  <a:t>Convergence en </a:t>
                </a:r>
                <a:endParaRPr lang="fr-FR" sz="2000" dirty="0"/>
              </a:p>
            </p:txBody>
          </p:sp>
          <p:sp>
            <p:nvSpPr>
              <p:cNvPr id="27" name="Flèche droite 26"/>
              <p:cNvSpPr/>
              <p:nvPr/>
            </p:nvSpPr>
            <p:spPr>
              <a:xfrm>
                <a:off x="4479740" y="5389380"/>
                <a:ext cx="596316" cy="127852"/>
              </a:xfrm>
              <a:prstGeom prst="rightArrow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467544" y="4602614"/>
            <a:ext cx="24035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</a:rPr>
              <a:t>Erreur relative en énergie:</a:t>
            </a:r>
            <a:endParaRPr lang="fr-FR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899428"/>
            <a:ext cx="6219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C00000"/>
                </a:solidFill>
              </a:rPr>
              <a:t> Tube cylindrique sous pression: </a:t>
            </a:r>
            <a:r>
              <a:rPr lang="fr-FR" dirty="0" smtClean="0"/>
              <a:t>Calcul EF en élasticité linéaire</a:t>
            </a:r>
            <a:endParaRPr lang="fr-FR" b="1" dirty="0" smtClean="0">
              <a:solidFill>
                <a:srgbClr val="C0000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63272" cy="576064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Calibri" pitchFamily="34" charset="0"/>
                <a:cs typeface="Arial" charset="0"/>
              </a:rPr>
              <a:t>Maillage non-conforme aux frontières courbes</a:t>
            </a:r>
            <a:endParaRPr lang="fr-FR" sz="2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830888" y="6448251"/>
            <a:ext cx="2133600" cy="365125"/>
          </a:xfrm>
        </p:spPr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24</a:t>
            </a:fld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79533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e 12"/>
          <p:cNvGrpSpPr/>
          <p:nvPr/>
        </p:nvGrpSpPr>
        <p:grpSpPr>
          <a:xfrm>
            <a:off x="3308514" y="3973570"/>
            <a:ext cx="5151918" cy="2468880"/>
            <a:chOff x="3308514" y="3973570"/>
            <a:chExt cx="5151918" cy="2468880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30592" y="3973570"/>
              <a:ext cx="2529840" cy="2468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8514" y="3984456"/>
              <a:ext cx="2461260" cy="2453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25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755412"/>
            <a:ext cx="3895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Tube cylindrique sous pression en 2D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63272" cy="576064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Calibri" pitchFamily="34" charset="0"/>
                <a:cs typeface="Arial" charset="0"/>
              </a:rPr>
              <a:t>Maillage non-conforme aux frontières courbes</a:t>
            </a:r>
            <a:endParaRPr lang="fr-FR" sz="2800" dirty="0"/>
          </a:p>
        </p:txBody>
      </p:sp>
      <p:grpSp>
        <p:nvGrpSpPr>
          <p:cNvPr id="15" name="Groupe 14"/>
          <p:cNvGrpSpPr/>
          <p:nvPr/>
        </p:nvGrpSpPr>
        <p:grpSpPr>
          <a:xfrm>
            <a:off x="1187624" y="1138768"/>
            <a:ext cx="5946264" cy="5242560"/>
            <a:chOff x="1187624" y="1354792"/>
            <a:chExt cx="5946264" cy="524256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1354792"/>
              <a:ext cx="5730240" cy="5242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7624" y="2947799"/>
              <a:ext cx="634365" cy="337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e 20"/>
          <p:cNvGrpSpPr/>
          <p:nvPr/>
        </p:nvGrpSpPr>
        <p:grpSpPr>
          <a:xfrm>
            <a:off x="3131840" y="6381328"/>
            <a:ext cx="2945156" cy="400110"/>
            <a:chOff x="4263716" y="5445224"/>
            <a:chExt cx="2945156" cy="40011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0232" y="5527804"/>
              <a:ext cx="548640" cy="282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e 16"/>
            <p:cNvGrpSpPr/>
            <p:nvPr/>
          </p:nvGrpSpPr>
          <p:grpSpPr>
            <a:xfrm>
              <a:off x="4263716" y="5445224"/>
              <a:ext cx="2468524" cy="400110"/>
              <a:chOff x="4479740" y="5229200"/>
              <a:chExt cx="2468524" cy="4001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076056" y="5229200"/>
                <a:ext cx="18722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dirty="0" smtClean="0"/>
                  <a:t>Convergence en </a:t>
                </a:r>
                <a:endParaRPr lang="fr-FR" sz="2000" dirty="0"/>
              </a:p>
            </p:txBody>
          </p:sp>
          <p:sp>
            <p:nvSpPr>
              <p:cNvPr id="22" name="Flèche droite 21"/>
              <p:cNvSpPr/>
              <p:nvPr/>
            </p:nvSpPr>
            <p:spPr>
              <a:xfrm>
                <a:off x="4479740" y="5389380"/>
                <a:ext cx="596316" cy="127852"/>
              </a:xfrm>
              <a:prstGeom prst="rightArrow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26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755412"/>
            <a:ext cx="3895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Tube cylindrique sous pression en 2D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63272" cy="576064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Calibri" pitchFamily="34" charset="0"/>
                <a:cs typeface="Arial" charset="0"/>
              </a:rPr>
              <a:t>Maillage non-conforme aux frontières courbes</a:t>
            </a:r>
            <a:endParaRPr lang="fr-FR" sz="2800" dirty="0"/>
          </a:p>
        </p:txBody>
      </p:sp>
      <p:grpSp>
        <p:nvGrpSpPr>
          <p:cNvPr id="3" name="Groupe 16"/>
          <p:cNvGrpSpPr/>
          <p:nvPr/>
        </p:nvGrpSpPr>
        <p:grpSpPr>
          <a:xfrm>
            <a:off x="1248343" y="1113455"/>
            <a:ext cx="5923404" cy="5242560"/>
            <a:chOff x="1259632" y="908720"/>
            <a:chExt cx="5923404" cy="524256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908720"/>
              <a:ext cx="5707380" cy="5242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9632" y="2564904"/>
              <a:ext cx="634365" cy="337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e 20"/>
          <p:cNvGrpSpPr/>
          <p:nvPr/>
        </p:nvGrpSpPr>
        <p:grpSpPr>
          <a:xfrm>
            <a:off x="3131840" y="6381328"/>
            <a:ext cx="2945156" cy="400110"/>
            <a:chOff x="4263716" y="5445224"/>
            <a:chExt cx="2945156" cy="40011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0232" y="5527804"/>
              <a:ext cx="548640" cy="282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e 16"/>
            <p:cNvGrpSpPr/>
            <p:nvPr/>
          </p:nvGrpSpPr>
          <p:grpSpPr>
            <a:xfrm>
              <a:off x="4263716" y="5445224"/>
              <a:ext cx="2468524" cy="400110"/>
              <a:chOff x="4479740" y="5229200"/>
              <a:chExt cx="2468524" cy="4001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076056" y="5229200"/>
                <a:ext cx="18722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dirty="0" smtClean="0"/>
                  <a:t>Convergence en </a:t>
                </a:r>
                <a:endParaRPr lang="fr-FR" sz="2000" dirty="0"/>
              </a:p>
            </p:txBody>
          </p:sp>
          <p:sp>
            <p:nvSpPr>
              <p:cNvPr id="22" name="Flèche droite 21"/>
              <p:cNvSpPr/>
              <p:nvPr/>
            </p:nvSpPr>
            <p:spPr>
              <a:xfrm>
                <a:off x="4479740" y="5389380"/>
                <a:ext cx="596316" cy="127852"/>
              </a:xfrm>
              <a:prstGeom prst="rightArrow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27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755412"/>
            <a:ext cx="3895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Tube cylindrique sous pression en 2D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63272" cy="576064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Calibri" pitchFamily="34" charset="0"/>
                <a:cs typeface="Arial" charset="0"/>
              </a:rPr>
              <a:t>Maillage non-conforme aux frontières courbes</a:t>
            </a:r>
            <a:endParaRPr lang="fr-FR" sz="2800" dirty="0"/>
          </a:p>
        </p:txBody>
      </p:sp>
      <p:grpSp>
        <p:nvGrpSpPr>
          <p:cNvPr id="3" name="Groupe 16"/>
          <p:cNvGrpSpPr/>
          <p:nvPr/>
        </p:nvGrpSpPr>
        <p:grpSpPr>
          <a:xfrm>
            <a:off x="1248343" y="1113455"/>
            <a:ext cx="5923404" cy="5242560"/>
            <a:chOff x="1259632" y="908720"/>
            <a:chExt cx="5923404" cy="524256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908720"/>
              <a:ext cx="5707380" cy="5242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9632" y="2564904"/>
              <a:ext cx="634365" cy="337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0" name="Connecteur droit avec flèche 19"/>
          <p:cNvCxnSpPr/>
          <p:nvPr/>
        </p:nvCxnSpPr>
        <p:spPr>
          <a:xfrm flipH="1">
            <a:off x="3397294" y="3440289"/>
            <a:ext cx="2952328" cy="0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20"/>
          <p:cNvGrpSpPr/>
          <p:nvPr/>
        </p:nvGrpSpPr>
        <p:grpSpPr>
          <a:xfrm>
            <a:off x="3131840" y="6381328"/>
            <a:ext cx="2945156" cy="400110"/>
            <a:chOff x="4263716" y="5445224"/>
            <a:chExt cx="2945156" cy="40011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0232" y="5527804"/>
              <a:ext cx="548640" cy="282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e 16"/>
            <p:cNvGrpSpPr/>
            <p:nvPr/>
          </p:nvGrpSpPr>
          <p:grpSpPr>
            <a:xfrm>
              <a:off x="4263716" y="5445224"/>
              <a:ext cx="2468524" cy="400110"/>
              <a:chOff x="4479740" y="5229200"/>
              <a:chExt cx="2468524" cy="4001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076056" y="5229200"/>
                <a:ext cx="18722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dirty="0" smtClean="0"/>
                  <a:t>Convergence en </a:t>
                </a:r>
                <a:endParaRPr lang="fr-FR" sz="2000" dirty="0"/>
              </a:p>
            </p:txBody>
          </p:sp>
          <p:sp>
            <p:nvSpPr>
              <p:cNvPr id="22" name="Flèche droite 21"/>
              <p:cNvSpPr/>
              <p:nvPr/>
            </p:nvSpPr>
            <p:spPr>
              <a:xfrm>
                <a:off x="4479740" y="5389380"/>
                <a:ext cx="596316" cy="127852"/>
              </a:xfrm>
              <a:prstGeom prst="rightArrow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" name="Groupe 28"/>
          <p:cNvGrpSpPr/>
          <p:nvPr/>
        </p:nvGrpSpPr>
        <p:grpSpPr>
          <a:xfrm>
            <a:off x="2786050" y="4633186"/>
            <a:ext cx="2233047" cy="1010392"/>
            <a:chOff x="3000364" y="3714752"/>
            <a:chExt cx="2233047" cy="1010392"/>
          </a:xfrm>
        </p:grpSpPr>
        <p:grpSp>
          <p:nvGrpSpPr>
            <p:cNvPr id="7" name="Groupe 11"/>
            <p:cNvGrpSpPr/>
            <p:nvPr/>
          </p:nvGrpSpPr>
          <p:grpSpPr>
            <a:xfrm>
              <a:off x="3131840" y="4221088"/>
              <a:ext cx="2047754" cy="504056"/>
              <a:chOff x="6372200" y="3727542"/>
              <a:chExt cx="2047754" cy="504056"/>
            </a:xfrm>
          </p:grpSpPr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372200" y="3789040"/>
                <a:ext cx="1993582" cy="44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Rectangle à coins arrondis 32"/>
              <p:cNvSpPr/>
              <p:nvPr/>
            </p:nvSpPr>
            <p:spPr>
              <a:xfrm>
                <a:off x="7843890" y="3727542"/>
                <a:ext cx="576064" cy="504056"/>
              </a:xfrm>
              <a:prstGeom prst="roundRect">
                <a:avLst/>
              </a:prstGeom>
              <a:solidFill>
                <a:schemeClr val="lt1">
                  <a:alpha val="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000364" y="3714752"/>
              <a:ext cx="22330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 smtClean="0"/>
                <a:t>Contrôle de l'erreur</a:t>
              </a:r>
              <a:endParaRPr lang="fr-FR" sz="2000" dirty="0"/>
            </a:p>
          </p:txBody>
        </p:sp>
      </p:grpSp>
      <p:cxnSp>
        <p:nvCxnSpPr>
          <p:cNvPr id="34" name="Connecteur droit avec flèche 33"/>
          <p:cNvCxnSpPr/>
          <p:nvPr/>
        </p:nvCxnSpPr>
        <p:spPr>
          <a:xfrm rot="5400000">
            <a:off x="5511699" y="4367502"/>
            <a:ext cx="1836575" cy="1196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28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899428"/>
            <a:ext cx="3895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Tube cylindrique sous pression en 3D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63272" cy="576064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Calibri" pitchFamily="34" charset="0"/>
                <a:cs typeface="Arial" charset="0"/>
              </a:rPr>
              <a:t>Maillage non-conforme aux frontières courbes</a:t>
            </a:r>
            <a:endParaRPr lang="fr-FR" sz="28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8830" y="3573016"/>
            <a:ext cx="2533650" cy="228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e 10"/>
          <p:cNvGrpSpPr/>
          <p:nvPr/>
        </p:nvGrpSpPr>
        <p:grpSpPr>
          <a:xfrm>
            <a:off x="139799" y="1268760"/>
            <a:ext cx="5944369" cy="5334000"/>
            <a:chOff x="2785507" y="1524000"/>
            <a:chExt cx="5944369" cy="533400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5816" y="1524000"/>
              <a:ext cx="5814060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5507" y="3212976"/>
              <a:ext cx="634365" cy="337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0798" y="1052736"/>
            <a:ext cx="2626995" cy="237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88267"/>
            <a:ext cx="8472518" cy="50006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1800" dirty="0" smtClean="0"/>
              <a:t>Modélisation géométrique indépendante de la taille des éléments du maillage EF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53132" y="6487601"/>
            <a:ext cx="2133600" cy="365125"/>
          </a:xfrm>
        </p:spPr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29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576064"/>
          </a:xfrm>
        </p:spPr>
        <p:txBody>
          <a:bodyPr>
            <a:noAutofit/>
          </a:bodyPr>
          <a:lstStyle/>
          <a:p>
            <a:r>
              <a:rPr lang="fr-FR" sz="3600" dirty="0" smtClean="0">
                <a:latin typeface="Calibri" pitchFamily="34" charset="0"/>
                <a:cs typeface="Arial" charset="0"/>
              </a:rPr>
              <a:t>Conclusions   1/2</a:t>
            </a:r>
            <a:endParaRPr lang="fr-FR" sz="3600" dirty="0"/>
          </a:p>
        </p:txBody>
      </p:sp>
      <p:sp>
        <p:nvSpPr>
          <p:cNvPr id="11" name="Flèche droite 10"/>
          <p:cNvSpPr/>
          <p:nvPr/>
        </p:nvSpPr>
        <p:spPr>
          <a:xfrm>
            <a:off x="1643042" y="2392015"/>
            <a:ext cx="648072" cy="14401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95536" y="1025376"/>
            <a:ext cx="3931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Représentation implicite par </a:t>
            </a:r>
            <a:r>
              <a:rPr lang="fr-FR" b="1" dirty="0" err="1" smtClean="0">
                <a:solidFill>
                  <a:srgbClr val="C00000"/>
                </a:solidFill>
              </a:rPr>
              <a:t>Level</a:t>
            </a:r>
            <a:r>
              <a:rPr lang="fr-FR" b="1" dirty="0" smtClean="0">
                <a:solidFill>
                  <a:srgbClr val="C00000"/>
                </a:solidFill>
              </a:rPr>
              <a:t> sets: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3545656"/>
            <a:ext cx="3110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Analyse par la méthode XFEM: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3545656"/>
            <a:ext cx="8229600" cy="259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Validation de l'approche sur des géométries totalement indépendantes du maillage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fr-FR" dirty="0" smtClean="0"/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dirty="0" smtClean="0"/>
              <a:t>Confirmation de l'ordre de convergence optimal pour les frontières courbes et XFEM d'ordre supérieur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857224" y="2259771"/>
            <a:ext cx="5786478" cy="428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	 arêtes vives    +     frontières courbes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t="13158" r="62338" b="36737"/>
          <a:stretch>
            <a:fillRect/>
          </a:stretch>
        </p:blipFill>
        <p:spPr bwMode="auto">
          <a:xfrm>
            <a:off x="433720" y="2824120"/>
            <a:ext cx="1978040" cy="146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fr-FR" sz="3600" dirty="0" smtClean="0">
                <a:latin typeface="Calibri" pitchFamily="34" charset="0"/>
                <a:cs typeface="Arial" charset="0"/>
              </a:rPr>
              <a:t>Motivations</a:t>
            </a:r>
            <a:endParaRPr lang="fr-FR" sz="3600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727961"/>
            <a:ext cx="2057143" cy="163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Espace réservé du contenu 2"/>
          <p:cNvSpPr>
            <a:spLocks noGrp="1"/>
          </p:cNvSpPr>
          <p:nvPr>
            <p:ph idx="1"/>
          </p:nvPr>
        </p:nvSpPr>
        <p:spPr>
          <a:xfrm>
            <a:off x="971600" y="2132856"/>
            <a:ext cx="1296144" cy="2880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600" dirty="0" smtClean="0"/>
              <a:t>Modèle CAO</a:t>
            </a:r>
          </a:p>
        </p:txBody>
      </p:sp>
      <p:sp>
        <p:nvSpPr>
          <p:cNvPr id="35" name="Espace réservé du contenu 2"/>
          <p:cNvSpPr txBox="1">
            <a:spLocks/>
          </p:cNvSpPr>
          <p:nvPr/>
        </p:nvSpPr>
        <p:spPr>
          <a:xfrm>
            <a:off x="3131840" y="2132856"/>
            <a:ext cx="25202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dirty="0" smtClean="0"/>
              <a:t>Maillage simple à construire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72200" y="2132856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Conditions aux limites +</a:t>
            </a:r>
          </a:p>
          <a:p>
            <a:r>
              <a:rPr lang="fr-FR" sz="1600" dirty="0" smtClean="0"/>
              <a:t>Calcul éléments finis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722568"/>
            <a:ext cx="2086499" cy="163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2051720" y="1196752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Analyse sur des géométries non-conformes au maillage</a:t>
            </a:r>
            <a:endParaRPr lang="fr-FR" dirty="0"/>
          </a:p>
        </p:txBody>
      </p:sp>
      <p:grpSp>
        <p:nvGrpSpPr>
          <p:cNvPr id="41" name="Groupe 40"/>
          <p:cNvGrpSpPr/>
          <p:nvPr/>
        </p:nvGrpSpPr>
        <p:grpSpPr>
          <a:xfrm>
            <a:off x="6264026" y="2996952"/>
            <a:ext cx="2484438" cy="1224136"/>
            <a:chOff x="5652120" y="4509120"/>
            <a:chExt cx="2484438" cy="1224136"/>
          </a:xfrm>
        </p:grpSpPr>
        <p:sp>
          <p:nvSpPr>
            <p:cNvPr id="40" name="Rectangle à coins arrondis 39"/>
            <p:cNvSpPr/>
            <p:nvPr/>
          </p:nvSpPr>
          <p:spPr>
            <a:xfrm>
              <a:off x="5652120" y="4509120"/>
              <a:ext cx="2448272" cy="122413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5652120" y="4581128"/>
              <a:ext cx="2484438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dirty="0" smtClean="0"/>
                <a:t>Peut-on avoir la précision et les taux de convergence comme dans le cas du maillage conforme ?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6853008" y="5826750"/>
            <a:ext cx="1823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[</a:t>
            </a:r>
            <a:r>
              <a:rPr lang="fr-FR" sz="1600" dirty="0" err="1" smtClean="0">
                <a:solidFill>
                  <a:srgbClr val="C00000"/>
                </a:solidFill>
              </a:rPr>
              <a:t>Moës</a:t>
            </a:r>
            <a:r>
              <a:rPr lang="fr-FR" sz="1600" dirty="0" smtClean="0">
                <a:solidFill>
                  <a:srgbClr val="C00000"/>
                </a:solidFill>
              </a:rPr>
              <a:t> et al. (1999)</a:t>
            </a:r>
            <a:r>
              <a:rPr lang="fr-FR" sz="1600" dirty="0" smtClean="0"/>
              <a:t>]</a:t>
            </a:r>
            <a:endParaRPr lang="fr-FR" sz="1600" dirty="0"/>
          </a:p>
        </p:txBody>
      </p:sp>
      <p:sp>
        <p:nvSpPr>
          <p:cNvPr id="43" name="ZoneTexte 27"/>
          <p:cNvSpPr txBox="1">
            <a:spLocks noChangeArrowheads="1"/>
          </p:cNvSpPr>
          <p:nvPr/>
        </p:nvSpPr>
        <p:spPr bwMode="auto">
          <a:xfrm>
            <a:off x="6804248" y="5322694"/>
            <a:ext cx="2160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Analyse éléments finis</a:t>
            </a:r>
          </a:p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XFEM</a:t>
            </a:r>
            <a:endParaRPr lang="fr-FR" sz="1600" b="1" dirty="0">
              <a:solidFill>
                <a:schemeClr val="tx1"/>
              </a:solidFill>
            </a:endParaRPr>
          </a:p>
        </p:txBody>
      </p:sp>
      <p:cxnSp>
        <p:nvCxnSpPr>
          <p:cNvPr id="46" name="Connecteur droit avec flèche 45"/>
          <p:cNvCxnSpPr/>
          <p:nvPr/>
        </p:nvCxnSpPr>
        <p:spPr bwMode="auto">
          <a:xfrm>
            <a:off x="2699792" y="5517232"/>
            <a:ext cx="57606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ZoneTexte 36"/>
          <p:cNvSpPr txBox="1">
            <a:spLocks noChangeArrowheads="1"/>
          </p:cNvSpPr>
          <p:nvPr/>
        </p:nvSpPr>
        <p:spPr bwMode="auto">
          <a:xfrm>
            <a:off x="2555776" y="5240233"/>
            <a:ext cx="9361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B050"/>
                </a:solidFill>
              </a:rPr>
              <a:t>Conversion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482683" y="5877272"/>
            <a:ext cx="22530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[</a:t>
            </a:r>
            <a:r>
              <a:rPr lang="fr-FR" sz="1600" dirty="0" err="1" smtClean="0">
                <a:solidFill>
                  <a:srgbClr val="C00000"/>
                </a:solidFill>
              </a:rPr>
              <a:t>Osher</a:t>
            </a:r>
            <a:r>
              <a:rPr lang="fr-FR" sz="1600" dirty="0" smtClean="0">
                <a:solidFill>
                  <a:srgbClr val="C00000"/>
                </a:solidFill>
              </a:rPr>
              <a:t> &amp; </a:t>
            </a:r>
            <a:r>
              <a:rPr lang="fr-FR" sz="1600" dirty="0" err="1" smtClean="0">
                <a:solidFill>
                  <a:srgbClr val="C00000"/>
                </a:solidFill>
              </a:rPr>
              <a:t>Sethian</a:t>
            </a:r>
            <a:r>
              <a:rPr lang="fr-FR" sz="1600" dirty="0" smtClean="0">
                <a:solidFill>
                  <a:srgbClr val="C00000"/>
                </a:solidFill>
              </a:rPr>
              <a:t> (1988)</a:t>
            </a:r>
            <a:r>
              <a:rPr lang="fr-FR" sz="1600" dirty="0" smtClean="0"/>
              <a:t>]</a:t>
            </a:r>
            <a:endParaRPr lang="fr-FR" sz="1600" dirty="0"/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35496" y="5229200"/>
            <a:ext cx="2592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Représentation par les frontières </a:t>
            </a:r>
            <a:r>
              <a:rPr lang="fr-FR" sz="1600" dirty="0" smtClean="0">
                <a:solidFill>
                  <a:schemeClr val="tx1"/>
                </a:solidFill>
              </a:rPr>
              <a:t>: </a:t>
            </a:r>
            <a:r>
              <a:rPr lang="fr-FR" sz="1600" dirty="0" smtClean="0">
                <a:solidFill>
                  <a:schemeClr val="tx2"/>
                </a:solidFill>
              </a:rPr>
              <a:t>fonctions paramétriques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50" name="Right Arrow 15"/>
          <p:cNvSpPr/>
          <p:nvPr/>
        </p:nvSpPr>
        <p:spPr bwMode="auto">
          <a:xfrm rot="5400000">
            <a:off x="1079450" y="4689302"/>
            <a:ext cx="504379" cy="1440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3482683" y="5301208"/>
            <a:ext cx="23854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Représentation </a:t>
            </a:r>
            <a:r>
              <a:rPr lang="fr-FR" sz="1600" dirty="0" smtClean="0">
                <a:solidFill>
                  <a:schemeClr val="tx2"/>
                </a:solidFill>
              </a:rPr>
              <a:t>volumique</a:t>
            </a:r>
          </a:p>
          <a:p>
            <a:pPr algn="ctr"/>
            <a:r>
              <a:rPr lang="fr-FR" sz="1600" dirty="0" smtClean="0"/>
              <a:t>par </a:t>
            </a:r>
            <a:r>
              <a:rPr lang="fr-FR" sz="1600" b="1" dirty="0" err="1" smtClean="0"/>
              <a:t>Level</a:t>
            </a:r>
            <a:r>
              <a:rPr lang="fr-FR" sz="1600" b="1" dirty="0" smtClean="0"/>
              <a:t> set</a:t>
            </a:r>
            <a:endParaRPr lang="fr-FR" sz="1600" b="1" dirty="0">
              <a:solidFill>
                <a:srgbClr val="C00000"/>
              </a:solidFill>
            </a:endParaRPr>
          </a:p>
        </p:txBody>
      </p:sp>
      <p:cxnSp>
        <p:nvCxnSpPr>
          <p:cNvPr id="55" name="Connecteur droit avec flèche 54"/>
          <p:cNvCxnSpPr/>
          <p:nvPr/>
        </p:nvCxnSpPr>
        <p:spPr bwMode="auto">
          <a:xfrm>
            <a:off x="6012160" y="5517232"/>
            <a:ext cx="57606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012160" y="5240233"/>
            <a:ext cx="5565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rgbClr val="00B050"/>
                </a:solidFill>
              </a:rPr>
              <a:t>Calcul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24" name="Flèche courbée vers le bas 23"/>
          <p:cNvSpPr/>
          <p:nvPr/>
        </p:nvSpPr>
        <p:spPr>
          <a:xfrm>
            <a:off x="2051720" y="2492896"/>
            <a:ext cx="1584176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3</a:t>
            </a:fld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3" grpId="0"/>
      <p:bldP spid="47" grpId="0"/>
      <p:bldP spid="48" grpId="0"/>
      <p:bldP spid="49" grpId="0"/>
      <p:bldP spid="50" grpId="0" animBg="1"/>
      <p:bldP spid="52" grpId="0"/>
      <p:bldP spid="56" grpId="0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53132" y="6487601"/>
            <a:ext cx="2133600" cy="365125"/>
          </a:xfrm>
        </p:spPr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30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576064"/>
          </a:xfrm>
        </p:spPr>
        <p:txBody>
          <a:bodyPr>
            <a:noAutofit/>
          </a:bodyPr>
          <a:lstStyle/>
          <a:p>
            <a:r>
              <a:rPr lang="fr-FR" sz="3600" dirty="0" smtClean="0">
                <a:latin typeface="Calibri" pitchFamily="34" charset="0"/>
                <a:cs typeface="Arial" charset="0"/>
              </a:rPr>
              <a:t>Conclusions   2/2</a:t>
            </a:r>
            <a:endParaRPr lang="fr-FR" sz="3600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1143008"/>
          </a:xfrm>
        </p:spPr>
        <p:txBody>
          <a:bodyPr>
            <a:normAutofit fontScale="92500"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2000" dirty="0" smtClean="0"/>
              <a:t>La technique SMG et XFEM permettent d'éviter la problématique des éléments courbes non valides dans le cas d'un maillage d'ordre supérieur conforme aux frontières [</a:t>
            </a:r>
            <a:r>
              <a:rPr lang="fr-FR" sz="2000" dirty="0" smtClean="0">
                <a:solidFill>
                  <a:srgbClr val="C00000"/>
                </a:solidFill>
              </a:rPr>
              <a:t>George and </a:t>
            </a:r>
            <a:r>
              <a:rPr lang="fr-FR" sz="2000" dirty="0" err="1" smtClean="0">
                <a:solidFill>
                  <a:srgbClr val="C00000"/>
                </a:solidFill>
              </a:rPr>
              <a:t>Borouchaki</a:t>
            </a:r>
            <a:r>
              <a:rPr lang="fr-FR" sz="2000" dirty="0" smtClean="0">
                <a:solidFill>
                  <a:srgbClr val="C00000"/>
                </a:solidFill>
              </a:rPr>
              <a:t> (2011), </a:t>
            </a:r>
            <a:r>
              <a:rPr lang="fr-FR" sz="2000" dirty="0" err="1" smtClean="0">
                <a:solidFill>
                  <a:srgbClr val="C00000"/>
                </a:solidFill>
              </a:rPr>
              <a:t>Johnen</a:t>
            </a:r>
            <a:r>
              <a:rPr lang="fr-FR" sz="2000" dirty="0" smtClean="0">
                <a:solidFill>
                  <a:srgbClr val="C00000"/>
                </a:solidFill>
              </a:rPr>
              <a:t> et al. (2011)</a:t>
            </a:r>
            <a:r>
              <a:rPr lang="fr-FR" sz="2000" dirty="0" smtClean="0"/>
              <a:t>]  </a:t>
            </a:r>
          </a:p>
          <a:p>
            <a:pPr algn="just">
              <a:buFont typeface="Wingdings" pitchFamily="2" charset="2"/>
              <a:buChar char="ü"/>
            </a:pPr>
            <a:endParaRPr lang="fr-FR" sz="2000" dirty="0" smtClean="0"/>
          </a:p>
        </p:txBody>
      </p:sp>
      <p:grpSp>
        <p:nvGrpSpPr>
          <p:cNvPr id="15" name="Groupe 14"/>
          <p:cNvGrpSpPr/>
          <p:nvPr/>
        </p:nvGrpSpPr>
        <p:grpSpPr>
          <a:xfrm>
            <a:off x="323528" y="3018042"/>
            <a:ext cx="8496944" cy="2757528"/>
            <a:chOff x="251520" y="1180850"/>
            <a:chExt cx="8496944" cy="2757528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5816" y="1180850"/>
              <a:ext cx="2833688" cy="2586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21444" y="1204703"/>
              <a:ext cx="2827020" cy="273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1196752"/>
              <a:ext cx="2496312" cy="2503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3230100"/>
          </a:xfrm>
        </p:spPr>
        <p:txBody>
          <a:bodyPr>
            <a:noAutofit/>
          </a:bodyPr>
          <a:lstStyle/>
          <a:p>
            <a:pPr algn="just"/>
            <a:r>
              <a:rPr lang="fr-FR" sz="1800" dirty="0" smtClean="0"/>
              <a:t>Modélisation des interfaces matériaux courbes par XFEM d'ordre supérieur</a:t>
            </a:r>
          </a:p>
          <a:p>
            <a:pPr algn="just">
              <a:buNone/>
            </a:pPr>
            <a:endParaRPr lang="fr-FR" sz="1800" dirty="0" smtClean="0"/>
          </a:p>
          <a:p>
            <a:pPr algn="just"/>
            <a:r>
              <a:rPr lang="fr-FR" sz="1800" dirty="0" smtClean="0"/>
              <a:t>Appliquer les CL de Dirichlet sur des frontières courbes par XFEM d'ordre supérieur</a:t>
            </a:r>
          </a:p>
          <a:p>
            <a:pPr algn="just">
              <a:buNone/>
            </a:pPr>
            <a:endParaRPr lang="fr-FR" sz="1800" dirty="0" smtClean="0"/>
          </a:p>
          <a:p>
            <a:pPr algn="just"/>
            <a:r>
              <a:rPr lang="fr-FR" sz="1800" dirty="0" smtClean="0"/>
              <a:t>Tester cette approche dans un cas industriel en comparant le temps de calcul lié à l'opération globale avec le processus standard (CAO-calcul)</a:t>
            </a:r>
          </a:p>
          <a:p>
            <a:pPr algn="just">
              <a:buNone/>
            </a:pPr>
            <a:endParaRPr lang="fr-FR" sz="1800" dirty="0" smtClean="0"/>
          </a:p>
          <a:p>
            <a:pPr algn="just"/>
            <a:r>
              <a:rPr lang="fr-FR" sz="1800" dirty="0" smtClean="0"/>
              <a:t>Optimisation topologique à partir des fichiers CAO et XFEM d'ordre supérieur</a:t>
            </a:r>
          </a:p>
          <a:p>
            <a:pPr algn="just">
              <a:buNone/>
            </a:pPr>
            <a:endParaRPr lang="fr-FR" sz="1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31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576064"/>
          </a:xfrm>
        </p:spPr>
        <p:txBody>
          <a:bodyPr>
            <a:noAutofit/>
          </a:bodyPr>
          <a:lstStyle/>
          <a:p>
            <a:r>
              <a:rPr lang="fr-FR" sz="3600" dirty="0" smtClean="0">
                <a:latin typeface="Calibri" pitchFamily="34" charset="0"/>
                <a:cs typeface="Arial" charset="0"/>
              </a:rPr>
              <a:t>Perspectives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71188" y="2564904"/>
            <a:ext cx="70012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 smtClean="0">
                <a:solidFill>
                  <a:schemeClr val="tx2"/>
                </a:solidFill>
              </a:rPr>
              <a:t>Merci pour votre attention</a:t>
            </a:r>
            <a:endParaRPr lang="fr-FR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66130"/>
          </a:xfrm>
        </p:spPr>
        <p:txBody>
          <a:bodyPr>
            <a:noAutofit/>
          </a:bodyPr>
          <a:lstStyle/>
          <a:p>
            <a:r>
              <a:rPr lang="fr-FR" sz="2800" dirty="0" smtClean="0"/>
              <a:t>Méthode des Eléments finis étendus (XFEM)</a:t>
            </a:r>
            <a:br>
              <a:rPr lang="fr-FR" sz="2800" dirty="0" smtClean="0"/>
            </a:br>
            <a:r>
              <a:rPr lang="fr-FR" sz="2800" dirty="0" smtClean="0"/>
              <a:t>[</a:t>
            </a:r>
            <a:r>
              <a:rPr lang="fr-FR" sz="2800" dirty="0" err="1" smtClean="0">
                <a:solidFill>
                  <a:srgbClr val="C00000"/>
                </a:solidFill>
              </a:rPr>
              <a:t>Moës</a:t>
            </a:r>
            <a:r>
              <a:rPr lang="fr-FR" sz="2800" dirty="0" smtClean="0">
                <a:solidFill>
                  <a:srgbClr val="C00000"/>
                </a:solidFill>
              </a:rPr>
              <a:t> et al. (1999)</a:t>
            </a:r>
            <a:r>
              <a:rPr lang="fr-FR" sz="2800" dirty="0" smtClean="0"/>
              <a:t>]</a:t>
            </a:r>
            <a:endParaRPr lang="fr-FR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963753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1" y="1052736"/>
            <a:ext cx="3025140" cy="233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512" y="1196752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XFEM a été originalement développée pour l'étude des fissures</a:t>
            </a:r>
            <a:endParaRPr lang="fr-FR" sz="1600" dirty="0"/>
          </a:p>
        </p:txBody>
      </p:sp>
      <p:sp>
        <p:nvSpPr>
          <p:cNvPr id="7" name="Right Arrow 15"/>
          <p:cNvSpPr/>
          <p:nvPr/>
        </p:nvSpPr>
        <p:spPr bwMode="auto">
          <a:xfrm>
            <a:off x="467544" y="1672233"/>
            <a:ext cx="504379" cy="1440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155679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permet d'éviter la lourde tâche de remaillage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2852936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Concept de la Partition de l'Unité [</a:t>
            </a:r>
            <a:r>
              <a:rPr lang="fr-FR" sz="1600" dirty="0" err="1" smtClean="0">
                <a:solidFill>
                  <a:srgbClr val="C00000"/>
                </a:solidFill>
              </a:rPr>
              <a:t>Melenk</a:t>
            </a:r>
            <a:r>
              <a:rPr lang="fr-FR" sz="1600" dirty="0" smtClean="0">
                <a:solidFill>
                  <a:srgbClr val="C00000"/>
                </a:solidFill>
              </a:rPr>
              <a:t> and </a:t>
            </a:r>
            <a:r>
              <a:rPr lang="fr-FR" sz="1600" dirty="0" err="1" smtClean="0">
                <a:solidFill>
                  <a:srgbClr val="C00000"/>
                </a:solidFill>
              </a:rPr>
              <a:t>Babuška</a:t>
            </a:r>
            <a:r>
              <a:rPr lang="fr-FR" sz="1600" dirty="0" smtClean="0">
                <a:solidFill>
                  <a:srgbClr val="C00000"/>
                </a:solidFill>
              </a:rPr>
              <a:t> (1996)</a:t>
            </a:r>
            <a:r>
              <a:rPr lang="fr-FR" sz="1600" dirty="0" smtClean="0"/>
              <a:t>]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1043608" y="1926124"/>
            <a:ext cx="489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autorise au maillage de ne plus être conforme à la fissure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11" name="Right Arrow 15"/>
          <p:cNvSpPr/>
          <p:nvPr/>
        </p:nvSpPr>
        <p:spPr bwMode="auto">
          <a:xfrm>
            <a:off x="467544" y="2032273"/>
            <a:ext cx="504379" cy="1440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825827"/>
            <a:ext cx="371189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427984" y="6330806"/>
            <a:ext cx="1823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[</a:t>
            </a:r>
            <a:r>
              <a:rPr lang="fr-FR" sz="1600" dirty="0" err="1" smtClean="0">
                <a:solidFill>
                  <a:srgbClr val="C00000"/>
                </a:solidFill>
              </a:rPr>
              <a:t>Moës</a:t>
            </a:r>
            <a:r>
              <a:rPr lang="fr-FR" sz="1600" dirty="0" smtClean="0">
                <a:solidFill>
                  <a:srgbClr val="C00000"/>
                </a:solidFill>
              </a:rPr>
              <a:t> et al. (2003)]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2492896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Principe:</a:t>
            </a:r>
            <a:endParaRPr lang="fr-FR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212976"/>
            <a:ext cx="3900488" cy="88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79512" y="4149080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Fissure: Approximation enrichie du champ de déplacement:</a:t>
            </a:r>
            <a:endParaRPr lang="fr-FR" sz="1600" dirty="0"/>
          </a:p>
        </p:txBody>
      </p:sp>
      <p:sp>
        <p:nvSpPr>
          <p:cNvPr id="19" name="Rectangle 18"/>
          <p:cNvSpPr/>
          <p:nvPr/>
        </p:nvSpPr>
        <p:spPr>
          <a:xfrm>
            <a:off x="179512" y="5394702"/>
            <a:ext cx="2677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Interfaces matériau-matériau:</a:t>
            </a:r>
            <a:endParaRPr lang="fr-FR" sz="1600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33</a:t>
            </a:fld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559642"/>
            <a:ext cx="5777865" cy="69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3635896" y="1000108"/>
            <a:ext cx="18821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chemeClr val="tx2"/>
                </a:solidFill>
              </a:rPr>
              <a:t>Algorithme   1/2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536" y="1966422"/>
            <a:ext cx="100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cs typeface="Arial" charset="0"/>
              </a:rPr>
              <a:t>Entrées</a:t>
            </a:r>
            <a:r>
              <a:rPr lang="fr-FR" dirty="0" smtClean="0">
                <a:cs typeface="Arial" charset="0"/>
              </a:rPr>
              <a:t>: </a:t>
            </a:r>
            <a:endParaRPr lang="fr-FR" dirty="0"/>
          </a:p>
        </p:txBody>
      </p:sp>
      <p:grpSp>
        <p:nvGrpSpPr>
          <p:cNvPr id="41" name="Groupe 40"/>
          <p:cNvGrpSpPr/>
          <p:nvPr/>
        </p:nvGrpSpPr>
        <p:grpSpPr>
          <a:xfrm>
            <a:off x="441325" y="2263979"/>
            <a:ext cx="3770635" cy="1086743"/>
            <a:chOff x="441325" y="1478161"/>
            <a:chExt cx="3770635" cy="1086743"/>
          </a:xfrm>
        </p:grpSpPr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441325" y="1487686"/>
              <a:ext cx="3770635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buFont typeface="Wingdings" pitchFamily="2" charset="2"/>
                <a:buChar char="§"/>
              </a:pPr>
              <a:r>
                <a:rPr lang="fr-FR" sz="1600" dirty="0" smtClean="0">
                  <a:cs typeface="Arial" charset="0"/>
                </a:rPr>
                <a:t>  fonction paramétrique                      </a:t>
              </a:r>
            </a:p>
            <a:p>
              <a:pPr algn="just">
                <a:buFont typeface="Wingdings" pitchFamily="2" charset="2"/>
                <a:buChar char="§"/>
              </a:pPr>
              <a:r>
                <a:rPr lang="fr-FR" sz="1600" dirty="0" smtClean="0">
                  <a:cs typeface="Arial" charset="0"/>
                </a:rPr>
                <a:t>  maillage triangulaire/</a:t>
              </a:r>
              <a:r>
                <a:rPr lang="fr-FR" sz="1600" dirty="0" smtClean="0"/>
                <a:t>tétraédrique</a:t>
              </a:r>
              <a:endParaRPr lang="fr-FR" sz="1600" dirty="0" smtClean="0">
                <a:cs typeface="Arial" charset="0"/>
              </a:endParaRPr>
            </a:p>
            <a:p>
              <a:pPr algn="just">
                <a:buFont typeface="Wingdings" pitchFamily="2" charset="2"/>
                <a:buChar char="§"/>
              </a:pPr>
              <a:r>
                <a:rPr lang="fr-FR" sz="1600" dirty="0" smtClean="0">
                  <a:cs typeface="Arial" charset="0"/>
                </a:rPr>
                <a:t>  </a:t>
              </a:r>
              <a:r>
                <a:rPr lang="fr-FR" sz="1600" dirty="0" smtClean="0"/>
                <a:t>une valeur initiale                     </a:t>
              </a:r>
              <a:endParaRPr lang="fr-FR" sz="1600" dirty="0" smtClean="0">
                <a:ea typeface="Arial Unicode MS" pitchFamily="34" charset="-128"/>
                <a:cs typeface="Arial" charset="0"/>
              </a:endParaRPr>
            </a:p>
            <a:p>
              <a:pPr algn="just">
                <a:buFont typeface="Wingdings" pitchFamily="2" charset="2"/>
                <a:buChar char="§"/>
              </a:pPr>
              <a:r>
                <a:rPr lang="fr-FR" sz="1600" dirty="0" smtClean="0">
                  <a:ea typeface="Arial Unicode MS" pitchFamily="34" charset="-128"/>
                  <a:cs typeface="Arial" charset="0"/>
                </a:rPr>
                <a:t>  </a:t>
              </a:r>
              <a:r>
                <a:rPr lang="fr-FR" sz="1600" dirty="0" smtClean="0"/>
                <a:t>un vecteur initial     </a:t>
              </a:r>
              <a:endParaRPr lang="fr-FR" sz="1600" dirty="0">
                <a:cs typeface="Arial" charset="0"/>
              </a:endParaRPr>
            </a:p>
          </p:txBody>
        </p:sp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10594" y="1982217"/>
              <a:ext cx="115252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2303" y="2289299"/>
              <a:ext cx="2476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89684" y="1478161"/>
              <a:ext cx="12858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73252" y="2009264"/>
              <a:ext cx="2667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ight Arrow 15"/>
            <p:cNvSpPr/>
            <p:nvPr/>
          </p:nvSpPr>
          <p:spPr bwMode="auto">
            <a:xfrm>
              <a:off x="3419872" y="2135758"/>
              <a:ext cx="360040" cy="72008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4861458" y="1982570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cs typeface="Arial" charset="0"/>
              </a:rPr>
              <a:t>Sorties</a:t>
            </a:r>
            <a:r>
              <a:rPr lang="fr-FR" dirty="0" smtClean="0">
                <a:cs typeface="Arial" charset="0"/>
              </a:rPr>
              <a:t>: </a:t>
            </a:r>
            <a:endParaRPr lang="fr-FR" dirty="0"/>
          </a:p>
        </p:txBody>
      </p:sp>
      <p:grpSp>
        <p:nvGrpSpPr>
          <p:cNvPr id="50" name="Groupe 49"/>
          <p:cNvGrpSpPr/>
          <p:nvPr/>
        </p:nvGrpSpPr>
        <p:grpSpPr>
          <a:xfrm>
            <a:off x="4905821" y="2280352"/>
            <a:ext cx="3770635" cy="830997"/>
            <a:chOff x="395536" y="3814938"/>
            <a:chExt cx="3770635" cy="830997"/>
          </a:xfrm>
        </p:grpSpPr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94401" y="4320644"/>
              <a:ext cx="2952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Rectangle 22"/>
            <p:cNvSpPr>
              <a:spLocks noChangeArrowheads="1"/>
            </p:cNvSpPr>
            <p:nvPr/>
          </p:nvSpPr>
          <p:spPr bwMode="auto">
            <a:xfrm>
              <a:off x="395536" y="3814938"/>
              <a:ext cx="377063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buFont typeface="Wingdings" pitchFamily="2" charset="2"/>
                <a:buChar char="§"/>
              </a:pPr>
              <a:r>
                <a:rPr lang="fr-FR" sz="1600" dirty="0" smtClean="0">
                  <a:cs typeface="Arial" charset="0"/>
                </a:rPr>
                <a:t>  </a:t>
              </a:r>
              <a:r>
                <a:rPr lang="fr-FR" sz="1600" dirty="0" smtClean="0"/>
                <a:t>une bande d'éléments</a:t>
              </a:r>
            </a:p>
            <a:p>
              <a:pPr algn="just">
                <a:buFont typeface="Wingdings" pitchFamily="2" charset="2"/>
                <a:buChar char="§"/>
              </a:pPr>
              <a:r>
                <a:rPr lang="fr-FR" sz="1600" dirty="0" smtClean="0">
                  <a:cs typeface="Arial" charset="0"/>
                </a:rPr>
                <a:t>  </a:t>
              </a:r>
              <a:r>
                <a:rPr lang="fr-FR" sz="1600" dirty="0" err="1" smtClean="0">
                  <a:cs typeface="Arial" charset="0"/>
                </a:rPr>
                <a:t>Level</a:t>
              </a:r>
              <a:r>
                <a:rPr lang="fr-FR" sz="1600" dirty="0" smtClean="0">
                  <a:cs typeface="Arial" charset="0"/>
                </a:rPr>
                <a:t> set </a:t>
              </a:r>
            </a:p>
            <a:p>
              <a:pPr algn="just">
                <a:buFont typeface="Wingdings" pitchFamily="2" charset="2"/>
                <a:buChar char="§"/>
              </a:pPr>
              <a:r>
                <a:rPr lang="fr-FR" sz="1600" dirty="0" smtClean="0">
                  <a:cs typeface="Arial" charset="0"/>
                </a:rPr>
                <a:t>  </a:t>
              </a:r>
              <a:r>
                <a:rPr lang="fr-FR" sz="1600" dirty="0" smtClean="0"/>
                <a:t>un maillage polygonal</a:t>
              </a:r>
              <a:endParaRPr lang="fr-FR" sz="1600" dirty="0">
                <a:cs typeface="Arial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08151" y="3863110"/>
              <a:ext cx="2381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02846" y="4066016"/>
              <a:ext cx="3143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2976" y="3914795"/>
            <a:ext cx="3040380" cy="221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29190" y="3571876"/>
            <a:ext cx="313753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Espace réservé du numéro de diapositive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34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9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Conversion d'une fonction paramétrique vers une représentation </a:t>
            </a:r>
            <a:r>
              <a:rPr lang="fr-FR" sz="3200" dirty="0" err="1" smtClean="0"/>
              <a:t>Level</a:t>
            </a:r>
            <a:r>
              <a:rPr lang="fr-FR" sz="3200" dirty="0" smtClean="0"/>
              <a:t> set</a:t>
            </a:r>
            <a:endParaRPr lang="fr-FR" sz="3200" dirty="0"/>
          </a:p>
        </p:txBody>
      </p:sp>
      <p:grpSp>
        <p:nvGrpSpPr>
          <p:cNvPr id="63" name="Groupe 62"/>
          <p:cNvGrpSpPr/>
          <p:nvPr/>
        </p:nvGrpSpPr>
        <p:grpSpPr>
          <a:xfrm>
            <a:off x="4786314" y="3214686"/>
            <a:ext cx="3402355" cy="3394286"/>
            <a:chOff x="4786314" y="3214686"/>
            <a:chExt cx="3402355" cy="3394286"/>
          </a:xfrm>
        </p:grpSpPr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 l="5683" r="4815"/>
            <a:stretch>
              <a:fillRect/>
            </a:stretch>
          </p:blipFill>
          <p:spPr bwMode="auto">
            <a:xfrm>
              <a:off x="4786314" y="3214686"/>
              <a:ext cx="3402355" cy="3394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ZoneTexte 61"/>
            <p:cNvSpPr txBox="1">
              <a:spLocks noChangeArrowheads="1"/>
            </p:cNvSpPr>
            <p:nvPr/>
          </p:nvSpPr>
          <p:spPr bwMode="auto">
            <a:xfrm>
              <a:off x="5500694" y="3681417"/>
              <a:ext cx="36036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400" dirty="0">
                  <a:solidFill>
                    <a:schemeClr val="tx1"/>
                  </a:solidFill>
                  <a:cs typeface="Leelawadee" pitchFamily="34" charset="-34"/>
                </a:rPr>
                <a:t>S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5500694" y="1018744"/>
            <a:ext cx="2323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[</a:t>
            </a:r>
            <a:r>
              <a:rPr lang="fr-FR" sz="1600" dirty="0" err="1" smtClean="0">
                <a:solidFill>
                  <a:srgbClr val="C00000"/>
                </a:solidFill>
              </a:rPr>
              <a:t>Moumnassi</a:t>
            </a:r>
            <a:r>
              <a:rPr lang="fr-FR" sz="1600" dirty="0" smtClean="0">
                <a:solidFill>
                  <a:srgbClr val="C00000"/>
                </a:solidFill>
              </a:rPr>
              <a:t> et al. (2011)]</a:t>
            </a:r>
            <a:endParaRPr lang="fr-FR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63272" cy="720080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Conversion d'une fonction paramétrique vers </a:t>
            </a:r>
            <a:r>
              <a:rPr lang="fr-FR" sz="3200" dirty="0" err="1" smtClean="0"/>
              <a:t>Level</a:t>
            </a:r>
            <a:r>
              <a:rPr lang="fr-FR" sz="3200" dirty="0" smtClean="0"/>
              <a:t> set</a:t>
            </a:r>
            <a:endParaRPr lang="fr-FR" sz="3200" dirty="0"/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3635896" y="692696"/>
            <a:ext cx="18821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chemeClr val="tx2"/>
                </a:solidFill>
              </a:rPr>
              <a:t>Algorithme   2/2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7624" y="134076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La construction du niveau zéro de la </a:t>
            </a:r>
            <a:r>
              <a:rPr lang="fr-FR" dirty="0" err="1" smtClean="0"/>
              <a:t>Level</a:t>
            </a:r>
            <a:r>
              <a:rPr lang="fr-FR" dirty="0" smtClean="0"/>
              <a:t> set s'effectue de proche en proche, d'un élément déjà traité vers ses éléments voisins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1988840"/>
            <a:ext cx="704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181500"/>
            <a:ext cx="1562100" cy="224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005064"/>
            <a:ext cx="233172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4365104"/>
            <a:ext cx="1752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3440" y="6525344"/>
            <a:ext cx="1828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6525344"/>
            <a:ext cx="3381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35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9256" y="714356"/>
            <a:ext cx="2323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[</a:t>
            </a:r>
            <a:r>
              <a:rPr lang="fr-FR" sz="1600" dirty="0" err="1" smtClean="0">
                <a:solidFill>
                  <a:srgbClr val="C00000"/>
                </a:solidFill>
              </a:rPr>
              <a:t>Moumnassi</a:t>
            </a:r>
            <a:r>
              <a:rPr lang="fr-FR" sz="1600" dirty="0" smtClean="0">
                <a:solidFill>
                  <a:srgbClr val="C00000"/>
                </a:solidFill>
              </a:rPr>
              <a:t> et al. (2011)]</a:t>
            </a:r>
            <a:endParaRPr lang="fr-FR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367166"/>
            <a:ext cx="8229600" cy="490066"/>
          </a:xfrm>
        </p:spPr>
        <p:txBody>
          <a:bodyPr>
            <a:noAutofit/>
          </a:bodyPr>
          <a:lstStyle/>
          <a:p>
            <a:r>
              <a:rPr lang="fr-FR" sz="3600" dirty="0" smtClean="0"/>
              <a:t>Plan de la présentation</a:t>
            </a:r>
            <a:endParaRPr lang="fr-FR" sz="36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85720" y="1663858"/>
            <a:ext cx="8715436" cy="362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3000"/>
              </a:spcAft>
              <a:buFont typeface="Wingdings" pitchFamily="2" charset="2"/>
              <a:buChar char="Ø"/>
            </a:pPr>
            <a:r>
              <a:rPr lang="fr-FR" sz="2000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 </a:t>
            </a:r>
            <a:r>
              <a:rPr lang="fr-FR" sz="20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Représentation  géométrique par </a:t>
            </a:r>
            <a:r>
              <a:rPr lang="fr-FR" sz="2000" b="1" dirty="0" err="1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Level</a:t>
            </a:r>
            <a:r>
              <a:rPr lang="fr-FR" sz="20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sets</a:t>
            </a:r>
            <a:endParaRPr lang="fr-FR" sz="2000" b="1" dirty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  <a:p>
            <a:pPr>
              <a:lnSpc>
                <a:spcPct val="200000"/>
              </a:lnSpc>
              <a:spcAft>
                <a:spcPts val="3000"/>
              </a:spcAft>
              <a:buFont typeface="Wingdings" pitchFamily="2" charset="2"/>
              <a:buChar char="Ø"/>
            </a:pPr>
            <a:r>
              <a:rPr lang="fr-FR" sz="2000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 </a:t>
            </a:r>
            <a:r>
              <a:rPr lang="fr-FR" sz="20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La méthode des éléments finis étendus (XFEM)</a:t>
            </a:r>
            <a:endParaRPr lang="en-US" sz="2000" b="1" dirty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  <a:p>
            <a:pPr>
              <a:lnSpc>
                <a:spcPct val="200000"/>
              </a:lnSpc>
              <a:spcAft>
                <a:spcPts val="3000"/>
              </a:spcAft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  Analyse par XFEM dans le cas de l'interpolation linéaire et d'ordre supérieur</a:t>
            </a:r>
          </a:p>
          <a:p>
            <a:pPr>
              <a:lnSpc>
                <a:spcPct val="200000"/>
              </a:lnSpc>
              <a:spcAft>
                <a:spcPts val="3000"/>
              </a:spcAft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  Conclusions et Perspectives</a:t>
            </a:r>
            <a:endParaRPr lang="fr-FR" sz="2000" b="1" dirty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4</a:t>
            </a:fld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Autofit/>
          </a:bodyPr>
          <a:lstStyle/>
          <a:p>
            <a:r>
              <a:rPr lang="fr-FR" sz="2800" dirty="0" smtClean="0"/>
              <a:t>La méthode des </a:t>
            </a:r>
            <a:r>
              <a:rPr lang="fr-FR" sz="2800" dirty="0" err="1" smtClean="0"/>
              <a:t>Level</a:t>
            </a:r>
            <a:r>
              <a:rPr lang="fr-FR" sz="2800" dirty="0" smtClean="0"/>
              <a:t> sets  [</a:t>
            </a:r>
            <a:r>
              <a:rPr lang="fr-FR" sz="2800" dirty="0" err="1" smtClean="0">
                <a:solidFill>
                  <a:srgbClr val="C00000"/>
                </a:solidFill>
              </a:rPr>
              <a:t>Osher</a:t>
            </a:r>
            <a:r>
              <a:rPr lang="fr-FR" sz="2800" dirty="0" smtClean="0">
                <a:solidFill>
                  <a:srgbClr val="C00000"/>
                </a:solidFill>
              </a:rPr>
              <a:t> and </a:t>
            </a:r>
            <a:r>
              <a:rPr lang="fr-FR" sz="2800" dirty="0" err="1" smtClean="0">
                <a:solidFill>
                  <a:srgbClr val="C00000"/>
                </a:solidFill>
              </a:rPr>
              <a:t>Sethian</a:t>
            </a:r>
            <a:r>
              <a:rPr lang="fr-FR" sz="2800" dirty="0" smtClean="0">
                <a:solidFill>
                  <a:srgbClr val="C00000"/>
                </a:solidFill>
              </a:rPr>
              <a:t> (1988)</a:t>
            </a:r>
            <a:r>
              <a:rPr lang="fr-FR" sz="2800" dirty="0" smtClean="0"/>
              <a:t>]</a:t>
            </a:r>
            <a:endParaRPr lang="fr-FR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268760"/>
            <a:ext cx="2784762" cy="2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 bwMode="auto">
          <a:xfrm>
            <a:off x="5724128" y="1844824"/>
            <a:ext cx="720080" cy="43204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1520" y="1391510"/>
            <a:ext cx="37766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fr-FR" sz="1600" dirty="0" smtClean="0"/>
              <a:t>  Représentation implicite de la frontière:</a:t>
            </a:r>
            <a:endParaRPr lang="fr-FR" sz="1600" dirty="0">
              <a:latin typeface="Bookman Old Style" pitchFamily="18" charset="0"/>
              <a:cs typeface="Arabic Typesetting" pitchFamily="66" charset="-7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844824"/>
            <a:ext cx="14097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653136"/>
            <a:ext cx="1722120" cy="54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410102"/>
            <a:ext cx="655320" cy="2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98679" y="2562230"/>
            <a:ext cx="647700" cy="22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1700808"/>
            <a:ext cx="65532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251520" y="4149080"/>
            <a:ext cx="36249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fr-FR" sz="1600" dirty="0" smtClean="0"/>
              <a:t>           est discrétisée par le maillage EF:</a:t>
            </a:r>
            <a:endParaRPr lang="fr-FR" sz="1600" dirty="0">
              <a:latin typeface="Bookman Old Style" pitchFamily="18" charset="0"/>
              <a:cs typeface="Arabic Typesetting" pitchFamily="66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2370366"/>
            <a:ext cx="5301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fr-FR" sz="1600" dirty="0" smtClean="0"/>
              <a:t>  La version la plus utilisée est le champ de distance signée: </a:t>
            </a:r>
            <a:endParaRPr lang="fr-FR" sz="1600" dirty="0">
              <a:latin typeface="Bookman Old Style" pitchFamily="18" charset="0"/>
              <a:cs typeface="Arabic Typesetting" pitchFamily="66" charset="-78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4221088"/>
            <a:ext cx="350520" cy="22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251520" y="5466710"/>
            <a:ext cx="5439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fr-FR" sz="1600" dirty="0" smtClean="0"/>
              <a:t>              présente l'intérêt d'être régie par la loi d'évolution: </a:t>
            </a:r>
            <a:endParaRPr lang="fr-FR" sz="1600" dirty="0">
              <a:latin typeface="Bookman Old Style" pitchFamily="18" charset="0"/>
              <a:cs typeface="Arabic Typesetting" pitchFamily="66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39952" y="5949280"/>
            <a:ext cx="1470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(Hamilton-Jacobi)</a:t>
            </a:r>
            <a:endParaRPr lang="fr-FR" sz="1400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5</a:t>
            </a:fld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3717032"/>
            <a:ext cx="4702016" cy="165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2780928"/>
            <a:ext cx="361188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8" y="3284984"/>
            <a:ext cx="2758440" cy="66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75656" y="5877272"/>
            <a:ext cx="2232660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560" y="5517232"/>
            <a:ext cx="510540" cy="2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490066"/>
          </a:xfrm>
        </p:spPr>
        <p:txBody>
          <a:bodyPr>
            <a:noAutofit/>
          </a:bodyPr>
          <a:lstStyle/>
          <a:p>
            <a:r>
              <a:rPr lang="fr-FR" sz="2800" dirty="0" smtClean="0"/>
              <a:t>Représentation géométrique par </a:t>
            </a:r>
            <a:r>
              <a:rPr lang="fr-FR" sz="2800" dirty="0" err="1" smtClean="0"/>
              <a:t>Level</a:t>
            </a:r>
            <a:r>
              <a:rPr lang="fr-FR" sz="2800" dirty="0" smtClean="0"/>
              <a:t> set</a:t>
            </a:r>
            <a:endParaRPr lang="fr-FR" sz="2800" dirty="0"/>
          </a:p>
        </p:txBody>
      </p:sp>
      <p:sp>
        <p:nvSpPr>
          <p:cNvPr id="23" name="Rectangle 22"/>
          <p:cNvSpPr/>
          <p:nvPr/>
        </p:nvSpPr>
        <p:spPr>
          <a:xfrm>
            <a:off x="3347864" y="951111"/>
            <a:ext cx="2622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C00000"/>
                </a:solidFill>
              </a:rPr>
              <a:t>Inconvénients   1/2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251520" y="1484784"/>
            <a:ext cx="8678198" cy="720080"/>
            <a:chOff x="251520" y="1268760"/>
            <a:chExt cx="8568952" cy="1152128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251520" y="1268760"/>
              <a:ext cx="8568952" cy="115212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space réservé du contenu 2"/>
            <p:cNvSpPr txBox="1">
              <a:spLocks/>
            </p:cNvSpPr>
            <p:nvPr/>
          </p:nvSpPr>
          <p:spPr>
            <a:xfrm>
              <a:off x="323528" y="1268760"/>
              <a:ext cx="8424936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just" defTabSz="914400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L'approximation du domaine</a:t>
              </a:r>
              <a:r>
                <a:rPr kumimoji="0" lang="fr-FR" sz="20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fr-F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dépend de la taille des éléments du maillage EF</a:t>
              </a: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420888"/>
            <a:ext cx="5867821" cy="339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6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79712" y="6095037"/>
            <a:ext cx="5364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Approximation géométrique d'une sphère sur trois maillages de densité croissante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68952" cy="72008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Techniques de raffinement basées sur un sous-maillage</a:t>
            </a:r>
            <a:endParaRPr lang="fr-FR" sz="24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1216908" y="1628800"/>
            <a:ext cx="6800434" cy="1611630"/>
            <a:chOff x="291846" y="1484784"/>
            <a:chExt cx="6800434" cy="1611630"/>
          </a:xfrm>
        </p:grpSpPr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846" y="1484784"/>
              <a:ext cx="5049203" cy="161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r="49425"/>
            <a:stretch>
              <a:fillRect/>
            </a:stretch>
          </p:blipFill>
          <p:spPr bwMode="auto">
            <a:xfrm>
              <a:off x="5436096" y="1484784"/>
              <a:ext cx="1656184" cy="1594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941168"/>
            <a:ext cx="3787140" cy="158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48376"/>
          <a:stretch>
            <a:fillRect/>
          </a:stretch>
        </p:blipFill>
        <p:spPr bwMode="auto">
          <a:xfrm>
            <a:off x="6329476" y="3284984"/>
            <a:ext cx="1690519" cy="159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843808" y="764704"/>
            <a:ext cx="343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Sous-maillage gradué (SMG) en 2D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3550364"/>
            <a:ext cx="3960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 smtClean="0"/>
              <a:t>Si </a:t>
            </a:r>
            <a:r>
              <a:rPr lang="fr-FR" sz="1600" b="1" dirty="0" smtClean="0"/>
              <a:t>une représentation fine de la frontière courbe </a:t>
            </a:r>
            <a:r>
              <a:rPr lang="fr-FR" sz="1600" dirty="0" smtClean="0"/>
              <a:t>est nécessaire:</a:t>
            </a:r>
          </a:p>
          <a:p>
            <a:pPr algn="just"/>
            <a:endParaRPr lang="fr-FR" sz="1600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600" dirty="0" smtClean="0"/>
              <a:t>  chaque élément de frontière est subdivisé en quatre sous-triangles</a:t>
            </a:r>
          </a:p>
          <a:p>
            <a:pPr algn="just"/>
            <a:endParaRPr lang="fr-FR" sz="1600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600" dirty="0" smtClean="0"/>
              <a:t>  traiter chaque niveau de sous-maillage par l'algorithme de conversion</a:t>
            </a:r>
          </a:p>
          <a:p>
            <a:pPr algn="just"/>
            <a:endParaRPr lang="fr-FR" sz="1600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600" dirty="0" smtClean="0"/>
              <a:t>  appliquer la technique de découpage pour subdiviser les sous-éléments du dernier niveau</a:t>
            </a:r>
            <a:endParaRPr lang="fr-FR" sz="1400" dirty="0"/>
          </a:p>
        </p:txBody>
      </p:sp>
      <p:cxnSp>
        <p:nvCxnSpPr>
          <p:cNvPr id="15" name="Connecteur droit avec flèche 14"/>
          <p:cNvCxnSpPr/>
          <p:nvPr/>
        </p:nvCxnSpPr>
        <p:spPr bwMode="auto">
          <a:xfrm>
            <a:off x="2664297" y="2049815"/>
            <a:ext cx="57606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ZoneTexte 36"/>
          <p:cNvSpPr txBox="1">
            <a:spLocks noChangeArrowheads="1"/>
          </p:cNvSpPr>
          <p:nvPr/>
        </p:nvSpPr>
        <p:spPr bwMode="auto">
          <a:xfrm>
            <a:off x="2520281" y="1711841"/>
            <a:ext cx="9715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C00000"/>
                </a:solidFill>
              </a:rPr>
              <a:t>Niveau_1</a:t>
            </a:r>
            <a:endParaRPr lang="fr-FR" sz="1400" dirty="0">
              <a:solidFill>
                <a:srgbClr val="C00000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 bwMode="auto">
          <a:xfrm>
            <a:off x="4464497" y="2049415"/>
            <a:ext cx="57606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ZoneTexte 36"/>
          <p:cNvSpPr txBox="1">
            <a:spLocks noChangeArrowheads="1"/>
          </p:cNvSpPr>
          <p:nvPr/>
        </p:nvSpPr>
        <p:spPr bwMode="auto">
          <a:xfrm>
            <a:off x="4320481" y="1711441"/>
            <a:ext cx="9715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C00000"/>
                </a:solidFill>
              </a:rPr>
              <a:t>Niveau_2</a:t>
            </a:r>
            <a:endParaRPr lang="fr-FR" sz="1400" dirty="0">
              <a:solidFill>
                <a:srgbClr val="C00000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 bwMode="auto">
          <a:xfrm>
            <a:off x="6192689" y="2049415"/>
            <a:ext cx="57606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ZoneTexte 36"/>
          <p:cNvSpPr txBox="1">
            <a:spLocks noChangeArrowheads="1"/>
          </p:cNvSpPr>
          <p:nvPr/>
        </p:nvSpPr>
        <p:spPr bwMode="auto">
          <a:xfrm>
            <a:off x="6048673" y="1711441"/>
            <a:ext cx="9715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C00000"/>
                </a:solidFill>
              </a:rPr>
              <a:t>Niveau_3</a:t>
            </a:r>
            <a:endParaRPr lang="fr-FR" sz="1400" dirty="0">
              <a:solidFill>
                <a:srgbClr val="C0000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>
            <a:off x="6876256" y="3140968"/>
            <a:ext cx="0" cy="57606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ZoneTexte 36"/>
          <p:cNvSpPr txBox="1">
            <a:spLocks noChangeArrowheads="1"/>
          </p:cNvSpPr>
          <p:nvPr/>
        </p:nvSpPr>
        <p:spPr bwMode="auto">
          <a:xfrm>
            <a:off x="5904656" y="3284984"/>
            <a:ext cx="10436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C00000"/>
                </a:solidFill>
              </a:rPr>
              <a:t>Découpage</a:t>
            </a:r>
            <a:endParaRPr lang="fr-FR" sz="1400" dirty="0">
              <a:solidFill>
                <a:srgbClr val="C0000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 bwMode="auto">
          <a:xfrm flipH="1">
            <a:off x="6732240" y="4941168"/>
            <a:ext cx="360040" cy="57606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 bwMode="auto">
          <a:xfrm>
            <a:off x="7524328" y="4941168"/>
            <a:ext cx="360040" cy="57606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7</a:t>
            </a:fld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68952" cy="72008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Techniques de raffinement basées sur un sous-maillage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786" y="1772816"/>
            <a:ext cx="2697480" cy="272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5114" y="1762183"/>
            <a:ext cx="2689860" cy="272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7442" y="1753973"/>
            <a:ext cx="27051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11560" y="4653136"/>
            <a:ext cx="1872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Maillage grossier de l'approximation EF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3419872" y="4653136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Raffinement par SMG de niveau (n = 7) 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6278926" y="4653136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Approximation géométrique</a:t>
            </a:r>
            <a:endParaRPr lang="fr-FR" sz="1600" dirty="0"/>
          </a:p>
        </p:txBody>
      </p:sp>
      <p:sp>
        <p:nvSpPr>
          <p:cNvPr id="15" name="Rectangle 14"/>
          <p:cNvSpPr/>
          <p:nvPr/>
        </p:nvSpPr>
        <p:spPr>
          <a:xfrm>
            <a:off x="2843808" y="764704"/>
            <a:ext cx="343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Sous-maillage gradué (SMG) en 2D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05A5-9BE6-4D0F-A12B-5915CF185F02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68952" cy="72008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Techniques de raffinement basées sur un sous-maillage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2843808" y="764704"/>
            <a:ext cx="343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Sous-maillage gradué (SMG) en 3D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306" y="1556792"/>
            <a:ext cx="5460683" cy="142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0770" y="3356992"/>
            <a:ext cx="1400175" cy="138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4666" y="5013176"/>
            <a:ext cx="3393758" cy="134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51520" y="3550364"/>
            <a:ext cx="3960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 smtClean="0"/>
              <a:t>Si </a:t>
            </a:r>
            <a:r>
              <a:rPr lang="fr-FR" sz="1600" b="1" dirty="0" smtClean="0"/>
              <a:t>une représentation fine de la frontière courbe </a:t>
            </a:r>
            <a:r>
              <a:rPr lang="fr-FR" sz="1600" dirty="0" smtClean="0"/>
              <a:t>est nécessaire:</a:t>
            </a:r>
          </a:p>
          <a:p>
            <a:pPr algn="just"/>
            <a:endParaRPr lang="fr-FR" sz="1600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600" dirty="0" smtClean="0"/>
              <a:t>  chaque élément de frontière est subdivisé en huit sous-éléments tétraédriques</a:t>
            </a:r>
          </a:p>
          <a:p>
            <a:pPr algn="just"/>
            <a:endParaRPr lang="fr-FR" sz="1600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600" dirty="0" smtClean="0"/>
              <a:t>  traiter chaque niveau de sous-maillage par l'algorithme de conversion</a:t>
            </a:r>
          </a:p>
          <a:p>
            <a:pPr algn="just"/>
            <a:endParaRPr lang="fr-FR" sz="1600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600" dirty="0" smtClean="0"/>
              <a:t>  appliquer la technique de découpage pour subdiviser les sous-éléments du dernier niveau</a:t>
            </a:r>
            <a:endParaRPr lang="fr-FR" sz="1400" dirty="0"/>
          </a:p>
        </p:txBody>
      </p:sp>
      <p:cxnSp>
        <p:nvCxnSpPr>
          <p:cNvPr id="11" name="Connecteur droit avec flèche 10"/>
          <p:cNvCxnSpPr/>
          <p:nvPr/>
        </p:nvCxnSpPr>
        <p:spPr bwMode="auto">
          <a:xfrm>
            <a:off x="3240361" y="2049815"/>
            <a:ext cx="57606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ZoneTexte 36"/>
          <p:cNvSpPr txBox="1">
            <a:spLocks noChangeArrowheads="1"/>
          </p:cNvSpPr>
          <p:nvPr/>
        </p:nvSpPr>
        <p:spPr bwMode="auto">
          <a:xfrm>
            <a:off x="3096345" y="1711841"/>
            <a:ext cx="9715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C00000"/>
                </a:solidFill>
              </a:rPr>
              <a:t>Niveau_1</a:t>
            </a:r>
            <a:endParaRPr lang="fr-FR" sz="1400" dirty="0">
              <a:solidFill>
                <a:srgbClr val="C000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>
            <a:off x="5040561" y="2049415"/>
            <a:ext cx="57606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ZoneTexte 36"/>
          <p:cNvSpPr txBox="1">
            <a:spLocks noChangeArrowheads="1"/>
          </p:cNvSpPr>
          <p:nvPr/>
        </p:nvSpPr>
        <p:spPr bwMode="auto">
          <a:xfrm>
            <a:off x="4896545" y="1711441"/>
            <a:ext cx="9715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C00000"/>
                </a:solidFill>
              </a:rPr>
              <a:t>Niveau_2</a:t>
            </a:r>
            <a:endParaRPr lang="fr-FR" sz="1400" dirty="0">
              <a:solidFill>
                <a:srgbClr val="C0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>
            <a:off x="6191672" y="3068960"/>
            <a:ext cx="0" cy="57606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ZoneTexte 36"/>
          <p:cNvSpPr txBox="1">
            <a:spLocks noChangeArrowheads="1"/>
          </p:cNvSpPr>
          <p:nvPr/>
        </p:nvSpPr>
        <p:spPr bwMode="auto">
          <a:xfrm>
            <a:off x="5220072" y="3212976"/>
            <a:ext cx="10436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C00000"/>
                </a:solidFill>
              </a:rPr>
              <a:t>Découpage</a:t>
            </a:r>
            <a:endParaRPr lang="fr-FR" sz="1400" dirty="0">
              <a:solidFill>
                <a:srgbClr val="C00000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 bwMode="auto">
          <a:xfrm flipH="1">
            <a:off x="6217551" y="4845471"/>
            <a:ext cx="360040" cy="57606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 bwMode="auto">
          <a:xfrm>
            <a:off x="7009639" y="4845471"/>
            <a:ext cx="360040" cy="57606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6830888" y="6448251"/>
            <a:ext cx="2133600" cy="365125"/>
          </a:xfrm>
        </p:spPr>
        <p:txBody>
          <a:bodyPr/>
          <a:lstStyle/>
          <a:p>
            <a:fld id="{F0B505A5-9BE6-4D0F-A12B-5915CF185F02}" type="slidenum">
              <a:rPr lang="fr-FR" b="1" smtClean="0">
                <a:solidFill>
                  <a:schemeClr val="tx1"/>
                </a:solidFill>
              </a:rPr>
              <a:pPr/>
              <a:t>9</a:t>
            </a:fld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17856</TotalTime>
  <Words>1488</Words>
  <Application>Microsoft Office PowerPoint</Application>
  <PresentationFormat>Affichage à l'écran (4:3)</PresentationFormat>
  <Paragraphs>286</Paragraphs>
  <Slides>35</Slides>
  <Notes>33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 Analyse par la méthode XFEM d'ordre supérieur sur des géométries non-conformes au maillage: Représentation implicite d'objets à partir de la représentation paramétrique </vt:lpstr>
      <vt:lpstr>Introduction</vt:lpstr>
      <vt:lpstr>Motivations</vt:lpstr>
      <vt:lpstr>Plan de la présentation</vt:lpstr>
      <vt:lpstr>La méthode des Level sets  [Osher and Sethian (1988)]</vt:lpstr>
      <vt:lpstr>Représentation géométrique par Level set</vt:lpstr>
      <vt:lpstr>Techniques de raffinement basées sur un sous-maillage</vt:lpstr>
      <vt:lpstr>Techniques de raffinement basées sur un sous-maillage</vt:lpstr>
      <vt:lpstr>Techniques de raffinement basées sur un sous-maillage</vt:lpstr>
      <vt:lpstr>Techniques de raffinement basées sur un sous-maillage</vt:lpstr>
      <vt:lpstr>Représentation géométrique par Level set</vt:lpstr>
      <vt:lpstr>Représentation implicite avec plusieurs Level sets</vt:lpstr>
      <vt:lpstr>Plan de la présentation</vt:lpstr>
      <vt:lpstr>Méthode des Eléments finis étendus (XFEM) [Moës et al. (1999)]</vt:lpstr>
      <vt:lpstr>Intégration numérique</vt:lpstr>
      <vt:lpstr>Plan de la présentation</vt:lpstr>
      <vt:lpstr>Maillage non-conforme à la frontière de la géométrie</vt:lpstr>
      <vt:lpstr>Maillage non-conforme à la frontière de la géométrie</vt:lpstr>
      <vt:lpstr>Maillage non-conforme à la frontière de la géométrie</vt:lpstr>
      <vt:lpstr>Maillage non-conforme à la frontière de la géométrie</vt:lpstr>
      <vt:lpstr>Maillage non-conforme à la frontière de la géométrie</vt:lpstr>
      <vt:lpstr>Maillage non-conforme à la frontière de la géométrie</vt:lpstr>
      <vt:lpstr>Maillage non-conforme aux frontières courbes</vt:lpstr>
      <vt:lpstr>Maillage non-conforme aux frontières courbes</vt:lpstr>
      <vt:lpstr>Maillage non-conforme aux frontières courbes</vt:lpstr>
      <vt:lpstr>Maillage non-conforme aux frontières courbes</vt:lpstr>
      <vt:lpstr>Maillage non-conforme aux frontières courbes</vt:lpstr>
      <vt:lpstr>Maillage non-conforme aux frontières courbes</vt:lpstr>
      <vt:lpstr>Conclusions   1/2</vt:lpstr>
      <vt:lpstr>Conclusions   2/2</vt:lpstr>
      <vt:lpstr>Perspectives</vt:lpstr>
      <vt:lpstr>Diapositive 32</vt:lpstr>
      <vt:lpstr>Méthode des Eléments finis étendus (XFEM) [Moës et al. (1999)]</vt:lpstr>
      <vt:lpstr>Conversion d'une fonction paramétrique vers une représentation Level set</vt:lpstr>
      <vt:lpstr>Conversion d'une fonction paramétrique vers Level set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MOUMNASSI</dc:creator>
  <cp:lastModifiedBy>MOUMNASSI</cp:lastModifiedBy>
  <cp:revision>1145</cp:revision>
  <dcterms:created xsi:type="dcterms:W3CDTF">2011-11-13T10:39:25Z</dcterms:created>
  <dcterms:modified xsi:type="dcterms:W3CDTF">2014-09-14T12:10:53Z</dcterms:modified>
</cp:coreProperties>
</file>