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50" r:id="rId2"/>
    <p:sldMasterId id="2147483862" r:id="rId3"/>
    <p:sldMasterId id="2147483663" r:id="rId4"/>
  </p:sldMasterIdLst>
  <p:notesMasterIdLst>
    <p:notesMasterId r:id="rId24"/>
  </p:notesMasterIdLst>
  <p:sldIdLst>
    <p:sldId id="265" r:id="rId5"/>
    <p:sldId id="426" r:id="rId6"/>
    <p:sldId id="391" r:id="rId7"/>
    <p:sldId id="423" r:id="rId8"/>
    <p:sldId id="424" r:id="rId9"/>
    <p:sldId id="436" r:id="rId10"/>
    <p:sldId id="437" r:id="rId11"/>
    <p:sldId id="444" r:id="rId12"/>
    <p:sldId id="428" r:id="rId13"/>
    <p:sldId id="429" r:id="rId14"/>
    <p:sldId id="430" r:id="rId15"/>
    <p:sldId id="445" r:id="rId16"/>
    <p:sldId id="432" r:id="rId17"/>
    <p:sldId id="433" r:id="rId18"/>
    <p:sldId id="434" r:id="rId19"/>
    <p:sldId id="446" r:id="rId20"/>
    <p:sldId id="448" r:id="rId21"/>
    <p:sldId id="447" r:id="rId22"/>
    <p:sldId id="43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349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F12FAD-0722-443C-AFCE-AFDDBFF6F9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F2F02F-509B-4E09-BC84-39910DAC00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271962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2719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665A79-841C-4261-B9A0-3CD0734287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</p:spPr>
        <p:txBody>
          <a:bodyPr/>
          <a:lstStyle/>
          <a:p>
            <a:fld id="{6909AC41-3C01-4F48-BC1C-4F55737C19D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9606BB-9F2C-4A74-BF86-BE7C5F7072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AE8BC-98BC-4239-A7A4-69603F5858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F9C44-D08C-44F4-B3D6-71F8F872B4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6537-0611-400F-A7CC-EB94C0EE06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0F489-5CF0-4A50-9D72-EFB4BB54EB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99D4D-118E-45B2-AC81-092DFA5E94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88D43C-0222-4659-B770-9906F50B8C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FE56-5E28-40BA-9B8E-797427CA6B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710B2-14BC-48DE-94D9-FDCE2C0A7F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F1F23-DA38-40E5-8C52-3D5ED116EB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CF56-BCDF-41EB-B51F-279163210C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AEB01-C234-47B9-BA53-C44D8025D4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4BC2-CA87-4232-A45F-431752FC95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79600"/>
            <a:ext cx="3422651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49" y="1879600"/>
            <a:ext cx="3422651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B9BC50-E028-46AC-B514-2572040F92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4039FC-1B96-4473-85C5-3BD3E20C45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43C9EA5-DC40-43A8-8774-3AAEF4966E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CE0D09-966B-4107-8461-F817151183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4FABD1-6C1A-457F-B10B-9CD8F0582F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0" y="5760640"/>
            <a:ext cx="9144000" cy="1124744"/>
          </a:xfrm>
          <a:prstGeom prst="roundRect">
            <a:avLst>
              <a:gd name="adj" fmla="val 8892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0" y="-12700"/>
            <a:ext cx="9144000" cy="993428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1" y="1879600"/>
            <a:ext cx="6997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32146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 Bold" charset="0"/>
              </a:rPr>
              <a:t>Fifth level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0"/>
            <a:ext cx="1028700" cy="9858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7296150" y="5702300"/>
            <a:ext cx="2103439" cy="1600200"/>
            <a:chOff x="0" y="0"/>
            <a:chExt cx="1324" cy="1008"/>
          </a:xfrm>
        </p:grpSpPr>
        <p:sp>
          <p:nvSpPr>
            <p:cNvPr id="1032" name="Rectangle 5"/>
            <p:cNvSpPr>
              <a:spLocks/>
            </p:cNvSpPr>
            <p:nvPr/>
          </p:nvSpPr>
          <p:spPr bwMode="auto">
            <a:xfrm>
              <a:off x="151" y="104"/>
              <a:ext cx="1157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3" name="Rectangle 6"/>
            <p:cNvSpPr>
              <a:spLocks/>
            </p:cNvSpPr>
            <p:nvPr/>
          </p:nvSpPr>
          <p:spPr bwMode="auto">
            <a:xfrm>
              <a:off x="266" y="397"/>
              <a:ext cx="105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1034" name="Rectangle 7"/>
            <p:cNvSpPr>
              <a:spLocks/>
            </p:cNvSpPr>
            <p:nvPr/>
          </p:nvSpPr>
          <p:spPr bwMode="auto">
            <a:xfrm>
              <a:off x="0" y="0"/>
              <a:ext cx="337" cy="1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49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hf hdr="0" ftr="0" dt="0"/>
  <p:txStyles>
    <p:titleStyle>
      <a:lvl1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Eurostile" pitchFamily="-84" charset="0"/>
        </a:defRPr>
      </a:lvl1pPr>
      <a:lvl2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2pPr>
      <a:lvl3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3pPr>
      <a:lvl4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4pPr>
      <a:lvl5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5pPr>
      <a:lvl6pPr marL="5683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6pPr>
      <a:lvl7pPr marL="10255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7pPr>
      <a:lvl8pPr marL="14827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8pPr>
      <a:lvl9pPr marL="19399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ts val="1400"/>
        </a:spcBef>
        <a:spcAft>
          <a:spcPct val="0"/>
        </a:spcAft>
        <a:defRPr sz="16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2pPr>
      <a:lvl3pPr marL="1628775" indent="-714375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3pPr>
      <a:lvl4pPr marL="2135188" indent="-763588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4pPr>
      <a:lvl5pPr marL="2622550" indent="-79375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5pPr>
      <a:lvl6pPr marL="30797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35369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39941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44513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6840-5DB0-4460-9E14-61C918D49C93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A887-E2C5-45DE-B44C-B8CDAA7D31FB}" type="datetimeFigureOut">
              <a:rPr lang="zh-CN" altLang="en-US" smtClean="0"/>
              <a:pPr/>
              <a:t>2014/7/24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E88D51CE-AC12-4CBF-AE6F-14B4F6B8D1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7.gi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964488" cy="1656184"/>
          </a:xfrm>
        </p:spPr>
        <p:txBody>
          <a:bodyPr/>
          <a:lstStyle/>
          <a:p>
            <a:r>
              <a:rPr lang="en-US" altLang="zh-CN" sz="3600" b="1" dirty="0" smtClean="0"/>
              <a:t>Crack growth analysis by a NURBS-based </a:t>
            </a:r>
            <a:r>
              <a:rPr lang="en-US" altLang="zh-CN" sz="3600" b="1" dirty="0" err="1" smtClean="0"/>
              <a:t>isogeometric</a:t>
            </a:r>
            <a:r>
              <a:rPr lang="en-US" altLang="zh-CN" sz="3600" b="1" dirty="0" smtClean="0"/>
              <a:t> boundary element method</a:t>
            </a:r>
            <a:r>
              <a:rPr lang="en-US" altLang="zh-CN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/>
            </a:r>
            <a:br>
              <a:rPr lang="en-US" altLang="zh-CN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</a:b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892480" cy="1752600"/>
          </a:xfrm>
        </p:spPr>
        <p:txBody>
          <a:bodyPr/>
          <a:lstStyle/>
          <a:p>
            <a:r>
              <a:rPr lang="en-US" altLang="zh-CN" sz="2400" dirty="0" err="1" smtClean="0"/>
              <a:t>Xuan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Peng</a:t>
            </a:r>
            <a:r>
              <a:rPr lang="en-US" altLang="zh-CN" sz="2400" dirty="0" smtClean="0"/>
              <a:t>, Elena </a:t>
            </a:r>
            <a:r>
              <a:rPr lang="en-US" altLang="zh-CN" sz="2400" dirty="0" err="1" smtClean="0"/>
              <a:t>Atroshchenko</a:t>
            </a:r>
            <a:r>
              <a:rPr lang="en-US" altLang="zh-CN" sz="2400" dirty="0" smtClean="0"/>
              <a:t>, Robert Simpson, </a:t>
            </a:r>
          </a:p>
          <a:p>
            <a:r>
              <a:rPr lang="en-GB" altLang="zh-CN" sz="2400" dirty="0" err="1" smtClean="0"/>
              <a:t>Sivakumar</a:t>
            </a:r>
            <a:r>
              <a:rPr lang="en-GB" altLang="zh-CN" sz="2400" dirty="0" smtClean="0"/>
              <a:t> </a:t>
            </a:r>
            <a:r>
              <a:rPr lang="en-GB" altLang="zh-CN" sz="2400" dirty="0" err="1" smtClean="0"/>
              <a:t>Kulasegaram</a:t>
            </a:r>
            <a:r>
              <a:rPr lang="en-GB" altLang="zh-CN" sz="2400" smtClean="0"/>
              <a:t>, Stéphane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Bordas</a:t>
            </a:r>
            <a:endParaRPr lang="en-US" altLang="zh-CN" sz="2400" dirty="0" smtClean="0"/>
          </a:p>
          <a:p>
            <a:r>
              <a:rPr lang="en-US" altLang="zh-CN" sz="2400" dirty="0" smtClean="0"/>
              <a:t>Cardiff University, UK </a:t>
            </a:r>
            <a:endParaRPr lang="zh-CN" altLang="en-US" sz="2400" dirty="0"/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3995936" y="4437112"/>
            <a:ext cx="116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July 2014</a:t>
            </a:r>
            <a:endParaRPr lang="en-US" altLang="zh-CN" sz="24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99992" y="169476"/>
            <a:ext cx="4449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11</a:t>
            </a:r>
            <a:r>
              <a:rPr lang="en-US" altLang="zh-CN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 World Congress on Computational Mechanics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WCCM XI, </a:t>
            </a:r>
            <a:r>
              <a:rPr lang="en-US" altLang="zh-CN" sz="1400" b="1" dirty="0" err="1" smtClean="0">
                <a:solidFill>
                  <a:schemeClr val="bg1"/>
                </a:solidFill>
              </a:rPr>
              <a:t>Barcenola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, Spain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Algorithm for crack propagation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323528" y="764704"/>
            <a:ext cx="7560840" cy="22322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Space constraint     ,  parametric constraint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  Maximum hoop stress criterion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Localization constraint function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Calculate the moving vector 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06437" y="1916833"/>
          <a:ext cx="3865563" cy="352425"/>
        </p:xfrm>
        <a:graphic>
          <a:graphicData uri="http://schemas.openxmlformats.org/presentationml/2006/ole">
            <p:oleObj spid="_x0000_s684036" name="Formula" r:id="rId3" imgW="1949760" imgH="177840" progId="Equation.Ribbit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96137" y="888208"/>
          <a:ext cx="179387" cy="236537"/>
        </p:xfrm>
        <a:graphic>
          <a:graphicData uri="http://schemas.openxmlformats.org/presentationml/2006/ole">
            <p:oleObj spid="_x0000_s684037" name="Formula" r:id="rId4" imgW="90360" imgH="11952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627784" y="740570"/>
          <a:ext cx="320675" cy="384175"/>
        </p:xfrm>
        <a:graphic>
          <a:graphicData uri="http://schemas.openxmlformats.org/presentationml/2006/ole">
            <p:oleObj spid="_x0000_s684038" name="Formula" r:id="rId5" imgW="161640" imgH="194400" progId="Equation.Ribbit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115617" y="2708921"/>
          <a:ext cx="5462588" cy="784225"/>
        </p:xfrm>
        <a:graphic>
          <a:graphicData uri="http://schemas.openxmlformats.org/presentationml/2006/ole">
            <p:oleObj spid="_x0000_s684041" name="Formula" r:id="rId6" imgW="2756160" imgH="395280" progId="Equation.Ribbit">
              <p:embed/>
            </p:oleObj>
          </a:graphicData>
        </a:graphic>
      </p:graphicFrame>
      <p:pic>
        <p:nvPicPr>
          <p:cNvPr id="68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6117" y="2658244"/>
            <a:ext cx="800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4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528418"/>
            <a:ext cx="8686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4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6837" y="5803726"/>
            <a:ext cx="3067051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下箭头 25"/>
          <p:cNvSpPr/>
          <p:nvPr/>
        </p:nvSpPr>
        <p:spPr bwMode="auto">
          <a:xfrm>
            <a:off x="1907704" y="5229200"/>
            <a:ext cx="576064" cy="432048"/>
          </a:xfrm>
          <a:prstGeom prst="down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直角上箭头 26"/>
          <p:cNvSpPr/>
          <p:nvPr/>
        </p:nvSpPr>
        <p:spPr bwMode="auto">
          <a:xfrm>
            <a:off x="3707904" y="5373216"/>
            <a:ext cx="1368152" cy="792088"/>
          </a:xfrm>
          <a:prstGeom prst="bentUp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9/18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Numerical examples: Edge crack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794" y="3933056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5469" y="908720"/>
            <a:ext cx="2628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 txBox="1">
            <a:spLocks/>
          </p:cNvSpPr>
          <p:nvPr/>
        </p:nvSpPr>
        <p:spPr bwMode="auto">
          <a:xfrm>
            <a:off x="5652120" y="2636913"/>
            <a:ext cx="1872208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NURBS(B-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Spline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</a:t>
            </a: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3" name="AutoShape 10"/>
          <p:cNvSpPr txBox="1">
            <a:spLocks/>
          </p:cNvSpPr>
          <p:nvPr/>
        </p:nvSpPr>
        <p:spPr bwMode="auto">
          <a:xfrm>
            <a:off x="5436096" y="5661249"/>
            <a:ext cx="2304256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Discontinous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Lagange</a:t>
            </a:r>
            <a:endParaRPr lang="en-US" altLang="zh-CN" sz="1800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3" y="1268761"/>
            <a:ext cx="134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10/18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6850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438" y="912861"/>
            <a:ext cx="3306530" cy="321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95536" y="4221088"/>
          <a:ext cx="4450457" cy="2291655"/>
        </p:xfrm>
        <a:graphic>
          <a:graphicData uri="http://schemas.openxmlformats.org/presentationml/2006/ole">
            <p:oleObj spid="_x0000_s685065" name="Formula" r:id="rId7" imgW="3356640" imgH="1691640" progId="Equation.Ribbi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Edge crack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11/18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395536" y="404664"/>
            <a:ext cx="561662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tip refinement 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VS </a:t>
            </a: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enrichment</a:t>
            </a:r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614" y="980728"/>
            <a:ext cx="3297346" cy="23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980728"/>
            <a:ext cx="30637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/>
          </p:cNvSpPr>
          <p:nvPr/>
        </p:nvSpPr>
        <p:spPr bwMode="auto">
          <a:xfrm>
            <a:off x="755576" y="3068960"/>
            <a:ext cx="388843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opening displacement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5148064" y="3068960"/>
            <a:ext cx="388843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Error in displacement L2 norm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805" y="4248472"/>
            <a:ext cx="347016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351" y="4293096"/>
            <a:ext cx="32570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0"/>
          <p:cNvSpPr>
            <a:spLocks/>
          </p:cNvSpPr>
          <p:nvPr/>
        </p:nvSpPr>
        <p:spPr bwMode="auto">
          <a:xfrm>
            <a:off x="467544" y="3573016"/>
            <a:ext cx="8604448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NURBS 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VS </a:t>
            </a:r>
            <a:r>
              <a:rPr lang="en-US" altLang="zh-CN" sz="2400" b="1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Langerange</a:t>
            </a: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 convergence in SIFs, no crack tip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692696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Inclined centre crack (SGBEM, Lagrange  BEM, IGABEM)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80" y="126876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/>
          </p:cNvSpPr>
          <p:nvPr/>
        </p:nvSpPr>
        <p:spPr bwMode="auto">
          <a:xfrm>
            <a:off x="2699792" y="2276872"/>
            <a:ext cx="6444208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IGABEM(r) :Uniform mesh (refined tip element)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LBEM: discontinuous Lagrange BEM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SGBEM: symmetric </a:t>
            </a:r>
            <a:r>
              <a:rPr lang="en-US" altLang="zh-CN" sz="20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Galerkin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BEM, </a:t>
            </a:r>
            <a:r>
              <a:rPr lang="en-US" altLang="zh-CN" sz="20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Sutrahar&amp;Paulino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(2004)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092101" y="836713"/>
          <a:ext cx="3640139" cy="384175"/>
        </p:xfrm>
        <a:graphic>
          <a:graphicData uri="http://schemas.openxmlformats.org/presentationml/2006/ole">
            <p:oleObj spid="_x0000_s687108" name="Formula" r:id="rId5" imgW="1836720" imgH="19440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987825" y="1340768"/>
          <a:ext cx="3678239" cy="371475"/>
        </p:xfrm>
        <a:graphic>
          <a:graphicData uri="http://schemas.openxmlformats.org/presentationml/2006/ole">
            <p:oleObj spid="_x0000_s687109" name="Formula" r:id="rId6" imgW="1855800" imgH="186840" progId="Equation.Ribbit">
              <p:embed/>
            </p:oleObj>
          </a:graphicData>
        </a:graphic>
      </p:graphicFrame>
      <p:pic>
        <p:nvPicPr>
          <p:cNvPr id="6871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1" y="3955876"/>
            <a:ext cx="3924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71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4641" y="4005065"/>
            <a:ext cx="3933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"/>
          <p:cNvSpPr>
            <a:spLocks/>
          </p:cNvSpPr>
          <p:nvPr/>
        </p:nvSpPr>
        <p:spPr bwMode="auto">
          <a:xfrm>
            <a:off x="683568" y="3573016"/>
            <a:ext cx="7344816" cy="4320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m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 number of elements in uniform mesh along the crack surface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155603" y="1916113"/>
          <a:ext cx="3576637" cy="352425"/>
        </p:xfrm>
        <a:graphic>
          <a:graphicData uri="http://schemas.openxmlformats.org/presentationml/2006/ole">
            <p:oleObj spid="_x0000_s687113" name="Formula" r:id="rId9" imgW="1804680" imgH="177840" progId="Equation.Ribbit">
              <p:embed/>
            </p:oleObj>
          </a:graphicData>
        </a:graphic>
      </p:graphicFrame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12/18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Arc crack (M integral, J integral)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8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30" y="692696"/>
            <a:ext cx="2619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088" y="126876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024909" y="2636912"/>
          <a:ext cx="2211388" cy="352425"/>
        </p:xfrm>
        <a:graphic>
          <a:graphicData uri="http://schemas.openxmlformats.org/presentationml/2006/ole">
            <p:oleObj spid="_x0000_s689156" name="Formula" r:id="rId5" imgW="1115280" imgH="17784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540522" y="772568"/>
          <a:ext cx="3271839" cy="784225"/>
        </p:xfrm>
        <a:graphic>
          <a:graphicData uri="http://schemas.openxmlformats.org/presentationml/2006/ole">
            <p:oleObj spid="_x0000_s689157" name="Formula" r:id="rId6" imgW="1651320" imgH="395280" progId="Equation.Ribbit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504581" y="1708672"/>
          <a:ext cx="3379788" cy="784225"/>
        </p:xfrm>
        <a:graphic>
          <a:graphicData uri="http://schemas.openxmlformats.org/presentationml/2006/ole">
            <p:oleObj spid="_x0000_s689158" name="Formula" r:id="rId7" imgW="1704600" imgH="395280" progId="Equation.Ribbit">
              <p:embed/>
            </p:oleObj>
          </a:graphicData>
        </a:graphic>
      </p:graphicFrame>
      <p:pic>
        <p:nvPicPr>
          <p:cNvPr id="6891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648" y="4121993"/>
            <a:ext cx="6248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"/>
          <p:cNvSpPr>
            <a:spLocks/>
          </p:cNvSpPr>
          <p:nvPr/>
        </p:nvSpPr>
        <p:spPr bwMode="auto">
          <a:xfrm>
            <a:off x="144016" y="2780928"/>
            <a:ext cx="6444208" cy="129614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Uniform mesh + refined tip element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Splitting parameter in </a:t>
            </a:r>
            <a:r>
              <a:rPr lang="en-US" altLang="zh-CN" sz="2000" b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J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integral:</a:t>
            </a:r>
            <a:endParaRPr lang="en-US" altLang="zh-CN" sz="2000" dirty="0" smtClean="0">
              <a:solidFill>
                <a:srgbClr val="343434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  <a:sym typeface="Calibri Bold" pitchFamily="-84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820417" y="3474568"/>
          <a:ext cx="4279975" cy="242464"/>
        </p:xfrm>
        <a:graphic>
          <a:graphicData uri="http://schemas.openxmlformats.org/presentationml/2006/ole">
            <p:oleObj spid="_x0000_s689161" name="Formula" r:id="rId9" imgW="3015000" imgH="169200" progId="Equation.Ribbit">
              <p:embed/>
            </p:oleObj>
          </a:graphicData>
        </a:graphic>
      </p:graphicFrame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13/18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8" name="AutoShape 10"/>
          <p:cNvSpPr>
            <a:spLocks/>
          </p:cNvSpPr>
          <p:nvPr/>
        </p:nvSpPr>
        <p:spPr bwMode="auto">
          <a:xfrm>
            <a:off x="251520" y="3645024"/>
            <a:ext cx="7344816" cy="4320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m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 number of elements in uniform mesh along the crack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Crack growth from rivet holes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3707904" y="1916833"/>
            <a:ext cx="525658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12 elements for each circle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3 elements for initial cracks with tip refinement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260851" y="981076"/>
          <a:ext cx="4038600" cy="352425"/>
        </p:xfrm>
        <a:graphic>
          <a:graphicData uri="http://schemas.openxmlformats.org/presentationml/2006/ole">
            <p:oleObj spid="_x0000_s690178" name="Formula" r:id="rId3" imgW="2036160" imgH="177840" progId="Equation.Ribbit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283969" y="1556792"/>
          <a:ext cx="4044951" cy="314325"/>
        </p:xfrm>
        <a:graphic>
          <a:graphicData uri="http://schemas.openxmlformats.org/presentationml/2006/ole">
            <p:oleObj spid="_x0000_s690179" name="Formula" r:id="rId4" imgW="2039760" imgH="158760" progId="Equation.Ribbit">
              <p:embed/>
            </p:oleObj>
          </a:graphicData>
        </a:graphic>
      </p:graphicFrame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4" y="764704"/>
            <a:ext cx="25431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0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97" y="3933056"/>
            <a:ext cx="40715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23528" y="4653137"/>
          <a:ext cx="3384376" cy="293893"/>
        </p:xfrm>
        <a:graphic>
          <a:graphicData uri="http://schemas.openxmlformats.org/presentationml/2006/ole">
            <p:oleObj spid="_x0000_s690181" name="Formula" r:id="rId7" imgW="2063880" imgH="179280" progId="Equation.Ribbit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115617" y="5589241"/>
          <a:ext cx="1381011" cy="288032"/>
        </p:xfrm>
        <a:graphic>
          <a:graphicData uri="http://schemas.openxmlformats.org/presentationml/2006/ole">
            <p:oleObj spid="_x0000_s690182" name="Formula" r:id="rId8" imgW="861120" imgH="179280" progId="Equation.Ribbit">
              <p:embed/>
            </p:oleObj>
          </a:graphicData>
        </a:graphic>
      </p:graphicFrame>
      <p:pic>
        <p:nvPicPr>
          <p:cNvPr id="69018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936" y="2831926"/>
            <a:ext cx="5105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14/18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690183" name="Picture 7" descr="D:\Current\Travel&amp;conference\Belgium\IGA2014slides\2hole-undeforme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3570" y="692696"/>
            <a:ext cx="4772886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69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424" y="1556792"/>
            <a:ext cx="2667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374" y="692696"/>
            <a:ext cx="50817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5373216"/>
            <a:ext cx="1609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7924" y="3924499"/>
            <a:ext cx="4166164" cy="29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Crack growth through rivet holes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15/18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-1612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 charset="0"/>
              </a:rPr>
              <a:t>Conclusions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16/18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251520" y="404664"/>
            <a:ext cx="8496944" cy="295232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Dual equations for IGABEM are used to model crack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crack tip is treated by graded knot insertion or PU enrichment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J integral and M integral for calculating stress intensity factors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 crack growth algorithm combined with graded knot insertion is realized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0" y="3284984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82500" y="34290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 charset="0"/>
              </a:rPr>
              <a:t>Future work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251520" y="3905672"/>
            <a:ext cx="8496944" cy="295232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3D implementation on IGABEM for crack growth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Crack-geometry, crack-crack intersection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closure 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0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Cohesive crack modeling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5496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Ongoing work: 3D implementation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323528" y="476672"/>
            <a:ext cx="597666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Penny-shaped crack under remote tension</a:t>
            </a:r>
          </a:p>
        </p:txBody>
      </p:sp>
      <p:pic>
        <p:nvPicPr>
          <p:cNvPr id="69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23" y="1412776"/>
            <a:ext cx="3057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496" y="1052736"/>
            <a:ext cx="609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131" y="3251026"/>
            <a:ext cx="4886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861048"/>
            <a:ext cx="3514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17/18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19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2411760" y="5733256"/>
            <a:ext cx="3456384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i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thanks for YOUR attention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18/18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20608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</a:rPr>
              <a:t>Thanks given to the Framework </a:t>
            </a:r>
            <a:r>
              <a:rPr lang="en-US" altLang="zh-CN" sz="2400" dirty="0" err="1" smtClean="0">
                <a:latin typeface="Calibri" pitchFamily="34" charset="0"/>
              </a:rPr>
              <a:t>Programme</a:t>
            </a:r>
            <a:r>
              <a:rPr lang="en-US" altLang="zh-CN" sz="2400" dirty="0" smtClean="0">
                <a:latin typeface="Calibri" pitchFamily="34" charset="0"/>
              </a:rPr>
              <a:t> 7 Initial Training Network Funding under grant number 289361 "Integrating Numerical Simulation and Geometric Design Technology” (FP7: ITN-INSIST) and  </a:t>
            </a:r>
            <a:r>
              <a:rPr lang="en-US" altLang="zh-CN" sz="2400" dirty="0" err="1" smtClean="0">
                <a:latin typeface="Calibri" pitchFamily="34" charset="0"/>
              </a:rPr>
              <a:t>RealTcut</a:t>
            </a:r>
            <a:r>
              <a:rPr lang="en-US" altLang="zh-CN" sz="2400" dirty="0" smtClean="0">
                <a:latin typeface="Calibri" pitchFamily="34" charset="0"/>
              </a:rPr>
              <a:t> project ERC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1412776"/>
            <a:ext cx="2782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b="1" dirty="0" smtClean="0">
                <a:latin typeface="Calibri" pitchFamily="34" charset="0"/>
              </a:rPr>
              <a:t>Acknowledgements:</a:t>
            </a:r>
            <a:endParaRPr lang="zh-CN" altLang="en-US" sz="2400" b="1" dirty="0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789040"/>
            <a:ext cx="14447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933056"/>
            <a:ext cx="1457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298" name="Picture 2" descr="C:\Users\acer\Desktop\LOGO-E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3573016"/>
            <a:ext cx="203182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323528" y="764704"/>
            <a:ext cx="7560840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Background and Motivations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251520" y="1844824"/>
            <a:ext cx="7560840" cy="194421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Modeling strategy by IGABEM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Dual BEM modeling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tip treatment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Calculation of stress intensity factors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growth algorithm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323528" y="2924944"/>
            <a:ext cx="7560840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Numerical examples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87896" y="44625"/>
            <a:ext cx="4608512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Outline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-27384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1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Motivation</a:t>
            </a:r>
            <a:endParaRPr lang="en-US" sz="2200" dirty="0" smtClean="0">
              <a:sym typeface="Calibri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12924930" y="1484784"/>
          <a:ext cx="358775" cy="292224"/>
        </p:xfrm>
        <a:graphic>
          <a:graphicData uri="http://schemas.openxmlformats.org/presentationml/2006/ole">
            <p:oleObj spid="_x0000_s199688" name="Formula" r:id="rId3" imgW="180360" imgH="153720" progId="Equation.Ribbit">
              <p:embed/>
            </p:oleObj>
          </a:graphicData>
        </a:graphic>
      </p:graphicFrame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2/18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2" name="Picture 9" descr="C:\Users\acer\Desktop\cracked-nozzle-sleeve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692695"/>
            <a:ext cx="3240360" cy="242396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266744" y="3429000"/>
            <a:ext cx="1545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u="sng" dirty="0" smtClean="0"/>
              <a:t>http://met-</a:t>
            </a:r>
            <a:r>
              <a:rPr lang="en-GB" altLang="zh-CN" u="sng" dirty="0" err="1" smtClean="0"/>
              <a:t>tech.com</a:t>
            </a:r>
            <a:r>
              <a:rPr lang="en-GB" altLang="zh-CN" u="sng" dirty="0" smtClean="0"/>
              <a:t>/</a:t>
            </a:r>
            <a:endParaRPr lang="zh-CN" alt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212976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Fatigue cracking of nozzle sleeve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984" y="764704"/>
            <a:ext cx="507709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Fatigue Fracture Failure of Structure </a:t>
            </a:r>
            <a:endParaRPr lang="zh-CN" altLang="en-US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196752"/>
            <a:ext cx="4968552" cy="12259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Initiation: micro defects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Loading : cyclic  stress state (temperature,  corrosion)</a:t>
            </a:r>
            <a:endParaRPr lang="zh-CN" altLang="en-US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420888"/>
            <a:ext cx="51592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Numerical methods for crack growth</a:t>
            </a:r>
            <a:endParaRPr lang="zh-CN" altLang="en-US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992" y="2852936"/>
            <a:ext cx="6273256" cy="11446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Volume  methods: </a:t>
            </a: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FEM, XFEM/GFEM,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Meshfree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Boundary methods:   BEM </a:t>
            </a:r>
            <a:endParaRPr lang="zh-CN" altLang="en-US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9285" y="4378325"/>
            <a:ext cx="37607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3547" y="4077072"/>
            <a:ext cx="3336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右箭头 19"/>
          <p:cNvSpPr/>
          <p:nvPr/>
        </p:nvSpPr>
        <p:spPr bwMode="auto">
          <a:xfrm>
            <a:off x="4788024" y="6021288"/>
            <a:ext cx="648072" cy="432048"/>
          </a:xfrm>
          <a:prstGeom prst="right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369" y="4437112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Bordas</a:t>
            </a:r>
            <a:r>
              <a:rPr lang="en-US" altLang="zh-CN" dirty="0" smtClean="0"/>
              <a:t> &amp; Moran, 2006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797152"/>
            <a:ext cx="1539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XFEM+LEVEL SET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1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Motivation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7" name="AutoShape 10"/>
          <p:cNvSpPr txBox="1">
            <a:spLocks/>
          </p:cNvSpPr>
          <p:nvPr/>
        </p:nvSpPr>
        <p:spPr bwMode="auto">
          <a:xfrm>
            <a:off x="395536" y="620688"/>
            <a:ext cx="8280920" cy="576064"/>
          </a:xfrm>
          <a:prstGeom prst="roundRect">
            <a:avLst>
              <a:gd name="adj" fmla="val 2575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Challenges in volume-based methods</a:t>
            </a:r>
            <a:endParaRPr lang="en-US" altLang="zh-CN" sz="2400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3/18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204864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Efficiency</a:t>
            </a:r>
            <a:r>
              <a:rPr lang="en-US" altLang="zh-CN" b="1" i="1" dirty="0" smtClean="0"/>
              <a:t> </a:t>
            </a:r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&amp; Accuracy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pic>
        <p:nvPicPr>
          <p:cNvPr id="12" name="Picture 7" descr="C:\Users\acer\Desktop\IGA2014slides\spannerXFE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74" y="2627290"/>
            <a:ext cx="4636894" cy="2529902"/>
          </a:xfrm>
          <a:prstGeom prst="rect">
            <a:avLst/>
          </a:prstGeom>
          <a:noFill/>
        </p:spPr>
      </p:pic>
      <p:pic>
        <p:nvPicPr>
          <p:cNvPr id="15" name="Picture 5" descr="C:\Users\acer\Desktop\IGA2014slides\spannerBE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15417"/>
            <a:ext cx="5112568" cy="23139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64088" y="3501008"/>
            <a:ext cx="2791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XFEM</a:t>
            </a:r>
          </a:p>
          <a:p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adaptive refinement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5301208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IGABEM</a:t>
            </a:r>
          </a:p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Direct CAD used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2411760" y="2780928"/>
            <a:ext cx="1224136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</a:t>
            </a: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2030016" y="3162672"/>
            <a:ext cx="381744" cy="266328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AutoShape 10"/>
          <p:cNvSpPr>
            <a:spLocks/>
          </p:cNvSpPr>
          <p:nvPr/>
        </p:nvSpPr>
        <p:spPr bwMode="auto">
          <a:xfrm>
            <a:off x="2627784" y="4797152"/>
            <a:ext cx="1224136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 flipH="1">
            <a:off x="2174032" y="5157192"/>
            <a:ext cx="381744" cy="266328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" name="组合 16"/>
          <p:cNvGrpSpPr/>
          <p:nvPr/>
        </p:nvGrpSpPr>
        <p:grpSpPr>
          <a:xfrm>
            <a:off x="4355976" y="836712"/>
            <a:ext cx="4580884" cy="2592288"/>
            <a:chOff x="1763688" y="1844824"/>
            <a:chExt cx="7380312" cy="4176464"/>
          </a:xfrm>
        </p:grpSpPr>
        <p:grpSp>
          <p:nvGrpSpPr>
            <p:cNvPr id="19" name="组合 15"/>
            <p:cNvGrpSpPr/>
            <p:nvPr/>
          </p:nvGrpSpPr>
          <p:grpSpPr>
            <a:xfrm>
              <a:off x="1763688" y="1844824"/>
              <a:ext cx="7380312" cy="4176464"/>
              <a:chOff x="5437610" y="12619707"/>
              <a:chExt cx="14725450" cy="8433095"/>
            </a:xfrm>
          </p:grpSpPr>
          <p:pic>
            <p:nvPicPr>
              <p:cNvPr id="23" name="Picture 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86396" y="12619707"/>
                <a:ext cx="4919971" cy="3795371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24" name="Picture 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673788" y="16658162"/>
                <a:ext cx="6489272" cy="439464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25" name="Picture 11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7610" y="13891537"/>
                <a:ext cx="4114113" cy="3695492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sp>
            <p:nvSpPr>
              <p:cNvPr id="26" name="AutoShape 12"/>
              <p:cNvSpPr>
                <a:spLocks/>
              </p:cNvSpPr>
              <p:nvPr/>
            </p:nvSpPr>
            <p:spPr bwMode="auto">
              <a:xfrm rot="16200000">
                <a:off x="15891429" y="16998282"/>
                <a:ext cx="1211022" cy="540773"/>
              </a:xfrm>
              <a:custGeom>
                <a:avLst/>
                <a:gdLst>
                  <a:gd name="T0" fmla="*/ 21595 w 21598"/>
                  <a:gd name="T1" fmla="*/ 21570 h 21587"/>
                  <a:gd name="T2" fmla="*/ 4720 w 21598"/>
                  <a:gd name="T3" fmla="*/ 21583 h 21587"/>
                  <a:gd name="T4" fmla="*/ -2 w 21598"/>
                  <a:gd name="T5" fmla="*/ 10794 h 21587"/>
                  <a:gd name="T6" fmla="*/ 4723 w 21598"/>
                  <a:gd name="T7" fmla="*/ -4 h 21587"/>
                  <a:gd name="T8" fmla="*/ 21598 w 21598"/>
                  <a:gd name="T9" fmla="*/ -17 h 21587"/>
                  <a:gd name="T10" fmla="*/ 21595 w 21598"/>
                  <a:gd name="T11" fmla="*/ 21570 h 21587"/>
                  <a:gd name="T12" fmla="*/ 21595 w 21598"/>
                  <a:gd name="T13" fmla="*/ 21570 h 215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98"/>
                  <a:gd name="T22" fmla="*/ 0 h 21587"/>
                  <a:gd name="T23" fmla="*/ 21598 w 21598"/>
                  <a:gd name="T24" fmla="*/ 21587 h 215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98" h="21587">
                    <a:moveTo>
                      <a:pt x="21595" y="21570"/>
                    </a:moveTo>
                    <a:lnTo>
                      <a:pt x="4720" y="21583"/>
                    </a:lnTo>
                    <a:lnTo>
                      <a:pt x="-2" y="10794"/>
                    </a:lnTo>
                    <a:lnTo>
                      <a:pt x="4723" y="-4"/>
                    </a:lnTo>
                    <a:lnTo>
                      <a:pt x="21598" y="-17"/>
                    </a:lnTo>
                    <a:lnTo>
                      <a:pt x="21595" y="21570"/>
                    </a:lnTo>
                    <a:close/>
                    <a:moveTo>
                      <a:pt x="21595" y="21570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7" name="AutoShape 13"/>
              <p:cNvSpPr>
                <a:spLocks/>
              </p:cNvSpPr>
              <p:nvPr/>
            </p:nvSpPr>
            <p:spPr bwMode="auto">
              <a:xfrm rot="12298095">
                <a:off x="9151445" y="17254934"/>
                <a:ext cx="5132038" cy="499391"/>
              </a:xfrm>
              <a:custGeom>
                <a:avLst/>
                <a:gdLst>
                  <a:gd name="T0" fmla="*/ 21585 w 21595"/>
                  <a:gd name="T1" fmla="*/ 19777 h 20714"/>
                  <a:gd name="T2" fmla="*/ 1172 w 21595"/>
                  <a:gd name="T3" fmla="*/ 20663 h 20714"/>
                  <a:gd name="T4" fmla="*/ -5 w 21595"/>
                  <a:gd name="T5" fmla="*/ 10357 h 20714"/>
                  <a:gd name="T6" fmla="*/ 1183 w 21595"/>
                  <a:gd name="T7" fmla="*/ -51 h 20714"/>
                  <a:gd name="T8" fmla="*/ 21595 w 21595"/>
                  <a:gd name="T9" fmla="*/ -937 h 20714"/>
                  <a:gd name="T10" fmla="*/ 21585 w 21595"/>
                  <a:gd name="T11" fmla="*/ 19777 h 20714"/>
                  <a:gd name="T12" fmla="*/ 21585 w 21595"/>
                  <a:gd name="T13" fmla="*/ 19777 h 20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95"/>
                  <a:gd name="T22" fmla="*/ 0 h 20714"/>
                  <a:gd name="T23" fmla="*/ 21595 w 21595"/>
                  <a:gd name="T24" fmla="*/ 20714 h 20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95" h="20714">
                    <a:moveTo>
                      <a:pt x="21585" y="19777"/>
                    </a:moveTo>
                    <a:lnTo>
                      <a:pt x="1172" y="20663"/>
                    </a:lnTo>
                    <a:lnTo>
                      <a:pt x="-5" y="10357"/>
                    </a:lnTo>
                    <a:lnTo>
                      <a:pt x="1183" y="-51"/>
                    </a:lnTo>
                    <a:lnTo>
                      <a:pt x="21595" y="-937"/>
                    </a:lnTo>
                    <a:lnTo>
                      <a:pt x="21585" y="19777"/>
                    </a:lnTo>
                    <a:close/>
                    <a:moveTo>
                      <a:pt x="21585" y="19777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8" name="AutoShape 14"/>
              <p:cNvSpPr>
                <a:spLocks/>
              </p:cNvSpPr>
              <p:nvPr/>
            </p:nvSpPr>
            <p:spPr bwMode="auto">
              <a:xfrm rot="1498096">
                <a:off x="9526512" y="17176063"/>
                <a:ext cx="4347388" cy="719123"/>
              </a:xfrm>
              <a:custGeom>
                <a:avLst/>
                <a:gdLst>
                  <a:gd name="T0" fmla="*/ 0 w 21584"/>
                  <a:gd name="T1" fmla="*/ 0 h 21080"/>
                  <a:gd name="T2" fmla="*/ 21584 w 21584"/>
                  <a:gd name="T3" fmla="*/ 21080 h 21080"/>
                </a:gdLst>
                <a:ahLst/>
                <a:cxnLst/>
                <a:rect l="T0" t="T1" r="T2" b="T3"/>
                <a:pathLst>
                  <a:path w="21584" h="21080">
                    <a:moveTo>
                      <a:pt x="0" y="0"/>
                    </a:moveTo>
                    <a:lnTo>
                      <a:pt x="21584" y="-520"/>
                    </a:lnTo>
                    <a:lnTo>
                      <a:pt x="21568" y="20560"/>
                    </a:lnTo>
                    <a:lnTo>
                      <a:pt x="-16" y="210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direct calculation</a:t>
                </a:r>
              </a:p>
              <a:p>
                <a:pPr marL="28575"/>
                <a:endParaRPr lang="en-US" altLang="zh-CN" sz="1400" dirty="0">
                  <a:solidFill>
                    <a:schemeClr val="tx1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endParaRPr>
              </a:p>
            </p:txBody>
          </p:sp>
          <p:sp>
            <p:nvSpPr>
              <p:cNvPr id="29" name="AutoShape 18"/>
              <p:cNvSpPr>
                <a:spLocks/>
              </p:cNvSpPr>
              <p:nvPr/>
            </p:nvSpPr>
            <p:spPr bwMode="auto">
              <a:xfrm rot="10219225">
                <a:off x="9154100" y="14349261"/>
                <a:ext cx="5325544" cy="500323"/>
              </a:xfrm>
              <a:custGeom>
                <a:avLst/>
                <a:gdLst>
                  <a:gd name="T0" fmla="*/ 0 w 21600"/>
                  <a:gd name="T1" fmla="*/ 0 h 21532"/>
                  <a:gd name="T2" fmla="*/ 21600 w 21600"/>
                  <a:gd name="T3" fmla="*/ 21532 h 21532"/>
                </a:gdLst>
                <a:ahLst/>
                <a:cxnLst/>
                <a:rect l="T0" t="T1" r="T2" b="T3"/>
                <a:pathLst>
                  <a:path w="21600" h="21532">
                    <a:moveTo>
                      <a:pt x="21599" y="21460"/>
                    </a:moveTo>
                    <a:lnTo>
                      <a:pt x="1140" y="21528"/>
                    </a:lnTo>
                    <a:lnTo>
                      <a:pt x="0" y="10766"/>
                    </a:lnTo>
                    <a:lnTo>
                      <a:pt x="1141" y="-4"/>
                    </a:lnTo>
                    <a:lnTo>
                      <a:pt x="21600" y="-72"/>
                    </a:lnTo>
                    <a:lnTo>
                      <a:pt x="21599" y="21460"/>
                    </a:lnTo>
                    <a:close/>
                    <a:moveTo>
                      <a:pt x="21599" y="21460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38100" tIns="38100" rIns="78740" bIns="38100" anchor="ctr"/>
              <a:lstStyle/>
              <a:p>
                <a:pPr marL="1588" algn="ctr"/>
                <a:endParaRPr lang="en-US" altLang="zh-CN" sz="1400">
                  <a:solidFill>
                    <a:srgbClr val="FFFFFF"/>
                  </a:solidFill>
                  <a:latin typeface="Arial Bold" pitchFamily="-84" charset="0"/>
                  <a:ea typeface="MS PGothic" pitchFamily="34" charset="-128"/>
                  <a:sym typeface="Arial Bold" pitchFamily="-84" charset="0"/>
                </a:endParaRPr>
              </a:p>
              <a:p>
                <a:pPr marL="1588" algn="ctr"/>
                <a:endParaRPr lang="en-US" altLang="zh-CN" sz="1400">
                  <a:solidFill>
                    <a:srgbClr val="FFFFFF"/>
                  </a:solidFill>
                  <a:latin typeface="Arial Bold" pitchFamily="-84" charset="0"/>
                  <a:ea typeface="MS PGothic" pitchFamily="34" charset="-128"/>
                  <a:sym typeface="Arial Bold" pitchFamily="-84" charset="0"/>
                </a:endParaRPr>
              </a:p>
            </p:txBody>
          </p:sp>
          <p:sp>
            <p:nvSpPr>
              <p:cNvPr id="30" name="Rectangle 21"/>
              <p:cNvSpPr>
                <a:spLocks/>
              </p:cNvSpPr>
              <p:nvPr/>
            </p:nvSpPr>
            <p:spPr bwMode="auto">
              <a:xfrm>
                <a:off x="15554548" y="16796170"/>
                <a:ext cx="3063193" cy="7191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calculation</a:t>
                </a:r>
              </a:p>
            </p:txBody>
          </p:sp>
          <p:sp>
            <p:nvSpPr>
              <p:cNvPr id="31" name="Rectangle 23"/>
              <p:cNvSpPr>
                <a:spLocks/>
              </p:cNvSpPr>
              <p:nvPr/>
            </p:nvSpPr>
            <p:spPr bwMode="auto">
              <a:xfrm>
                <a:off x="14906476" y="17671926"/>
                <a:ext cx="4657578" cy="679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Arial Bold" pitchFamily="-84" charset="0"/>
                    <a:ea typeface="MS PGothic" pitchFamily="34" charset="-128"/>
                    <a:sym typeface="Arial Bold" pitchFamily="-84" charset="0"/>
                  </a:rPr>
                  <a:t>stress analysis</a:t>
                </a:r>
              </a:p>
            </p:txBody>
          </p:sp>
          <p:pic>
            <p:nvPicPr>
              <p:cNvPr id="32" name="Picture 15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1357601">
                <a:off x="11162060" y="14067234"/>
                <a:ext cx="1689112" cy="110490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33" name="Picture 16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357601">
                <a:off x="11166827" y="13987859"/>
                <a:ext cx="1474596" cy="120650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</p:grpSp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4716016" y="2636912"/>
              <a:ext cx="1008112" cy="3561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28575" bIns="0"/>
            <a:lstStyle/>
            <a:p>
              <a:pPr marL="28575"/>
              <a:r>
                <a:rPr lang="en-US" altLang="zh-CN" sz="1400" dirty="0" smtClean="0">
                  <a:solidFill>
                    <a:schemeClr val="tx1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mesh</a:t>
              </a:r>
              <a:endParaRPr lang="en-US" altLang="zh-CN" sz="1400" dirty="0">
                <a:solidFill>
                  <a:schemeClr val="tx1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endParaRPr>
            </a:p>
          </p:txBody>
        </p:sp>
      </p:grpSp>
      <p:sp>
        <p:nvSpPr>
          <p:cNvPr id="34" name="圆角矩形 33"/>
          <p:cNvSpPr/>
          <p:nvPr/>
        </p:nvSpPr>
        <p:spPr bwMode="auto">
          <a:xfrm>
            <a:off x="467544" y="1196752"/>
            <a:ext cx="3600400" cy="1008112"/>
          </a:xfrm>
          <a:prstGeom prst="roundRect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00" lvl="0" indent="-317500" eaLnBrk="0" hangingPunct="0">
              <a:spcBef>
                <a:spcPts val="2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altLang="zh-CN" sz="24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Remeshing</a:t>
            </a:r>
            <a:r>
              <a: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(FEM)</a:t>
            </a:r>
          </a:p>
          <a:p>
            <a:pPr marL="317500" lvl="0" indent="-317500" eaLnBrk="0" hangingPunct="0">
              <a:spcBef>
                <a:spcPts val="2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Local mesh refinement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4208" y="177281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  <p:bldP spid="13" grpId="0"/>
      <p:bldP spid="20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Dual BEM for crack modeling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7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9" y="4149080"/>
            <a:ext cx="272415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27584" y="1196752"/>
          <a:ext cx="7664451" cy="735012"/>
        </p:xfrm>
        <a:graphic>
          <a:graphicData uri="http://schemas.openxmlformats.org/presentationml/2006/ole">
            <p:oleObj spid="_x0000_s676867" name="Formula" r:id="rId4" imgW="3864960" imgH="372240" progId="Equation.Ribbit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27584" y="2333948"/>
          <a:ext cx="7624763" cy="735012"/>
        </p:xfrm>
        <a:graphic>
          <a:graphicData uri="http://schemas.openxmlformats.org/presentationml/2006/ole">
            <p:oleObj spid="_x0000_s676868" name="Formula" r:id="rId5" imgW="3845880" imgH="372240" progId="Equation.Ribbit">
              <p:embed/>
            </p:oleObj>
          </a:graphicData>
        </a:graphic>
      </p:graphicFrame>
      <p:pic>
        <p:nvPicPr>
          <p:cNvPr id="67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768" y="3212977"/>
            <a:ext cx="3505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 txBox="1">
            <a:spLocks/>
          </p:cNvSpPr>
          <p:nvPr/>
        </p:nvSpPr>
        <p:spPr bwMode="auto">
          <a:xfrm>
            <a:off x="251520" y="692696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algn="ctr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Displacement BIE: non–crack boundary and one crack surface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4" name="AutoShape 10"/>
          <p:cNvSpPr txBox="1">
            <a:spLocks/>
          </p:cNvSpPr>
          <p:nvPr/>
        </p:nvSpPr>
        <p:spPr bwMode="auto">
          <a:xfrm>
            <a:off x="323528" y="1844825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Traction BIE: the other crack surface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4/18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4" y="400506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NURBS </a:t>
            </a:r>
            <a:r>
              <a:rPr lang="en-US" sz="2200" kern="0" dirty="0" err="1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discretisation</a:t>
            </a: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 and collocation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1521" y="908720"/>
          <a:ext cx="2767012" cy="868362"/>
        </p:xfrm>
        <a:graphic>
          <a:graphicData uri="http://schemas.openxmlformats.org/presentationml/2006/ole">
            <p:oleObj spid="_x0000_s679938" name="Formula" r:id="rId4" imgW="1396080" imgH="438480" progId="Equation.Ribbit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23528" y="1916832"/>
          <a:ext cx="2697163" cy="868362"/>
        </p:xfrm>
        <a:graphic>
          <a:graphicData uri="http://schemas.openxmlformats.org/presentationml/2006/ole">
            <p:oleObj spid="_x0000_s679939" name="Formula" r:id="rId5" imgW="1360440" imgH="438480" progId="Equation.Ribbit">
              <p:embed/>
            </p:oleObj>
          </a:graphicData>
        </a:graphic>
      </p:graphicFrame>
      <p:pic>
        <p:nvPicPr>
          <p:cNvPr id="679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153" y="692696"/>
            <a:ext cx="2628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39750" y="3868738"/>
          <a:ext cx="5000625" cy="928687"/>
        </p:xfrm>
        <a:graphic>
          <a:graphicData uri="http://schemas.openxmlformats.org/presentationml/2006/ole">
            <p:oleObj spid="_x0000_s679944" name="Formula" r:id="rId7" imgW="2522520" imgH="467640" progId="Equation.Ribbit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33400" y="5013325"/>
          <a:ext cx="5013325" cy="928688"/>
        </p:xfrm>
        <a:graphic>
          <a:graphicData uri="http://schemas.openxmlformats.org/presentationml/2006/ole">
            <p:oleObj spid="_x0000_s679945" name="Formula" r:id="rId8" imgW="2528640" imgH="467640" progId="Equation.Ribbit">
              <p:embed/>
            </p:oleObj>
          </a:graphicData>
        </a:graphic>
      </p:graphicFrame>
      <p:sp>
        <p:nvSpPr>
          <p:cNvPr id="15" name="AutoShape 10"/>
          <p:cNvSpPr txBox="1">
            <a:spLocks/>
          </p:cNvSpPr>
          <p:nvPr/>
        </p:nvSpPr>
        <p:spPr bwMode="auto">
          <a:xfrm>
            <a:off x="179512" y="2996952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Discretised</a:t>
            </a: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BIEs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6" name="AutoShape 10"/>
          <p:cNvSpPr txBox="1">
            <a:spLocks/>
          </p:cNvSpPr>
          <p:nvPr/>
        </p:nvSpPr>
        <p:spPr bwMode="auto">
          <a:xfrm>
            <a:off x="6372200" y="2564905"/>
            <a:ext cx="1872208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NURBS(B-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Spline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</a:t>
            </a: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7" name="AutoShape 10"/>
          <p:cNvSpPr txBox="1">
            <a:spLocks/>
          </p:cNvSpPr>
          <p:nvPr/>
        </p:nvSpPr>
        <p:spPr bwMode="auto">
          <a:xfrm>
            <a:off x="6156176" y="5661249"/>
            <a:ext cx="2304256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Discontinous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Lagange</a:t>
            </a:r>
            <a:endParaRPr lang="en-US" altLang="zh-CN" sz="1800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pic>
        <p:nvPicPr>
          <p:cNvPr id="6799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265" y="980729"/>
            <a:ext cx="134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5/18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347865" y="1484785"/>
          <a:ext cx="2632075" cy="714375"/>
        </p:xfrm>
        <a:graphic>
          <a:graphicData uri="http://schemas.openxmlformats.org/presentationml/2006/ole">
            <p:oleObj spid="_x0000_s679946" name="Formula" r:id="rId10" imgW="1327320" imgH="360720" progId="Equation.Ribbit">
              <p:embed/>
            </p:oleObj>
          </a:graphicData>
        </a:graphic>
      </p:graphicFrame>
      <p:sp>
        <p:nvSpPr>
          <p:cNvPr id="20" name="AutoShape 10"/>
          <p:cNvSpPr>
            <a:spLocks/>
          </p:cNvSpPr>
          <p:nvPr/>
        </p:nvSpPr>
        <p:spPr bwMode="auto">
          <a:xfrm>
            <a:off x="3347864" y="836713"/>
            <a:ext cx="266429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Greville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Abscissae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Singular integration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9553" y="836712"/>
          <a:ext cx="2817812" cy="735012"/>
        </p:xfrm>
        <a:graphic>
          <a:graphicData uri="http://schemas.openxmlformats.org/presentationml/2006/ole">
            <p:oleObj spid="_x0000_s681986" name="Formula" r:id="rId4" imgW="1420200" imgH="372240" progId="Equation.Ribbit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419872" y="1052736"/>
          <a:ext cx="2320925" cy="358775"/>
        </p:xfrm>
        <a:graphic>
          <a:graphicData uri="http://schemas.openxmlformats.org/presentationml/2006/ole">
            <p:oleObj spid="_x0000_s681988" name="Formula" r:id="rId5" imgW="1170000" imgH="180360" progId="Equation.Ribbit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444208" y="1412776"/>
          <a:ext cx="2066925" cy="352425"/>
        </p:xfrm>
        <a:graphic>
          <a:graphicData uri="http://schemas.openxmlformats.org/presentationml/2006/ole">
            <p:oleObj spid="_x0000_s681990" name="Formula" r:id="rId6" imgW="1042920" imgH="177840" progId="Equation.Ribbit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059832" y="6006356"/>
          <a:ext cx="3709987" cy="735012"/>
        </p:xfrm>
        <a:graphic>
          <a:graphicData uri="http://schemas.openxmlformats.org/presentationml/2006/ole">
            <p:oleObj spid="_x0000_s681991" name="Formula" r:id="rId7" imgW="1872000" imgH="37224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39552" y="1700808"/>
          <a:ext cx="2781300" cy="735012"/>
        </p:xfrm>
        <a:graphic>
          <a:graphicData uri="http://schemas.openxmlformats.org/presentationml/2006/ole">
            <p:oleObj spid="_x0000_s681994" name="Formula" r:id="rId8" imgW="1403640" imgH="372240" progId="Equation.Ribbit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347864" y="1916832"/>
          <a:ext cx="2832100" cy="358775"/>
        </p:xfrm>
        <a:graphic>
          <a:graphicData uri="http://schemas.openxmlformats.org/presentationml/2006/ole">
            <p:oleObj spid="_x0000_s681995" name="Formula" r:id="rId9" imgW="1428840" imgH="180360" progId="Equation.Ribbit">
              <p:embed/>
            </p:oleObj>
          </a:graphicData>
        </a:graphic>
      </p:graphicFrame>
      <p:sp>
        <p:nvSpPr>
          <p:cNvPr id="17" name="AutoShape 10"/>
          <p:cNvSpPr>
            <a:spLocks/>
          </p:cNvSpPr>
          <p:nvPr/>
        </p:nvSpPr>
        <p:spPr bwMode="auto">
          <a:xfrm>
            <a:off x="395536" y="6021288"/>
            <a:ext cx="266429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Rigid body motion:</a:t>
            </a: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6/18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681996" name="Object 12"/>
          <p:cNvGraphicFramePr>
            <a:graphicFrameLocks noChangeAspect="1"/>
          </p:cNvGraphicFramePr>
          <p:nvPr/>
        </p:nvGraphicFramePr>
        <p:xfrm>
          <a:off x="525289" y="2636912"/>
          <a:ext cx="2822575" cy="735013"/>
        </p:xfrm>
        <a:graphic>
          <a:graphicData uri="http://schemas.openxmlformats.org/presentationml/2006/ole">
            <p:oleObj spid="_x0000_s681996" name="Formula" r:id="rId10" imgW="1423800" imgH="372240" progId="Equation.Ribbit">
              <p:embed/>
            </p:oleObj>
          </a:graphicData>
        </a:graphic>
      </p:graphicFrame>
      <p:graphicFrame>
        <p:nvGraphicFramePr>
          <p:cNvPr id="681997" name="Object 13"/>
          <p:cNvGraphicFramePr>
            <a:graphicFrameLocks noChangeAspect="1"/>
          </p:cNvGraphicFramePr>
          <p:nvPr/>
        </p:nvGraphicFramePr>
        <p:xfrm>
          <a:off x="3347864" y="2636912"/>
          <a:ext cx="5426075" cy="758825"/>
        </p:xfrm>
        <a:graphic>
          <a:graphicData uri="http://schemas.openxmlformats.org/presentationml/2006/ole">
            <p:oleObj spid="_x0000_s681997" name="Formula" r:id="rId11" imgW="2737080" imgH="382320" progId="Equation.Ribbit">
              <p:embed/>
            </p:oleObj>
          </a:graphicData>
        </a:graphic>
      </p:graphicFrame>
      <p:sp>
        <p:nvSpPr>
          <p:cNvPr id="19" name="AutoShape 10"/>
          <p:cNvSpPr>
            <a:spLocks/>
          </p:cNvSpPr>
          <p:nvPr/>
        </p:nvSpPr>
        <p:spPr bwMode="auto">
          <a:xfrm>
            <a:off x="395536" y="3573016"/>
            <a:ext cx="482453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Singularity subtraction technique:</a:t>
            </a:r>
          </a:p>
        </p:txBody>
      </p:sp>
      <p:graphicFrame>
        <p:nvGraphicFramePr>
          <p:cNvPr id="681998" name="Object 14"/>
          <p:cNvGraphicFramePr>
            <a:graphicFrameLocks noChangeAspect="1"/>
          </p:cNvGraphicFramePr>
          <p:nvPr/>
        </p:nvGraphicFramePr>
        <p:xfrm>
          <a:off x="827584" y="4147418"/>
          <a:ext cx="5727700" cy="793750"/>
        </p:xfrm>
        <a:graphic>
          <a:graphicData uri="http://schemas.openxmlformats.org/presentationml/2006/ole">
            <p:oleObj spid="_x0000_s681998" name="Formula" r:id="rId12" imgW="2889360" imgH="400320" progId="Equation.Ribbit">
              <p:embed/>
            </p:oleObj>
          </a:graphicData>
        </a:graphic>
      </p:graphicFrame>
      <p:graphicFrame>
        <p:nvGraphicFramePr>
          <p:cNvPr id="681999" name="Object 15"/>
          <p:cNvGraphicFramePr>
            <a:graphicFrameLocks noChangeAspect="1"/>
          </p:cNvGraphicFramePr>
          <p:nvPr/>
        </p:nvGraphicFramePr>
        <p:xfrm>
          <a:off x="827584" y="5060726"/>
          <a:ext cx="4791075" cy="744538"/>
        </p:xfrm>
        <a:graphic>
          <a:graphicData uri="http://schemas.openxmlformats.org/presentationml/2006/ole">
            <p:oleObj spid="_x0000_s681999" name="Formula" r:id="rId13" imgW="2418120" imgH="376200" progId="Equation.Ribbit">
              <p:embed/>
            </p:oleObj>
          </a:graphicData>
        </a:graphic>
      </p:graphicFrame>
      <p:graphicFrame>
        <p:nvGraphicFramePr>
          <p:cNvPr id="682000" name="Object 16"/>
          <p:cNvGraphicFramePr>
            <a:graphicFrameLocks noChangeAspect="1"/>
          </p:cNvGraphicFramePr>
          <p:nvPr/>
        </p:nvGraphicFramePr>
        <p:xfrm>
          <a:off x="6069855" y="4975572"/>
          <a:ext cx="1814513" cy="901700"/>
        </p:xfrm>
        <a:graphic>
          <a:graphicData uri="http://schemas.openxmlformats.org/presentationml/2006/ole">
            <p:oleObj spid="_x0000_s682000" name="Formula" r:id="rId14" imgW="915840" imgH="454680" progId="Equation.Ribbi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Treatment of crack tip singularity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7/18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69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692696"/>
            <a:ext cx="8162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293813" y="5013325"/>
          <a:ext cx="5365750" cy="739775"/>
        </p:xfrm>
        <a:graphic>
          <a:graphicData uri="http://schemas.openxmlformats.org/presentationml/2006/ole">
            <p:oleObj spid="_x0000_s692227" name="Formula" r:id="rId4" imgW="2706480" imgH="373680" progId="Equation.Ribbit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788024" y="4519910"/>
          <a:ext cx="974725" cy="349250"/>
        </p:xfrm>
        <a:graphic>
          <a:graphicData uri="http://schemas.openxmlformats.org/presentationml/2006/ole">
            <p:oleObj spid="_x0000_s692228" name="Formula" r:id="rId5" imgW="492840" imgH="176760" progId="Equation.Ribbit">
              <p:embed/>
            </p:oleObj>
          </a:graphicData>
        </a:graphic>
      </p:graphicFrame>
      <p:sp>
        <p:nvSpPr>
          <p:cNvPr id="11" name="AutoShape 10"/>
          <p:cNvSpPr>
            <a:spLocks/>
          </p:cNvSpPr>
          <p:nvPr/>
        </p:nvSpPr>
        <p:spPr bwMode="auto">
          <a:xfrm>
            <a:off x="251520" y="4293096"/>
            <a:ext cx="482453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Partition of unity enrichment: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23528" y="5661248"/>
            <a:ext cx="568863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Consecutive knot insertion at crack tip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8641" y="3645025"/>
            <a:ext cx="2409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lvl="0">
              <a:defRPr/>
            </a:pPr>
            <a:r>
              <a:rPr lang="en-US" altLang="zh-CN" sz="2200" kern="0" dirty="0" smtClean="0">
                <a:solidFill>
                  <a:srgbClr val="FFFFFF"/>
                </a:solidFill>
                <a:latin typeface="Calibri Bold" charset="0"/>
                <a:sym typeface="Calibri Bold" charset="0"/>
              </a:rPr>
              <a:t>Evaluation of stress intensity factors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395536" y="692697"/>
            <a:ext cx="482453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Contour integral based methods: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539552" y="3501009"/>
            <a:ext cx="410445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2400" b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J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integral (involving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J</a:t>
            </a:r>
            <a:r>
              <a:rPr lang="en-US" altLang="zh-CN" sz="2400" i="1" baseline="-25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1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and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J</a:t>
            </a:r>
            <a:r>
              <a:rPr lang="en-US" altLang="zh-CN" sz="2400" i="1" baseline="-25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2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):</a:t>
            </a: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539552" y="1268761"/>
            <a:ext cx="3600400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M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integral (involving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J</a:t>
            </a:r>
            <a:r>
              <a:rPr lang="en-US" altLang="zh-CN" sz="2400" i="1" baseline="-25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1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):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39552" y="2060849"/>
          <a:ext cx="3559175" cy="377825"/>
        </p:xfrm>
        <a:graphic>
          <a:graphicData uri="http://schemas.openxmlformats.org/presentationml/2006/ole">
            <p:oleObj spid="_x0000_s680963" name="Formula" r:id="rId4" imgW="1796040" imgH="190800" progId="Equation.Ribbit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67544" y="2708920"/>
          <a:ext cx="4335463" cy="655638"/>
        </p:xfrm>
        <a:graphic>
          <a:graphicData uri="http://schemas.openxmlformats.org/presentationml/2006/ole">
            <p:oleObj spid="_x0000_s680964" name="Formula" r:id="rId5" imgW="2187000" imgH="330480" progId="Equation.Ribbit">
              <p:embed/>
            </p:oleObj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67544" y="4483571"/>
          <a:ext cx="6151563" cy="1609725"/>
        </p:xfrm>
        <a:graphic>
          <a:graphicData uri="http://schemas.openxmlformats.org/presentationml/2006/ole">
            <p:oleObj spid="_x0000_s680966" name="Formula" r:id="rId6" imgW="3102840" imgH="812880" progId="Equation.Ribbit">
              <p:embed/>
            </p:oleObj>
          </a:graphicData>
        </a:graphic>
      </p:graphicFrame>
      <p:pic>
        <p:nvPicPr>
          <p:cNvPr id="68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4" y="1150244"/>
            <a:ext cx="2390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0"/>
          <p:cNvSpPr>
            <a:spLocks/>
          </p:cNvSpPr>
          <p:nvPr/>
        </p:nvSpPr>
        <p:spPr bwMode="auto">
          <a:xfrm>
            <a:off x="2843808" y="5229201"/>
            <a:ext cx="3888432" cy="936104"/>
          </a:xfrm>
          <a:prstGeom prst="roundRect">
            <a:avLst>
              <a:gd name="adj" fmla="val 2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23" name="圆角矩形标注 22"/>
          <p:cNvSpPr/>
          <p:nvPr/>
        </p:nvSpPr>
        <p:spPr bwMode="auto">
          <a:xfrm>
            <a:off x="3635896" y="4293097"/>
            <a:ext cx="2736304" cy="504056"/>
          </a:xfrm>
          <a:prstGeom prst="wedgeRoundRectCallout">
            <a:avLst>
              <a:gd name="adj1" fmla="val -30281"/>
              <a:gd name="adj2" fmla="val 125331"/>
              <a:gd name="adj3" fmla="val 16667"/>
            </a:avLst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ヒラギノ角ゴ ProN W3" charset="0"/>
                <a:cs typeface="ヒラギノ角ゴ ProN W3" charset="0"/>
                <a:sym typeface="Arial" charset="0"/>
              </a:rPr>
              <a:t>Singular in evaluating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kumimoji="0" lang="en-US" altLang="zh-CN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N W3" charset="0"/>
                <a:cs typeface="Times New Roman" pitchFamily="18" charset="0"/>
                <a:sym typeface="Arial" charset="0"/>
              </a:rPr>
              <a:t>J</a:t>
            </a:r>
            <a:r>
              <a:rPr kumimoji="0" lang="en-US" altLang="zh-CN" sz="2000" b="0" i="1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N W3" charset="0"/>
                <a:cs typeface="Times New Roman" pitchFamily="18" charset="0"/>
                <a:sym typeface="Arial" charset="0"/>
              </a:rPr>
              <a:t>2</a:t>
            </a:r>
            <a:endParaRPr kumimoji="0" lang="zh-CN" altLang="en-US" sz="2000" b="0" i="1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ヒラギノ角ゴ ProN W3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8/18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uverture">
      <a:majorFont>
        <a:latin typeface="Eurostil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uver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 colonnes 50%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Pages>0</Pages>
  <Words>550</Words>
  <Characters>0</Characters>
  <Application>Microsoft Office PowerPoint</Application>
  <PresentationFormat>全屏显示(4:3)</PresentationFormat>
  <Lines>0</Lines>
  <Paragraphs>151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couverture</vt:lpstr>
      <vt:lpstr>自定义设计方案</vt:lpstr>
      <vt:lpstr>1_自定义设计方案</vt:lpstr>
      <vt:lpstr>2 colonnes 50% copy</vt:lpstr>
      <vt:lpstr>Formula</vt:lpstr>
      <vt:lpstr>Crack growth analysis by a NURBS-based isogeometric boundary element method </vt:lpstr>
      <vt:lpstr>幻灯片 2</vt:lpstr>
      <vt:lpstr>Motivation</vt:lpstr>
      <vt:lpstr>Motivation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 for Presentation</dc:title>
  <dc:creator>EXREL/INFOS</dc:creator>
  <cp:lastModifiedBy>acer</cp:lastModifiedBy>
  <cp:revision>259</cp:revision>
  <dcterms:modified xsi:type="dcterms:W3CDTF">2014-07-24T08:03:00Z</dcterms:modified>
</cp:coreProperties>
</file>