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6" r:id="rId2"/>
    <p:sldId id="257" r:id="rId3"/>
    <p:sldId id="259" r:id="rId4"/>
    <p:sldId id="260" r:id="rId5"/>
    <p:sldId id="261" r:id="rId6"/>
    <p:sldId id="262" r:id="rId7"/>
    <p:sldId id="264" r:id="rId8"/>
    <p:sldId id="265" r:id="rId9"/>
    <p:sldId id="270" r:id="rId10"/>
    <p:sldId id="266" r:id="rId11"/>
    <p:sldId id="267" r:id="rId12"/>
    <p:sldId id="268" r:id="rId13"/>
    <p:sldId id="271" r:id="rId14"/>
    <p:sldId id="274" r:id="rId15"/>
    <p:sldId id="275" r:id="rId16"/>
    <p:sldId id="276" r:id="rId17"/>
    <p:sldId id="277" r:id="rId18"/>
    <p:sldId id="278" r:id="rId19"/>
    <p:sldId id="279" r:id="rId20"/>
    <p:sldId id="280" r:id="rId21"/>
    <p:sldId id="281" r:id="rId22"/>
    <p:sldId id="282" r:id="rId23"/>
    <p:sldId id="283" r:id="rId24"/>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8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8C1A7DA7-B96D-498C-9A31-447DCA9E9D9A}" type="datetimeFigureOut">
              <a:rPr lang="fr-BE" smtClean="0"/>
              <a:t>13-05-14</a:t>
            </a:fld>
            <a:endParaRPr lang="fr-BE"/>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95F20292-9335-4857-823B-BE473905262C}" type="slidenum">
              <a:rPr lang="fr-BE" smtClean="0"/>
              <a:t>‹#›</a:t>
            </a:fld>
            <a:endParaRPr lang="fr-BE"/>
          </a:p>
        </p:txBody>
      </p:sp>
    </p:spTree>
    <p:extLst>
      <p:ext uri="{BB962C8B-B14F-4D97-AF65-F5344CB8AC3E}">
        <p14:creationId xmlns:p14="http://schemas.microsoft.com/office/powerpoint/2010/main" val="33195096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9260060-20BE-4BF9-845B-1454FB917CB3}" type="datetimeFigureOut">
              <a:rPr lang="fr-BE" smtClean="0"/>
              <a:t>13-05-14</a:t>
            </a:fld>
            <a:endParaRPr lang="fr-BE"/>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14DFA16-E244-4246-BAD8-FD776D398E51}" type="slidenum">
              <a:rPr lang="fr-BE" smtClean="0"/>
              <a:t>‹#›</a:t>
            </a:fld>
            <a:endParaRPr lang="fr-BE"/>
          </a:p>
        </p:txBody>
      </p:sp>
    </p:spTree>
    <p:extLst>
      <p:ext uri="{BB962C8B-B14F-4D97-AF65-F5344CB8AC3E}">
        <p14:creationId xmlns:p14="http://schemas.microsoft.com/office/powerpoint/2010/main" val="1106545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A14DFA16-E244-4246-BAD8-FD776D398E51}" type="slidenum">
              <a:rPr lang="fr-BE" smtClean="0"/>
              <a:t>1</a:t>
            </a:fld>
            <a:endParaRPr lang="fr-BE"/>
          </a:p>
        </p:txBody>
      </p:sp>
    </p:spTree>
    <p:extLst>
      <p:ext uri="{BB962C8B-B14F-4D97-AF65-F5344CB8AC3E}">
        <p14:creationId xmlns:p14="http://schemas.microsoft.com/office/powerpoint/2010/main" val="1415655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r-FR" smtClean="0"/>
              <a:t>Modifiez le style du titre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7FA30EB-C8C0-494D-BBF9-062F9BDFB9D4}" type="datetimeFigureOut">
              <a:rPr lang="fr-BE" smtClean="0"/>
              <a:t>13-05-14</a:t>
            </a:fld>
            <a:endParaRPr lang="fr-BE"/>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fr-BE"/>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5C0DB62-6889-4875-9BA1-C21E2BBF711C}" type="slidenum">
              <a:rPr lang="fr-BE" smtClean="0"/>
              <a:t>‹#›</a:t>
            </a:fld>
            <a:endParaRPr lang="fr-BE"/>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7FA30EB-C8C0-494D-BBF9-062F9BDFB9D4}" type="datetimeFigureOut">
              <a:rPr lang="fr-BE" smtClean="0"/>
              <a:t>13-05-14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5C0DB62-6889-4875-9BA1-C21E2BBF711C}" type="slidenum">
              <a:rPr lang="fr-BE" smtClean="0"/>
              <a:t>‹#›</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r-FR" smtClean="0"/>
              <a:t>Modifiez le style du titre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7FA30EB-C8C0-494D-BBF9-062F9BDFB9D4}" type="datetimeFigureOut">
              <a:rPr lang="fr-BE" smtClean="0"/>
              <a:t>13-05-14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5C0DB62-6889-4875-9BA1-C21E2BBF711C}" type="slidenum">
              <a:rPr lang="fr-BE" smtClean="0"/>
              <a:t>‹#›</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7FA30EB-C8C0-494D-BBF9-062F9BDFB9D4}" type="datetimeFigureOut">
              <a:rPr lang="fr-BE" smtClean="0"/>
              <a:t>13-05-14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5C0DB62-6889-4875-9BA1-C21E2BBF711C}" type="slidenum">
              <a:rPr lang="fr-BE" smtClean="0"/>
              <a:t>‹#›</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7FA30EB-C8C0-494D-BBF9-062F9BDFB9D4}" type="datetimeFigureOut">
              <a:rPr lang="fr-BE" smtClean="0"/>
              <a:t>13-05-14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5C0DB62-6889-4875-9BA1-C21E2BBF711C}" type="slidenum">
              <a:rPr lang="fr-BE" smtClean="0"/>
              <a:t>‹#›</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37FA30EB-C8C0-494D-BBF9-062F9BDFB9D4}" type="datetimeFigureOut">
              <a:rPr lang="fr-BE" smtClean="0"/>
              <a:t>13-05-14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45C0DB62-6889-4875-9BA1-C21E2BBF711C}" type="slidenum">
              <a:rPr lang="fr-BE" smtClean="0"/>
              <a:t>‹#›</a:t>
            </a:fld>
            <a:endParaRPr lang="fr-BE"/>
          </a:p>
        </p:txBody>
      </p:sp>
      <p:sp>
        <p:nvSpPr>
          <p:cNvPr id="9" name="Content Placeholder 8"/>
          <p:cNvSpPr>
            <a:spLocks noGrp="1"/>
          </p:cNvSpPr>
          <p:nvPr>
            <p:ph sz="quarter" idx="13"/>
          </p:nvPr>
        </p:nvSpPr>
        <p:spPr>
          <a:xfrm>
            <a:off x="1042416" y="2313432"/>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37FA30EB-C8C0-494D-BBF9-062F9BDFB9D4}" type="datetimeFigureOut">
              <a:rPr lang="fr-BE" smtClean="0"/>
              <a:t>13-05-14</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45C0DB62-6889-4875-9BA1-C21E2BBF711C}" type="slidenum">
              <a:rPr lang="fr-BE" smtClean="0"/>
              <a:t>‹#›</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37FA30EB-C8C0-494D-BBF9-062F9BDFB9D4}" type="datetimeFigureOut">
              <a:rPr lang="fr-BE" smtClean="0"/>
              <a:t>13-05-14</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45C0DB62-6889-4875-9BA1-C21E2BBF711C}" type="slidenum">
              <a:rPr lang="fr-BE" smtClean="0"/>
              <a:t>‹#›</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FA30EB-C8C0-494D-BBF9-062F9BDFB9D4}" type="datetimeFigureOut">
              <a:rPr lang="fr-BE" smtClean="0"/>
              <a:t>13-05-14</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45C0DB62-6889-4875-9BA1-C21E2BBF711C}" type="slidenum">
              <a:rPr lang="fr-BE" smtClean="0"/>
              <a:t>‹#›</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7FA30EB-C8C0-494D-BBF9-062F9BDFB9D4}" type="datetimeFigureOut">
              <a:rPr lang="fr-BE" smtClean="0"/>
              <a:t>13-05-14</a:t>
            </a:fld>
            <a:endParaRPr lang="fr-BE"/>
          </a:p>
        </p:txBody>
      </p:sp>
      <p:sp>
        <p:nvSpPr>
          <p:cNvPr id="7" name="Slide Number Placeholder 6"/>
          <p:cNvSpPr>
            <a:spLocks noGrp="1"/>
          </p:cNvSpPr>
          <p:nvPr>
            <p:ph type="sldNum" sz="quarter" idx="12"/>
          </p:nvPr>
        </p:nvSpPr>
        <p:spPr/>
        <p:txBody>
          <a:bodyPr/>
          <a:lstStyle/>
          <a:p>
            <a:fld id="{45C0DB62-6889-4875-9BA1-C21E2BBF711C}" type="slidenum">
              <a:rPr lang="fr-BE" smtClean="0"/>
              <a:t>‹#›</a:t>
            </a:fld>
            <a:endParaRPr lang="fr-BE"/>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BE"/>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fr-FR" smtClean="0"/>
              <a:t>Modifiez le style du titre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r-FR" smtClean="0"/>
              <a:t>Modifiez le style du titre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7FA30EB-C8C0-494D-BBF9-062F9BDFB9D4}" type="datetimeFigureOut">
              <a:rPr lang="fr-BE" smtClean="0"/>
              <a:t>13-05-14</a:t>
            </a:fld>
            <a:endParaRPr lang="fr-BE"/>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BE"/>
          </a:p>
        </p:txBody>
      </p:sp>
      <p:sp>
        <p:nvSpPr>
          <p:cNvPr id="7" name="Slide Number Placeholder 6"/>
          <p:cNvSpPr>
            <a:spLocks noGrp="1"/>
          </p:cNvSpPr>
          <p:nvPr>
            <p:ph type="sldNum" sz="quarter" idx="12"/>
          </p:nvPr>
        </p:nvSpPr>
        <p:spPr/>
        <p:txBody>
          <a:bodyPr/>
          <a:lstStyle/>
          <a:p>
            <a:fld id="{45C0DB62-6889-4875-9BA1-C21E2BBF711C}" type="slidenum">
              <a:rPr lang="fr-BE" smtClean="0"/>
              <a:t>‹#›</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7FA30EB-C8C0-494D-BBF9-062F9BDFB9D4}" type="datetimeFigureOut">
              <a:rPr lang="fr-BE" smtClean="0"/>
              <a:t>13-05-14</a:t>
            </a:fld>
            <a:endParaRPr lang="fr-BE"/>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r-BE"/>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5C0DB62-6889-4875-9BA1-C21E2BBF711C}" type="slidenum">
              <a:rPr lang="fr-BE" smtClean="0"/>
              <a:t>‹#›</a:t>
            </a:fld>
            <a:endParaRPr lang="fr-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3.tmp"/><Relationship Id="rId1" Type="http://schemas.openxmlformats.org/officeDocument/2006/relationships/slideLayout" Target="../slideLayouts/slideLayout5.xml"/><Relationship Id="rId5" Type="http://schemas.openxmlformats.org/officeDocument/2006/relationships/image" Target="../media/image6.tmp"/><Relationship Id="rId4" Type="http://schemas.openxmlformats.org/officeDocument/2006/relationships/image" Target="../media/image5.tmp"/></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1052736"/>
            <a:ext cx="7772400" cy="1470025"/>
          </a:xfrm>
        </p:spPr>
        <p:txBody>
          <a:bodyPr>
            <a:normAutofit/>
          </a:bodyPr>
          <a:lstStyle/>
          <a:p>
            <a:r>
              <a:rPr lang="fr-BE" dirty="0" smtClean="0"/>
              <a:t>Introduction</a:t>
            </a:r>
            <a:endParaRPr lang="fr-BE" dirty="0"/>
          </a:p>
        </p:txBody>
      </p:sp>
      <p:sp>
        <p:nvSpPr>
          <p:cNvPr id="3" name="Sous-titre 2"/>
          <p:cNvSpPr>
            <a:spLocks noGrp="1"/>
          </p:cNvSpPr>
          <p:nvPr>
            <p:ph type="subTitle" idx="1"/>
          </p:nvPr>
        </p:nvSpPr>
        <p:spPr>
          <a:xfrm>
            <a:off x="683568" y="2852936"/>
            <a:ext cx="7192888" cy="3024336"/>
          </a:xfrm>
        </p:spPr>
        <p:txBody>
          <a:bodyPr>
            <a:normAutofit/>
          </a:bodyPr>
          <a:lstStyle/>
          <a:p>
            <a:r>
              <a:rPr lang="fr-BE" sz="4000" dirty="0" smtClean="0"/>
              <a:t>La réécriture. </a:t>
            </a:r>
          </a:p>
          <a:p>
            <a:r>
              <a:rPr lang="fr-BE" sz="4000" dirty="0" smtClean="0"/>
              <a:t>Définitions, enjeux et méthodologies</a:t>
            </a:r>
            <a:endParaRPr lang="fr-BE" sz="4000" dirty="0"/>
          </a:p>
        </p:txBody>
      </p:sp>
    </p:spTree>
    <p:extLst>
      <p:ext uri="{BB962C8B-B14F-4D97-AF65-F5344CB8AC3E}">
        <p14:creationId xmlns:p14="http://schemas.microsoft.com/office/powerpoint/2010/main" val="32979468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764704"/>
            <a:ext cx="7024744" cy="1431032"/>
          </a:xfrm>
        </p:spPr>
        <p:txBody>
          <a:bodyPr>
            <a:normAutofit/>
          </a:bodyPr>
          <a:lstStyle/>
          <a:p>
            <a:r>
              <a:rPr lang="fr-BE" sz="3600" dirty="0"/>
              <a:t>2</a:t>
            </a:r>
            <a:r>
              <a:rPr lang="fr-BE" sz="3600" dirty="0" smtClean="0"/>
              <a:t>.2. Transcodage</a:t>
            </a:r>
            <a:br>
              <a:rPr lang="fr-BE" sz="3600" dirty="0" smtClean="0"/>
            </a:br>
            <a:endParaRPr lang="fr-BE" sz="3600" dirty="0"/>
          </a:p>
        </p:txBody>
      </p:sp>
      <p:sp>
        <p:nvSpPr>
          <p:cNvPr id="3" name="Espace réservé du contenu 2"/>
          <p:cNvSpPr>
            <a:spLocks noGrp="1"/>
          </p:cNvSpPr>
          <p:nvPr>
            <p:ph idx="1"/>
          </p:nvPr>
        </p:nvSpPr>
        <p:spPr/>
        <p:txBody>
          <a:bodyPr/>
          <a:lstStyle/>
          <a:p>
            <a:r>
              <a:rPr lang="fr-BE" dirty="0" smtClean="0"/>
              <a:t>Jean </a:t>
            </a:r>
            <a:r>
              <a:rPr lang="fr-BE" dirty="0" err="1" smtClean="0"/>
              <a:t>Peytard</a:t>
            </a:r>
            <a:r>
              <a:rPr lang="fr-BE" dirty="0" smtClean="0"/>
              <a:t> (1984)</a:t>
            </a:r>
          </a:p>
          <a:p>
            <a:pPr marL="68580" indent="0">
              <a:buNone/>
            </a:pPr>
            <a:r>
              <a:rPr lang="fr-BE" dirty="0" smtClean="0"/>
              <a:t>= processus de transformation qui implique un autre code. </a:t>
            </a:r>
          </a:p>
          <a:p>
            <a:pPr marL="68580" indent="0">
              <a:buNone/>
            </a:pPr>
            <a:r>
              <a:rPr lang="fr-BE" dirty="0" smtClean="0"/>
              <a:t>&gt;&lt; reformulation (rapport d’écrit à écrit)</a:t>
            </a:r>
          </a:p>
          <a:p>
            <a:pPr lvl="0">
              <a:buClr>
                <a:srgbClr val="94C600"/>
              </a:buClr>
            </a:pPr>
            <a:r>
              <a:rPr lang="fr-BE" dirty="0">
                <a:solidFill>
                  <a:srgbClr val="3E3D2D"/>
                </a:solidFill>
              </a:rPr>
              <a:t>Schéma (1984:19</a:t>
            </a:r>
            <a:r>
              <a:rPr lang="fr-BE" dirty="0" smtClean="0">
                <a:solidFill>
                  <a:srgbClr val="3E3D2D"/>
                </a:solidFill>
              </a:rPr>
              <a:t>):</a:t>
            </a:r>
            <a:endParaRPr lang="fr-BE" dirty="0">
              <a:solidFill>
                <a:srgbClr val="3E3D2D"/>
              </a:solidFill>
            </a:endParaRPr>
          </a:p>
          <a:p>
            <a:pPr marL="68580" indent="0">
              <a:buNone/>
            </a:pPr>
            <a:endParaRPr lang="fr-BE" dirty="0"/>
          </a:p>
        </p:txBody>
      </p:sp>
    </p:spTree>
    <p:extLst>
      <p:ext uri="{BB962C8B-B14F-4D97-AF65-F5344CB8AC3E}">
        <p14:creationId xmlns:p14="http://schemas.microsoft.com/office/powerpoint/2010/main" val="5543670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9366868" cy="6915615"/>
          </a:xfrm>
        </p:spPr>
      </p:pic>
    </p:spTree>
    <p:extLst>
      <p:ext uri="{BB962C8B-B14F-4D97-AF65-F5344CB8AC3E}">
        <p14:creationId xmlns:p14="http://schemas.microsoft.com/office/powerpoint/2010/main" val="2973767610"/>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2</a:t>
            </a:r>
            <a:r>
              <a:rPr lang="fr-BE" dirty="0" smtClean="0"/>
              <a:t>.3. Réécriture </a:t>
            </a:r>
            <a:r>
              <a:rPr lang="fr-BE" dirty="0"/>
              <a:t>de formations discursives ou mythes </a:t>
            </a:r>
          </a:p>
        </p:txBody>
      </p:sp>
      <p:sp>
        <p:nvSpPr>
          <p:cNvPr id="3" name="Espace réservé du contenu 2"/>
          <p:cNvSpPr>
            <a:spLocks noGrp="1"/>
          </p:cNvSpPr>
          <p:nvPr>
            <p:ph idx="1"/>
          </p:nvPr>
        </p:nvSpPr>
        <p:spPr/>
        <p:txBody>
          <a:bodyPr/>
          <a:lstStyle/>
          <a:p>
            <a:r>
              <a:rPr lang="fr-BE" dirty="0" smtClean="0"/>
              <a:t>Maurice Domino (1987): </a:t>
            </a:r>
          </a:p>
          <a:p>
            <a:pPr marL="68580" indent="0">
              <a:buNone/>
            </a:pPr>
            <a:r>
              <a:rPr lang="fr-BE" dirty="0"/>
              <a:t> </a:t>
            </a:r>
            <a:r>
              <a:rPr lang="fr-BE" dirty="0" smtClean="0"/>
              <a:t>   formations discursives (ensemble des discours sociaux, doxa, regroupés en communautés de croyances) et </a:t>
            </a:r>
          </a:p>
          <a:p>
            <a:pPr marL="68580" indent="0">
              <a:buNone/>
            </a:pPr>
            <a:r>
              <a:rPr lang="fr-BE" dirty="0" smtClean="0"/>
              <a:t>    parole sociale en général</a:t>
            </a:r>
          </a:p>
          <a:p>
            <a:pPr marL="68580" indent="0">
              <a:buNone/>
            </a:pPr>
            <a:r>
              <a:rPr lang="fr-BE" dirty="0"/>
              <a:t>	</a:t>
            </a:r>
            <a:r>
              <a:rPr lang="fr-BE" dirty="0" smtClean="0"/>
              <a:t>= mythes de notre temps</a:t>
            </a:r>
          </a:p>
          <a:p>
            <a:pPr marL="68580" indent="0">
              <a:buNone/>
            </a:pPr>
            <a:r>
              <a:rPr lang="fr-BE" dirty="0"/>
              <a:t>	</a:t>
            </a:r>
            <a:r>
              <a:rPr lang="fr-BE" dirty="0" smtClean="0"/>
              <a:t>// mythes oraux de l’Antiquité et du    </a:t>
            </a:r>
          </a:p>
          <a:p>
            <a:pPr marL="68580" indent="0">
              <a:buNone/>
            </a:pPr>
            <a:r>
              <a:rPr lang="fr-BE" dirty="0"/>
              <a:t> </a:t>
            </a:r>
            <a:r>
              <a:rPr lang="fr-BE" dirty="0" smtClean="0"/>
              <a:t>             Moyen-Âge</a:t>
            </a:r>
            <a:endParaRPr lang="fr-BE" dirty="0"/>
          </a:p>
        </p:txBody>
      </p:sp>
    </p:spTree>
    <p:extLst>
      <p:ext uri="{BB962C8B-B14F-4D97-AF65-F5344CB8AC3E}">
        <p14:creationId xmlns:p14="http://schemas.microsoft.com/office/powerpoint/2010/main" val="40838208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3568" y="764704"/>
            <a:ext cx="7704856" cy="5472608"/>
          </a:xfrm>
        </p:spPr>
        <p:txBody>
          <a:bodyPr>
            <a:normAutofit/>
          </a:bodyPr>
          <a:lstStyle/>
          <a:p>
            <a:r>
              <a:rPr lang="fr-BE" dirty="0" smtClean="0"/>
              <a:t>Roland Barthes (1957), à propos du mythe: </a:t>
            </a:r>
          </a:p>
          <a:p>
            <a:pPr>
              <a:buFontTx/>
              <a:buChar char="-"/>
            </a:pPr>
            <a:r>
              <a:rPr lang="fr-BE" dirty="0" smtClean="0"/>
              <a:t>Tout peut être mythe: </a:t>
            </a:r>
          </a:p>
          <a:p>
            <a:pPr marL="68580" indent="0">
              <a:buNone/>
            </a:pPr>
            <a:r>
              <a:rPr lang="fr-BE" dirty="0" smtClean="0"/>
              <a:t>« </a:t>
            </a:r>
            <a:r>
              <a:rPr lang="fr-BE" dirty="0" smtClean="0">
                <a:latin typeface="Cambria"/>
                <a:ea typeface="Calibri"/>
                <a:cs typeface="Times New Roman"/>
              </a:rPr>
              <a:t>chaque </a:t>
            </a:r>
            <a:r>
              <a:rPr lang="fr-BE" dirty="0">
                <a:latin typeface="Cambria"/>
                <a:ea typeface="Calibri"/>
                <a:cs typeface="Times New Roman"/>
              </a:rPr>
              <a:t>objet du monde peut passer d’un existence fermée, muette, à un état oral, ouvert à l’appropriation de la société, car aucune loi, naturelle ou non, n’interdit de parler des choses. Un arbre est un arbre. Oui, sans doute. Mais un arbre dit par Minou Drouet, ce n’est plus tout à fait un arbre, c’est un arbre décoré, adapté à une certaine consommation, investi de complaisances littéraires, de révoltes, d’images, bref d’un usage social qui s’ajoute à la pure matière. » et « n’importe quelle matière peut être dotée arbitrairement de signification ».</a:t>
            </a:r>
            <a:endParaRPr lang="fr-BE" dirty="0" smtClean="0"/>
          </a:p>
        </p:txBody>
      </p:sp>
    </p:spTree>
    <p:extLst>
      <p:ext uri="{BB962C8B-B14F-4D97-AF65-F5344CB8AC3E}">
        <p14:creationId xmlns:p14="http://schemas.microsoft.com/office/powerpoint/2010/main" val="21266178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764704"/>
            <a:ext cx="7024744" cy="1080120"/>
          </a:xfrm>
        </p:spPr>
        <p:txBody>
          <a:bodyPr>
            <a:normAutofit fontScale="90000"/>
          </a:bodyPr>
          <a:lstStyle/>
          <a:p>
            <a:r>
              <a:rPr lang="fr-BE" sz="3200" dirty="0" smtClean="0">
                <a:solidFill>
                  <a:srgbClr val="94C600"/>
                </a:solidFill>
              </a:rPr>
              <a:t>Barthes</a:t>
            </a:r>
            <a:r>
              <a:rPr lang="fr-BE" sz="3200" dirty="0">
                <a:solidFill>
                  <a:srgbClr val="94C600"/>
                </a:solidFill>
              </a:rPr>
              <a:t>: </a:t>
            </a:r>
            <a:r>
              <a:rPr lang="fr-BE" sz="3200" dirty="0" smtClean="0">
                <a:solidFill>
                  <a:srgbClr val="94C600"/>
                </a:solidFill>
              </a:rPr>
              <a:t>système </a:t>
            </a:r>
            <a:r>
              <a:rPr lang="fr-BE" sz="3200" dirty="0">
                <a:solidFill>
                  <a:srgbClr val="94C600"/>
                </a:solidFill>
              </a:rPr>
              <a:t>de </a:t>
            </a:r>
            <a:r>
              <a:rPr lang="fr-BE" sz="3200" dirty="0" smtClean="0">
                <a:solidFill>
                  <a:srgbClr val="94C600"/>
                </a:solidFill>
              </a:rPr>
              <a:t>signification</a:t>
            </a:r>
            <a:br>
              <a:rPr lang="fr-BE" sz="3200" dirty="0" smtClean="0">
                <a:solidFill>
                  <a:srgbClr val="94C600"/>
                </a:solidFill>
              </a:rPr>
            </a:br>
            <a:endParaRPr lang="fr-BE" dirty="0"/>
          </a:p>
        </p:txBody>
      </p:sp>
      <p:sp>
        <p:nvSpPr>
          <p:cNvPr id="3" name="Espace réservé du texte 2"/>
          <p:cNvSpPr>
            <a:spLocks noGrp="1"/>
          </p:cNvSpPr>
          <p:nvPr>
            <p:ph type="body" idx="1"/>
          </p:nvPr>
        </p:nvSpPr>
        <p:spPr>
          <a:xfrm>
            <a:off x="1115614" y="1628800"/>
            <a:ext cx="5616625" cy="648072"/>
          </a:xfrm>
        </p:spPr>
        <p:txBody>
          <a:bodyPr>
            <a:normAutofit/>
          </a:bodyPr>
          <a:lstStyle/>
          <a:p>
            <a:r>
              <a:rPr lang="fr-BE" dirty="0" smtClean="0"/>
              <a:t>Du mythe et de la connotation</a:t>
            </a:r>
          </a:p>
          <a:p>
            <a:endParaRPr lang="fr-BE" dirty="0"/>
          </a:p>
        </p:txBody>
      </p:sp>
      <p:sp>
        <p:nvSpPr>
          <p:cNvPr id="4" name="Espace réservé du contenu 3"/>
          <p:cNvSpPr>
            <a:spLocks noGrp="1"/>
          </p:cNvSpPr>
          <p:nvPr>
            <p:ph sz="half" idx="2"/>
          </p:nvPr>
        </p:nvSpPr>
        <p:spPr>
          <a:xfrm>
            <a:off x="1041721" y="2132856"/>
            <a:ext cx="3419856" cy="3677635"/>
          </a:xfrm>
        </p:spPr>
        <p:txBody>
          <a:bodyPr/>
          <a:lstStyle/>
          <a:p>
            <a:pPr marL="68580" lvl="0" indent="0">
              <a:buClr>
                <a:srgbClr val="94C600"/>
              </a:buClr>
              <a:buNone/>
            </a:pPr>
            <a:r>
              <a:rPr lang="fr-BE" dirty="0" smtClean="0">
                <a:solidFill>
                  <a:srgbClr val="3E3D2D"/>
                </a:solidFill>
              </a:rPr>
              <a:t>Signe = Sa + </a:t>
            </a:r>
            <a:r>
              <a:rPr lang="fr-BE" dirty="0" err="1" smtClean="0">
                <a:solidFill>
                  <a:srgbClr val="3E3D2D"/>
                </a:solidFill>
              </a:rPr>
              <a:t>Sé</a:t>
            </a:r>
            <a:endParaRPr lang="fr-BE" dirty="0" smtClean="0">
              <a:solidFill>
                <a:srgbClr val="3E3D2D"/>
              </a:solidFill>
            </a:endParaRPr>
          </a:p>
          <a:p>
            <a:pPr marL="68580" lvl="0" indent="0">
              <a:buClr>
                <a:srgbClr val="94C600"/>
              </a:buClr>
              <a:buNone/>
            </a:pPr>
            <a:endParaRPr lang="fr-BE" dirty="0">
              <a:solidFill>
                <a:srgbClr val="3E3D2D"/>
              </a:solidFill>
            </a:endParaRPr>
          </a:p>
          <a:p>
            <a:pPr marL="68580" lvl="0" indent="0">
              <a:buClr>
                <a:srgbClr val="94C600"/>
              </a:buClr>
              <a:buNone/>
            </a:pPr>
            <a:endParaRPr lang="fr-BE" dirty="0">
              <a:solidFill>
                <a:srgbClr val="3E3D2D"/>
              </a:solidFill>
            </a:endParaRPr>
          </a:p>
          <a:p>
            <a:pPr marL="68580" indent="0">
              <a:buNone/>
            </a:pPr>
            <a:endParaRPr lang="fr-BE" dirty="0"/>
          </a:p>
        </p:txBody>
      </p:sp>
      <p:sp>
        <p:nvSpPr>
          <p:cNvPr id="6" name="Espace réservé du contenu 5"/>
          <p:cNvSpPr>
            <a:spLocks noGrp="1"/>
          </p:cNvSpPr>
          <p:nvPr>
            <p:ph sz="quarter" idx="4"/>
          </p:nvPr>
        </p:nvSpPr>
        <p:spPr>
          <a:xfrm>
            <a:off x="4645152" y="2204864"/>
            <a:ext cx="3419856" cy="4032448"/>
          </a:xfrm>
        </p:spPr>
        <p:txBody>
          <a:bodyPr>
            <a:normAutofit/>
          </a:bodyPr>
          <a:lstStyle/>
          <a:p>
            <a:pPr marL="68580" indent="0">
              <a:buNone/>
            </a:pPr>
            <a:r>
              <a:rPr lang="fr-BE" dirty="0" smtClean="0"/>
              <a:t>Expression/Relation/Contenu (ERC)</a:t>
            </a:r>
          </a:p>
          <a:p>
            <a:pPr marL="68580" indent="0">
              <a:buNone/>
            </a:pPr>
            <a:endParaRPr lang="fr-BE" dirty="0" smtClean="0"/>
          </a:p>
          <a:p>
            <a:pPr marL="68580" indent="0">
              <a:buNone/>
            </a:pPr>
            <a:r>
              <a:rPr lang="fr-BE" dirty="0" smtClean="0"/>
              <a:t>(ERC) RC</a:t>
            </a:r>
          </a:p>
          <a:p>
            <a:pPr marL="68580" indent="0">
              <a:buNone/>
            </a:pPr>
            <a:r>
              <a:rPr lang="fr-BE" dirty="0"/>
              <a:t> </a:t>
            </a:r>
            <a:r>
              <a:rPr lang="fr-BE" dirty="0" smtClean="0"/>
              <a:t>                                    </a:t>
            </a:r>
            <a:endParaRPr lang="fr-BE" dirty="0"/>
          </a:p>
        </p:txBody>
      </p:sp>
      <p:pic>
        <p:nvPicPr>
          <p:cNvPr id="16" name="Image 15"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2951202"/>
            <a:ext cx="1714739" cy="1295581"/>
          </a:xfrm>
          <a:prstGeom prst="rect">
            <a:avLst/>
          </a:prstGeom>
        </p:spPr>
      </p:pic>
      <p:cxnSp>
        <p:nvCxnSpPr>
          <p:cNvPr id="18" name="Connecteur droit avec flèche 17"/>
          <p:cNvCxnSpPr/>
          <p:nvPr/>
        </p:nvCxnSpPr>
        <p:spPr>
          <a:xfrm>
            <a:off x="2211560" y="3933056"/>
            <a:ext cx="45159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1" name="Image 20"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0024" y="4246783"/>
            <a:ext cx="609685" cy="390580"/>
          </a:xfrm>
          <a:prstGeom prst="rect">
            <a:avLst/>
          </a:prstGeom>
        </p:spPr>
      </p:pic>
      <p:pic>
        <p:nvPicPr>
          <p:cNvPr id="22" name="Image 21" descr="Capture d’écra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63155" y="4067118"/>
            <a:ext cx="905001" cy="152421"/>
          </a:xfrm>
          <a:prstGeom prst="rect">
            <a:avLst/>
          </a:prstGeom>
        </p:spPr>
      </p:pic>
      <p:pic>
        <p:nvPicPr>
          <p:cNvPr id="23" name="Image 22" descr="Capture d’écran"/>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00497" y="3771108"/>
            <a:ext cx="628738" cy="323895"/>
          </a:xfrm>
          <a:prstGeom prst="rect">
            <a:avLst/>
          </a:prstGeom>
        </p:spPr>
      </p:pic>
    </p:spTree>
    <p:extLst>
      <p:ext uri="{BB962C8B-B14F-4D97-AF65-F5344CB8AC3E}">
        <p14:creationId xmlns:p14="http://schemas.microsoft.com/office/powerpoint/2010/main" val="1805724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anim calcmode="lin" valueType="num">
                                      <p:cBhvr additive="base">
                                        <p:cTn id="1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 calcmode="lin" valueType="num">
                                      <p:cBhvr additive="base">
                                        <p:cTn id="1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1027664"/>
            <a:ext cx="7024744" cy="601136"/>
          </a:xfrm>
        </p:spPr>
        <p:txBody>
          <a:bodyPr>
            <a:normAutofit/>
          </a:bodyPr>
          <a:lstStyle/>
          <a:p>
            <a:r>
              <a:rPr lang="fr-BE" sz="2900" dirty="0">
                <a:solidFill>
                  <a:srgbClr val="94C600"/>
                </a:solidFill>
              </a:rPr>
              <a:t>Barthes: système de signification</a:t>
            </a:r>
            <a:endParaRPr lang="fr-BE" dirty="0"/>
          </a:p>
        </p:txBody>
      </p:sp>
      <p:sp>
        <p:nvSpPr>
          <p:cNvPr id="3" name="Espace réservé du contenu 2"/>
          <p:cNvSpPr>
            <a:spLocks noGrp="1"/>
          </p:cNvSpPr>
          <p:nvPr>
            <p:ph idx="1"/>
          </p:nvPr>
        </p:nvSpPr>
        <p:spPr>
          <a:xfrm>
            <a:off x="1043492" y="1844824"/>
            <a:ext cx="6777317" cy="3987805"/>
          </a:xfrm>
        </p:spPr>
        <p:txBody>
          <a:bodyPr>
            <a:normAutofit fontScale="92500"/>
          </a:bodyPr>
          <a:lstStyle/>
          <a:p>
            <a:r>
              <a:rPr lang="fr-BE" dirty="0" smtClean="0"/>
              <a:t>Système de signification 2</a:t>
            </a:r>
            <a:r>
              <a:rPr lang="fr-BE" baseline="30000" dirty="0" smtClean="0"/>
              <a:t>nd</a:t>
            </a:r>
            <a:r>
              <a:rPr lang="fr-BE" dirty="0" smtClean="0"/>
              <a:t> englobant un système de signification 1</a:t>
            </a:r>
            <a:r>
              <a:rPr lang="fr-BE" baseline="30000" dirty="0" smtClean="0"/>
              <a:t>er</a:t>
            </a:r>
            <a:endParaRPr lang="fr-BE" dirty="0" smtClean="0"/>
          </a:p>
          <a:p>
            <a:pPr marL="68580" indent="0">
              <a:buNone/>
            </a:pPr>
            <a:r>
              <a:rPr lang="fr-BE" dirty="0"/>
              <a:t> </a:t>
            </a:r>
            <a:r>
              <a:rPr lang="fr-BE" dirty="0" smtClean="0"/>
              <a:t>        = ce qui permet l’inter- et l’</a:t>
            </a:r>
            <a:r>
              <a:rPr lang="fr-BE" dirty="0" err="1" smtClean="0"/>
              <a:t>hypertextualité</a:t>
            </a:r>
            <a:endParaRPr lang="fr-BE" dirty="0" smtClean="0"/>
          </a:p>
          <a:p>
            <a:pPr marL="68580" indent="0">
              <a:buNone/>
            </a:pPr>
            <a:r>
              <a:rPr lang="fr-BE" dirty="0" smtClean="0"/>
              <a:t>Connotation = </a:t>
            </a:r>
            <a:r>
              <a:rPr lang="fr-BE" dirty="0" smtClean="0">
                <a:latin typeface="Cambria"/>
                <a:ea typeface="Calibri"/>
                <a:cs typeface="Times New Roman"/>
              </a:rPr>
              <a:t>«</a:t>
            </a:r>
            <a:r>
              <a:rPr lang="fr-BE" dirty="0">
                <a:latin typeface="Cambria"/>
                <a:ea typeface="Calibri"/>
                <a:cs typeface="Times New Roman"/>
              </a:rPr>
              <a:t> un trait qui a le pouvoir de se rapporter à des mentions antérieures, ultérieures ou extérieures, à d’autres lieux du texte (ou d’un autre texte) » (1970 : 14</a:t>
            </a:r>
            <a:r>
              <a:rPr lang="fr-BE" dirty="0" smtClean="0">
                <a:latin typeface="Cambria"/>
                <a:ea typeface="Calibri"/>
                <a:cs typeface="Times New Roman"/>
              </a:rPr>
              <a:t>)</a:t>
            </a:r>
          </a:p>
          <a:p>
            <a:pPr marL="68580" indent="0">
              <a:buNone/>
            </a:pPr>
            <a:r>
              <a:rPr lang="fr-BE" dirty="0">
                <a:latin typeface="Cambria"/>
                <a:ea typeface="Calibri"/>
                <a:cs typeface="Times New Roman"/>
              </a:rPr>
              <a:t>« certains lieux du texte corrélant d’autres sens extérieurs au texte matériel et formant avec eux des sortes de nébuleuses de signifiés </a:t>
            </a:r>
            <a:r>
              <a:rPr lang="fr-BE" dirty="0" smtClean="0">
                <a:latin typeface="Cambria"/>
                <a:ea typeface="Calibri"/>
                <a:cs typeface="Times New Roman"/>
              </a:rPr>
              <a:t>». La connotation </a:t>
            </a:r>
            <a:r>
              <a:rPr lang="fr-BE" dirty="0">
                <a:latin typeface="Cambria"/>
                <a:ea typeface="Calibri"/>
                <a:cs typeface="Times New Roman"/>
              </a:rPr>
              <a:t>fonde ainsi une « Littérature du signifié » (1970 : 15)</a:t>
            </a:r>
            <a:endParaRPr lang="fr-BE" dirty="0" smtClean="0"/>
          </a:p>
          <a:p>
            <a:pPr marL="68580" indent="0">
              <a:buNone/>
            </a:pPr>
            <a:endParaRPr lang="fr-BE" dirty="0"/>
          </a:p>
        </p:txBody>
      </p:sp>
    </p:spTree>
    <p:extLst>
      <p:ext uri="{BB962C8B-B14F-4D97-AF65-F5344CB8AC3E}">
        <p14:creationId xmlns:p14="http://schemas.microsoft.com/office/powerpoint/2010/main" val="2286794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1027664"/>
            <a:ext cx="7024744" cy="889168"/>
          </a:xfrm>
        </p:spPr>
        <p:txBody>
          <a:bodyPr>
            <a:normAutofit fontScale="90000"/>
          </a:bodyPr>
          <a:lstStyle/>
          <a:p>
            <a:r>
              <a:rPr lang="fr-BE" dirty="0" smtClean="0"/>
              <a:t>Mythes, textes virtuels et textes </a:t>
            </a:r>
            <a:r>
              <a:rPr lang="fr-BE" dirty="0" err="1" smtClean="0"/>
              <a:t>scriptible</a:t>
            </a:r>
            <a:endParaRPr lang="fr-BE" dirty="0"/>
          </a:p>
        </p:txBody>
      </p:sp>
      <p:sp>
        <p:nvSpPr>
          <p:cNvPr id="3" name="Espace réservé du contenu 2"/>
          <p:cNvSpPr>
            <a:spLocks noGrp="1"/>
          </p:cNvSpPr>
          <p:nvPr>
            <p:ph idx="1"/>
          </p:nvPr>
        </p:nvSpPr>
        <p:spPr>
          <a:xfrm>
            <a:off x="1043492" y="1988840"/>
            <a:ext cx="6777317" cy="4464496"/>
          </a:xfrm>
          <a:noFill/>
          <a:ln>
            <a:noFill/>
          </a:ln>
        </p:spPr>
        <p:txBody>
          <a:bodyPr>
            <a:normAutofit fontScale="92500" lnSpcReduction="20000"/>
          </a:bodyPr>
          <a:lstStyle/>
          <a:p>
            <a:r>
              <a:rPr lang="fr-BE" dirty="0" smtClean="0"/>
              <a:t>Maurice Domino (1987) </a:t>
            </a:r>
          </a:p>
          <a:p>
            <a:pPr marL="68580" indent="0">
              <a:buNone/>
            </a:pPr>
            <a:r>
              <a:rPr lang="fr-BE" dirty="0" smtClean="0"/>
              <a:t>Mythe (oral)                                              écrit</a:t>
            </a:r>
          </a:p>
          <a:p>
            <a:pPr marL="68580" indent="0">
              <a:buNone/>
            </a:pPr>
            <a:r>
              <a:rPr lang="fr-BE" dirty="0" smtClean="0"/>
              <a:t>= texte oral                  </a:t>
            </a:r>
            <a:r>
              <a:rPr lang="fr-BE" dirty="0" smtClean="0">
                <a:solidFill>
                  <a:schemeClr val="accent1"/>
                </a:solidFill>
              </a:rPr>
              <a:t>= transcription</a:t>
            </a:r>
          </a:p>
          <a:p>
            <a:pPr marL="68580" indent="0">
              <a:buNone/>
            </a:pPr>
            <a:r>
              <a:rPr lang="fr-BE" dirty="0"/>
              <a:t> </a:t>
            </a:r>
            <a:r>
              <a:rPr lang="fr-BE" dirty="0" smtClean="0"/>
              <a:t>           virtuel                </a:t>
            </a:r>
            <a:r>
              <a:rPr lang="fr-BE" dirty="0" smtClean="0">
                <a:solidFill>
                  <a:schemeClr val="accent1"/>
                </a:solidFill>
              </a:rPr>
              <a:t>=  réécriture</a:t>
            </a:r>
          </a:p>
          <a:p>
            <a:endParaRPr lang="fr-BE" dirty="0" smtClean="0"/>
          </a:p>
          <a:p>
            <a:r>
              <a:rPr lang="fr-BE" dirty="0" smtClean="0"/>
              <a:t>Barthes (1970): texte </a:t>
            </a:r>
            <a:r>
              <a:rPr lang="fr-BE" dirty="0" err="1" smtClean="0"/>
              <a:t>scriptible</a:t>
            </a:r>
            <a:r>
              <a:rPr lang="fr-BE" dirty="0" smtClean="0"/>
              <a:t> = « </a:t>
            </a:r>
            <a:r>
              <a:rPr lang="fr-BE" dirty="0" smtClean="0">
                <a:latin typeface="Cambria"/>
                <a:ea typeface="Calibri"/>
                <a:cs typeface="Times New Roman"/>
              </a:rPr>
              <a:t>ce </a:t>
            </a:r>
            <a:r>
              <a:rPr lang="fr-BE" dirty="0">
                <a:latin typeface="Cambria"/>
                <a:ea typeface="Calibri"/>
                <a:cs typeface="Times New Roman"/>
              </a:rPr>
              <a:t>qu’il est possible d’écrire : ce qui est dans la pratique de l’écrivain et ce qui en est sorti : quels textes accepterais-je d’écrire (de </a:t>
            </a:r>
            <a:r>
              <a:rPr lang="fr-BE" dirty="0" err="1">
                <a:latin typeface="Cambria"/>
                <a:ea typeface="Calibri"/>
                <a:cs typeface="Times New Roman"/>
              </a:rPr>
              <a:t>ré-écrire</a:t>
            </a:r>
            <a:r>
              <a:rPr lang="fr-BE" dirty="0">
                <a:latin typeface="Cambria"/>
                <a:ea typeface="Calibri"/>
                <a:cs typeface="Times New Roman"/>
              </a:rPr>
              <a:t>), de désirer, d’avancer comme une force dans ce monde qui est le mien ? </a:t>
            </a:r>
            <a:r>
              <a:rPr lang="fr-BE" dirty="0" smtClean="0">
                <a:latin typeface="Cambria"/>
                <a:ea typeface="Calibri"/>
                <a:cs typeface="Times New Roman"/>
              </a:rPr>
              <a:t>», « valeur », </a:t>
            </a:r>
            <a:r>
              <a:rPr lang="fr-BE" dirty="0">
                <a:latin typeface="Cambria"/>
                <a:ea typeface="Calibri"/>
                <a:cs typeface="Times New Roman"/>
              </a:rPr>
              <a:t>« parce que l’enjeu du travail littéraire (de la littérature comme travail) c’est de faire du lecteur, non plus un consommateur, mais un producteur du texte » (1970 : 9-10)</a:t>
            </a:r>
            <a:endParaRPr lang="fr-BE" dirty="0" smtClean="0"/>
          </a:p>
        </p:txBody>
      </p:sp>
      <p:cxnSp>
        <p:nvCxnSpPr>
          <p:cNvPr id="8" name="Connecteur droit avec flèche 7"/>
          <p:cNvCxnSpPr/>
          <p:nvPr/>
        </p:nvCxnSpPr>
        <p:spPr>
          <a:xfrm>
            <a:off x="3131840" y="2996952"/>
            <a:ext cx="345638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49834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2</a:t>
            </a:r>
            <a:r>
              <a:rPr lang="fr-BE" dirty="0" smtClean="0"/>
              <a:t>.4. La lecture comme réécriture (Barthes)</a:t>
            </a:r>
            <a:endParaRPr lang="fr-BE" dirty="0"/>
          </a:p>
        </p:txBody>
      </p:sp>
      <p:sp>
        <p:nvSpPr>
          <p:cNvPr id="3" name="Espace réservé du contenu 2"/>
          <p:cNvSpPr>
            <a:spLocks noGrp="1"/>
          </p:cNvSpPr>
          <p:nvPr>
            <p:ph idx="1"/>
          </p:nvPr>
        </p:nvSpPr>
        <p:spPr/>
        <p:txBody>
          <a:bodyPr>
            <a:normAutofit fontScale="92500" lnSpcReduction="10000"/>
          </a:bodyPr>
          <a:lstStyle/>
          <a:p>
            <a:r>
              <a:rPr lang="fr-BE" dirty="0" smtClean="0"/>
              <a:t>Lecture « plurielle », « étoilée », « brisée »</a:t>
            </a:r>
          </a:p>
          <a:p>
            <a:pPr marL="68580" indent="0">
              <a:buNone/>
            </a:pPr>
            <a:r>
              <a:rPr lang="fr-BE" dirty="0"/>
              <a:t> </a:t>
            </a:r>
            <a:r>
              <a:rPr lang="fr-BE" dirty="0" smtClean="0"/>
              <a:t>                 = réécriture</a:t>
            </a:r>
          </a:p>
          <a:p>
            <a:pPr marL="68580" indent="0">
              <a:buNone/>
            </a:pPr>
            <a:r>
              <a:rPr lang="fr-BE" dirty="0"/>
              <a:t>	 </a:t>
            </a:r>
            <a:r>
              <a:rPr lang="fr-BE" dirty="0" smtClean="0"/>
              <a:t>       = oubli de la structure globale du texte: </a:t>
            </a:r>
            <a:r>
              <a:rPr lang="fr-BE" dirty="0">
                <a:latin typeface="Cambria"/>
                <a:ea typeface="Calibri"/>
                <a:cs typeface="Times New Roman"/>
              </a:rPr>
              <a:t>« tout signifie sans cesse et plusieurs fois, mais sans délégation à un grand ensemble final, à une structure dernière » (1970 : 18</a:t>
            </a:r>
            <a:r>
              <a:rPr lang="fr-BE" dirty="0" smtClean="0">
                <a:latin typeface="Cambria"/>
                <a:ea typeface="Calibri"/>
                <a:cs typeface="Times New Roman"/>
              </a:rPr>
              <a:t>).</a:t>
            </a:r>
          </a:p>
          <a:p>
            <a:pPr marL="68580" indent="0">
              <a:buNone/>
            </a:pPr>
            <a:r>
              <a:rPr lang="fr-BE" dirty="0" smtClean="0">
                <a:latin typeface="Cambria"/>
                <a:cs typeface="Times New Roman"/>
              </a:rPr>
              <a:t>                       </a:t>
            </a:r>
            <a:r>
              <a:rPr lang="fr-BE" dirty="0" smtClean="0">
                <a:solidFill>
                  <a:srgbClr val="3E3D2D"/>
                </a:solidFill>
              </a:rPr>
              <a:t>= fragmenter le « signifiant tuteur » en « lexies » ( « cubes à facettes »)     	         </a:t>
            </a:r>
          </a:p>
          <a:p>
            <a:pPr marL="68580" indent="0">
              <a:buNone/>
            </a:pPr>
            <a:r>
              <a:rPr lang="fr-BE" dirty="0">
                <a:solidFill>
                  <a:srgbClr val="3E3D2D"/>
                </a:solidFill>
              </a:rPr>
              <a:t> </a:t>
            </a:r>
            <a:r>
              <a:rPr lang="fr-BE" dirty="0" smtClean="0">
                <a:solidFill>
                  <a:srgbClr val="3E3D2D"/>
                </a:solidFill>
              </a:rPr>
              <a:t>                  = repérer la translation et répétition des signifiés</a:t>
            </a:r>
            <a:endParaRPr lang="fr-BE" dirty="0"/>
          </a:p>
        </p:txBody>
      </p:sp>
    </p:spTree>
    <p:extLst>
      <p:ext uri="{BB962C8B-B14F-4D97-AF65-F5344CB8AC3E}">
        <p14:creationId xmlns:p14="http://schemas.microsoft.com/office/powerpoint/2010/main" val="5004169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3.4. La lecture comme réécriture (Barthes)</a:t>
            </a:r>
            <a:endParaRPr lang="fr-BE" dirty="0"/>
          </a:p>
        </p:txBody>
      </p:sp>
      <p:sp>
        <p:nvSpPr>
          <p:cNvPr id="3" name="Espace réservé du contenu 2"/>
          <p:cNvSpPr>
            <a:spLocks noGrp="1"/>
          </p:cNvSpPr>
          <p:nvPr>
            <p:ph idx="1"/>
          </p:nvPr>
        </p:nvSpPr>
        <p:spPr/>
        <p:txBody>
          <a:bodyPr>
            <a:normAutofit/>
          </a:bodyPr>
          <a:lstStyle/>
          <a:p>
            <a:pPr marL="68580" indent="0" algn="just">
              <a:lnSpc>
                <a:spcPct val="115000"/>
              </a:lnSpc>
              <a:spcAft>
                <a:spcPts val="1000"/>
              </a:spcAft>
              <a:buNone/>
            </a:pPr>
            <a:r>
              <a:rPr lang="fr-BE" dirty="0">
                <a:latin typeface="Cambria"/>
                <a:ea typeface="Calibri"/>
                <a:cs typeface="Times New Roman"/>
              </a:rPr>
              <a:t>« Ce « moi » qui s’approche du texte est déjà lui-même une pluralité d’autres textes, de codes infinis, ou plus exactement : perdus (dont l’origine se perd). La subjectivité n’est que le sillage de tous les codes qui me font, en sorte que ma subjectivité a finalement la généralité même des stéréotypes. » (1970 : 16-17).</a:t>
            </a:r>
          </a:p>
          <a:p>
            <a:endParaRPr lang="fr-BE" dirty="0"/>
          </a:p>
        </p:txBody>
      </p:sp>
    </p:spTree>
    <p:extLst>
      <p:ext uri="{BB962C8B-B14F-4D97-AF65-F5344CB8AC3E}">
        <p14:creationId xmlns:p14="http://schemas.microsoft.com/office/powerpoint/2010/main" val="4768944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764704"/>
            <a:ext cx="7024744" cy="1143000"/>
          </a:xfrm>
        </p:spPr>
        <p:txBody>
          <a:bodyPr>
            <a:normAutofit fontScale="90000"/>
          </a:bodyPr>
          <a:lstStyle/>
          <a:p>
            <a:r>
              <a:rPr lang="fr-BE" sz="3600" dirty="0">
                <a:solidFill>
                  <a:srgbClr val="94C600"/>
                </a:solidFill>
              </a:rPr>
              <a:t>3.4. La lecture comme réécriture (Barthes</a:t>
            </a:r>
            <a:r>
              <a:rPr lang="fr-BE" sz="3600" dirty="0" smtClean="0">
                <a:solidFill>
                  <a:srgbClr val="94C600"/>
                </a:solidFill>
              </a:rPr>
              <a:t>)… et la « relecture »?</a:t>
            </a:r>
            <a:endParaRPr lang="fr-BE" dirty="0"/>
          </a:p>
        </p:txBody>
      </p:sp>
      <p:sp>
        <p:nvSpPr>
          <p:cNvPr id="3" name="Espace réservé du contenu 2"/>
          <p:cNvSpPr>
            <a:spLocks noGrp="1"/>
          </p:cNvSpPr>
          <p:nvPr>
            <p:ph idx="1"/>
          </p:nvPr>
        </p:nvSpPr>
        <p:spPr>
          <a:xfrm>
            <a:off x="1043492" y="2060848"/>
            <a:ext cx="6777317" cy="4104456"/>
          </a:xfrm>
        </p:spPr>
        <p:txBody>
          <a:bodyPr>
            <a:normAutofit fontScale="92500" lnSpcReduction="20000"/>
          </a:bodyPr>
          <a:lstStyle/>
          <a:p>
            <a:r>
              <a:rPr lang="fr-BE" dirty="0" smtClean="0"/>
              <a:t>Plusieurs lectures possibles du texte</a:t>
            </a:r>
          </a:p>
          <a:p>
            <a:r>
              <a:rPr lang="fr-BE" dirty="0" smtClean="0"/>
              <a:t>La lecture elle-même est plurielle: </a:t>
            </a:r>
          </a:p>
          <a:p>
            <a:pPr marL="68580" indent="0">
              <a:buNone/>
            </a:pPr>
            <a:r>
              <a:rPr lang="fr-BE" dirty="0"/>
              <a:t> </a:t>
            </a:r>
            <a:r>
              <a:rPr lang="fr-BE" dirty="0" smtClean="0"/>
              <a:t>  Le texte a toujours déjà été lu</a:t>
            </a:r>
          </a:p>
          <a:p>
            <a:pPr marL="68580" indent="0">
              <a:buNone/>
            </a:pPr>
            <a:r>
              <a:rPr lang="fr-BE" dirty="0"/>
              <a:t> </a:t>
            </a:r>
            <a:r>
              <a:rPr lang="fr-BE" dirty="0" smtClean="0"/>
              <a:t>  Pas de première lecture</a:t>
            </a:r>
          </a:p>
          <a:p>
            <a:pPr marL="68580" indent="0">
              <a:buNone/>
            </a:pPr>
            <a:endParaRPr lang="fr-BE" dirty="0"/>
          </a:p>
          <a:p>
            <a:pPr marL="68580" indent="0">
              <a:buNone/>
            </a:pPr>
            <a:r>
              <a:rPr lang="fr-BE" dirty="0" smtClean="0"/>
              <a:t>La relecture « sauve le texte de la répétition (ceux qui négligent de relire s’obligent à lire partout la même histoire » </a:t>
            </a:r>
          </a:p>
          <a:p>
            <a:pPr marL="68580" indent="0">
              <a:buNone/>
            </a:pPr>
            <a:endParaRPr lang="fr-BE" dirty="0"/>
          </a:p>
          <a:p>
            <a:pPr marL="68580" lvl="0" indent="0">
              <a:buClr>
                <a:srgbClr val="94C600"/>
              </a:buClr>
              <a:buNone/>
            </a:pPr>
            <a:r>
              <a:rPr lang="fr-BE" dirty="0" smtClean="0"/>
              <a:t>On ne relit pas pour obtenir le « vrai » texte, mais le « texte pluriel : même et nouveau » </a:t>
            </a:r>
            <a:r>
              <a:rPr lang="fr-BE" sz="2600" dirty="0">
                <a:solidFill>
                  <a:srgbClr val="3E3D2D"/>
                </a:solidFill>
              </a:rPr>
              <a:t>(1970: 22-23)</a:t>
            </a:r>
          </a:p>
          <a:p>
            <a:pPr marL="68580" indent="0">
              <a:buNone/>
            </a:pPr>
            <a:endParaRPr lang="fr-BE" dirty="0"/>
          </a:p>
        </p:txBody>
      </p:sp>
    </p:spTree>
    <p:extLst>
      <p:ext uri="{BB962C8B-B14F-4D97-AF65-F5344CB8AC3E}">
        <p14:creationId xmlns:p14="http://schemas.microsoft.com/office/powerpoint/2010/main" val="26694045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Plan</a:t>
            </a:r>
            <a:endParaRPr lang="fr-BE" dirty="0"/>
          </a:p>
        </p:txBody>
      </p:sp>
      <p:sp>
        <p:nvSpPr>
          <p:cNvPr id="3" name="Espace réservé du contenu 2"/>
          <p:cNvSpPr>
            <a:spLocks noGrp="1"/>
          </p:cNvSpPr>
          <p:nvPr>
            <p:ph idx="1"/>
          </p:nvPr>
        </p:nvSpPr>
        <p:spPr/>
        <p:txBody>
          <a:bodyPr/>
          <a:lstStyle/>
          <a:p>
            <a:r>
              <a:rPr lang="fr-BE" dirty="0" smtClean="0"/>
              <a:t>Exploitation personnelle et commune d’un concept fédérateur: méthodologie</a:t>
            </a:r>
          </a:p>
          <a:p>
            <a:r>
              <a:rPr lang="fr-BE" dirty="0" smtClean="0"/>
              <a:t>Approche définitoire</a:t>
            </a:r>
          </a:p>
          <a:p>
            <a:r>
              <a:rPr lang="fr-BE" dirty="0" smtClean="0"/>
              <a:t>Fonctions, enjeux et effets de la réécriture</a:t>
            </a:r>
            <a:endParaRPr lang="fr-BE" dirty="0"/>
          </a:p>
        </p:txBody>
      </p:sp>
    </p:spTree>
    <p:extLst>
      <p:ext uri="{BB962C8B-B14F-4D97-AF65-F5344CB8AC3E}">
        <p14:creationId xmlns:p14="http://schemas.microsoft.com/office/powerpoint/2010/main" val="30492686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Les fonctions, effets et enjeux de la réécriture</a:t>
            </a:r>
            <a:endParaRPr lang="fr-BE" dirty="0"/>
          </a:p>
        </p:txBody>
      </p:sp>
      <p:sp>
        <p:nvSpPr>
          <p:cNvPr id="3" name="Espace réservé du contenu 2"/>
          <p:cNvSpPr>
            <a:spLocks noGrp="1"/>
          </p:cNvSpPr>
          <p:nvPr>
            <p:ph idx="1"/>
          </p:nvPr>
        </p:nvSpPr>
        <p:spPr/>
        <p:txBody>
          <a:bodyPr>
            <a:normAutofit lnSpcReduction="10000"/>
          </a:bodyPr>
          <a:lstStyle/>
          <a:p>
            <a:r>
              <a:rPr lang="fr-BE" dirty="0" smtClean="0"/>
              <a:t>Genette: catégorisation: </a:t>
            </a:r>
          </a:p>
          <a:p>
            <a:pPr marL="68580" indent="0">
              <a:buNone/>
            </a:pPr>
            <a:r>
              <a:rPr lang="fr-BE" dirty="0"/>
              <a:t> </a:t>
            </a:r>
            <a:r>
              <a:rPr lang="fr-BE" dirty="0" smtClean="0"/>
              <a:t>   régimes ludiques, satirique, sérieux</a:t>
            </a:r>
          </a:p>
          <a:p>
            <a:pPr marL="68580" indent="0">
              <a:buNone/>
            </a:pPr>
            <a:r>
              <a:rPr lang="fr-BE" dirty="0"/>
              <a:t> </a:t>
            </a:r>
            <a:r>
              <a:rPr lang="fr-BE" dirty="0" smtClean="0"/>
              <a:t>   deux types de relations: </a:t>
            </a:r>
          </a:p>
          <a:p>
            <a:pPr marL="68580" indent="0">
              <a:buNone/>
            </a:pPr>
            <a:r>
              <a:rPr lang="fr-BE" dirty="0"/>
              <a:t> </a:t>
            </a:r>
            <a:r>
              <a:rPr lang="fr-BE" dirty="0" smtClean="0"/>
              <a:t>   - transformation</a:t>
            </a:r>
          </a:p>
          <a:p>
            <a:pPr marL="68580" indent="0">
              <a:buNone/>
            </a:pPr>
            <a:r>
              <a:rPr lang="fr-BE" dirty="0"/>
              <a:t> </a:t>
            </a:r>
            <a:r>
              <a:rPr lang="fr-BE" dirty="0" smtClean="0"/>
              <a:t>   - imitation</a:t>
            </a:r>
          </a:p>
          <a:p>
            <a:pPr marL="68580" indent="0">
              <a:buNone/>
            </a:pPr>
            <a:r>
              <a:rPr lang="fr-BE" dirty="0"/>
              <a:t> </a:t>
            </a:r>
            <a:r>
              <a:rPr lang="fr-BE" dirty="0" smtClean="0"/>
              <a:t>   -&gt; jeu de positionnement de l’hypertexte entre le même et l’autre, dans un rapport de répétition/variation, « coprésence de similarité et de </a:t>
            </a:r>
            <a:r>
              <a:rPr lang="fr-BE" dirty="0" err="1" smtClean="0"/>
              <a:t>dissimilarité</a:t>
            </a:r>
            <a:r>
              <a:rPr lang="fr-BE" dirty="0" smtClean="0"/>
              <a:t> » (1999)</a:t>
            </a:r>
          </a:p>
        </p:txBody>
      </p:sp>
    </p:spTree>
    <p:extLst>
      <p:ext uri="{BB962C8B-B14F-4D97-AF65-F5344CB8AC3E}">
        <p14:creationId xmlns:p14="http://schemas.microsoft.com/office/powerpoint/2010/main" val="27717104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1268760"/>
            <a:ext cx="7024744" cy="1143000"/>
          </a:xfrm>
        </p:spPr>
        <p:txBody>
          <a:bodyPr>
            <a:normAutofit fontScale="90000"/>
          </a:bodyPr>
          <a:lstStyle/>
          <a:p>
            <a:r>
              <a:rPr lang="fr-BE" dirty="0" smtClean="0"/>
              <a:t>Frank Wagner (2002): réécriture = « révélateur culturel et épistémologique »</a:t>
            </a:r>
            <a:endParaRPr lang="fr-BE" dirty="0"/>
          </a:p>
        </p:txBody>
      </p:sp>
      <p:sp>
        <p:nvSpPr>
          <p:cNvPr id="3" name="Espace réservé du contenu 2"/>
          <p:cNvSpPr>
            <a:spLocks noGrp="1"/>
          </p:cNvSpPr>
          <p:nvPr>
            <p:ph idx="1"/>
          </p:nvPr>
        </p:nvSpPr>
        <p:spPr>
          <a:xfrm>
            <a:off x="1043492" y="2323652"/>
            <a:ext cx="6777317" cy="3841652"/>
          </a:xfrm>
        </p:spPr>
        <p:txBody>
          <a:bodyPr>
            <a:normAutofit fontScale="92500"/>
          </a:bodyPr>
          <a:lstStyle/>
          <a:p>
            <a:r>
              <a:rPr lang="fr-BE" dirty="0" smtClean="0"/>
              <a:t>Fonction de « sauvegarde critique du patrimoine culturel »</a:t>
            </a:r>
          </a:p>
          <a:p>
            <a:r>
              <a:rPr lang="fr-BE" dirty="0" smtClean="0"/>
              <a:t>Pascale </a:t>
            </a:r>
            <a:r>
              <a:rPr lang="fr-BE" dirty="0" err="1" smtClean="0"/>
              <a:t>Hellégouarc’h</a:t>
            </a:r>
            <a:r>
              <a:rPr lang="fr-BE" dirty="0" smtClean="0"/>
              <a:t> (2001): </a:t>
            </a:r>
          </a:p>
          <a:p>
            <a:pPr marL="68580" indent="0" algn="just">
              <a:buNone/>
            </a:pPr>
            <a:r>
              <a:rPr lang="fr-BE" dirty="0" smtClean="0"/>
              <a:t>« </a:t>
            </a:r>
            <a:r>
              <a:rPr lang="fr-BE" dirty="0" smtClean="0">
                <a:latin typeface="Cambria"/>
                <a:ea typeface="Calibri"/>
                <a:cs typeface="Times New Roman"/>
              </a:rPr>
              <a:t>l’imitation travaille sur </a:t>
            </a:r>
            <a:r>
              <a:rPr lang="fr-BE" dirty="0">
                <a:latin typeface="Cambria"/>
                <a:ea typeface="Calibri"/>
                <a:cs typeface="Times New Roman"/>
              </a:rPr>
              <a:t>l’environnement : l’écrivain imité ne représente qu’une partie de la cible du détournement, l’autre étant constitué par le contexte qui a installé l’écrivain dans les mémoires, tant il est vrai qu’une société choisit les écrivains </a:t>
            </a:r>
            <a:r>
              <a:rPr lang="fr-BE" dirty="0" smtClean="0">
                <a:latin typeface="Cambria"/>
                <a:ea typeface="Calibri"/>
                <a:cs typeface="Times New Roman"/>
              </a:rPr>
              <a:t>qui </a:t>
            </a:r>
            <a:r>
              <a:rPr lang="fr-BE" dirty="0">
                <a:latin typeface="Cambria"/>
                <a:ea typeface="Calibri"/>
                <a:cs typeface="Times New Roman"/>
              </a:rPr>
              <a:t>la représentent et qu’un auteur tenu pour </a:t>
            </a:r>
            <a:r>
              <a:rPr lang="fr-BE" i="1" dirty="0">
                <a:latin typeface="Cambria"/>
                <a:ea typeface="Calibri"/>
                <a:cs typeface="Times New Roman"/>
              </a:rPr>
              <a:t>classique</a:t>
            </a:r>
            <a:r>
              <a:rPr lang="fr-BE" dirty="0">
                <a:latin typeface="Cambria"/>
                <a:ea typeface="Calibri"/>
                <a:cs typeface="Times New Roman"/>
              </a:rPr>
              <a:t> ne l’est que pour un système littéraire qui le reconnait »</a:t>
            </a:r>
            <a:endParaRPr lang="fr-BE" dirty="0"/>
          </a:p>
        </p:txBody>
      </p:sp>
    </p:spTree>
    <p:extLst>
      <p:ext uri="{BB962C8B-B14F-4D97-AF65-F5344CB8AC3E}">
        <p14:creationId xmlns:p14="http://schemas.microsoft.com/office/powerpoint/2010/main" val="39008703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1268760"/>
            <a:ext cx="7024744" cy="1143000"/>
          </a:xfrm>
        </p:spPr>
        <p:txBody>
          <a:bodyPr>
            <a:normAutofit fontScale="90000"/>
          </a:bodyPr>
          <a:lstStyle/>
          <a:p>
            <a:r>
              <a:rPr lang="fr-BE" dirty="0" smtClean="0"/>
              <a:t>Frank Wagner (2002): réécriture = « révélateur culturel et épistémologique »</a:t>
            </a:r>
            <a:endParaRPr lang="fr-BE" dirty="0"/>
          </a:p>
        </p:txBody>
      </p:sp>
      <p:sp>
        <p:nvSpPr>
          <p:cNvPr id="3" name="Espace réservé du contenu 2"/>
          <p:cNvSpPr>
            <a:spLocks noGrp="1"/>
          </p:cNvSpPr>
          <p:nvPr>
            <p:ph idx="1"/>
          </p:nvPr>
        </p:nvSpPr>
        <p:spPr>
          <a:xfrm>
            <a:off x="1043492" y="2323652"/>
            <a:ext cx="6777317" cy="3841652"/>
          </a:xfrm>
        </p:spPr>
        <p:txBody>
          <a:bodyPr>
            <a:normAutofit lnSpcReduction="10000"/>
          </a:bodyPr>
          <a:lstStyle/>
          <a:p>
            <a:r>
              <a:rPr lang="fr-BE" dirty="0" smtClean="0"/>
              <a:t>Réécriture permet de révéler</a:t>
            </a:r>
          </a:p>
          <a:p>
            <a:pPr marL="68580" indent="0">
              <a:buNone/>
            </a:pPr>
            <a:r>
              <a:rPr lang="fr-BE" dirty="0"/>
              <a:t>	</a:t>
            </a:r>
            <a:r>
              <a:rPr lang="fr-BE" dirty="0" smtClean="0"/>
              <a:t>culture (et conception de la littérature) de la communauté où vit le réécrivant. </a:t>
            </a:r>
          </a:p>
          <a:p>
            <a:pPr lvl="0">
              <a:buClr>
                <a:srgbClr val="94C600"/>
              </a:buClr>
            </a:pPr>
            <a:r>
              <a:rPr lang="fr-BE" dirty="0">
                <a:solidFill>
                  <a:srgbClr val="3E3D2D"/>
                </a:solidFill>
              </a:rPr>
              <a:t>Réécriture sert à constituer le mythe</a:t>
            </a:r>
          </a:p>
          <a:p>
            <a:pPr lvl="0">
              <a:buClr>
                <a:srgbClr val="94C600"/>
              </a:buClr>
            </a:pPr>
            <a:r>
              <a:rPr lang="fr-BE" dirty="0" smtClean="0">
                <a:solidFill>
                  <a:srgbClr val="3E3D2D"/>
                </a:solidFill>
              </a:rPr>
              <a:t>Dans </a:t>
            </a:r>
            <a:r>
              <a:rPr lang="fr-BE" dirty="0">
                <a:solidFill>
                  <a:srgbClr val="3E3D2D"/>
                </a:solidFill>
              </a:rPr>
              <a:t>notre communauté actuelle: </a:t>
            </a:r>
          </a:p>
          <a:p>
            <a:pPr marL="68580" lvl="0" indent="0">
              <a:buClr>
                <a:srgbClr val="94C600"/>
              </a:buClr>
              <a:buNone/>
            </a:pPr>
            <a:r>
              <a:rPr lang="fr-BE" dirty="0">
                <a:solidFill>
                  <a:srgbClr val="3E3D2D"/>
                </a:solidFill>
              </a:rPr>
              <a:t>	influence du système éducatif</a:t>
            </a:r>
          </a:p>
          <a:p>
            <a:pPr marL="68580" lvl="0" indent="0">
              <a:buClr>
                <a:srgbClr val="94C600"/>
              </a:buClr>
              <a:buNone/>
            </a:pPr>
            <a:r>
              <a:rPr lang="fr-BE" dirty="0">
                <a:solidFill>
                  <a:srgbClr val="3E3D2D"/>
                </a:solidFill>
              </a:rPr>
              <a:t>	-&gt; dictature idéologique et mythologique de la bourgeoisie dénoncée par Barthes (1957)</a:t>
            </a:r>
          </a:p>
          <a:p>
            <a:pPr marL="68580" indent="0">
              <a:buNone/>
            </a:pPr>
            <a:endParaRPr lang="fr-BE" dirty="0" smtClean="0"/>
          </a:p>
          <a:p>
            <a:pPr marL="68580" indent="0">
              <a:buNone/>
            </a:pPr>
            <a:endParaRPr lang="fr-BE" dirty="0"/>
          </a:p>
        </p:txBody>
      </p:sp>
    </p:spTree>
    <p:extLst>
      <p:ext uri="{BB962C8B-B14F-4D97-AF65-F5344CB8AC3E}">
        <p14:creationId xmlns:p14="http://schemas.microsoft.com/office/powerpoint/2010/main" val="22304460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Conclusion</a:t>
            </a:r>
            <a:endParaRPr lang="fr-BE" dirty="0"/>
          </a:p>
        </p:txBody>
      </p:sp>
      <p:sp>
        <p:nvSpPr>
          <p:cNvPr id="3" name="Espace réservé du contenu 2"/>
          <p:cNvSpPr>
            <a:spLocks noGrp="1"/>
          </p:cNvSpPr>
          <p:nvPr>
            <p:ph idx="1"/>
          </p:nvPr>
        </p:nvSpPr>
        <p:spPr/>
        <p:txBody>
          <a:bodyPr/>
          <a:lstStyle/>
          <a:p>
            <a:r>
              <a:rPr lang="fr-BE" dirty="0" smtClean="0"/>
              <a:t>Le texte s’appuie toujours sur des mythes qui, à l’instar des connotations, constituent des systèmes de signification doubles qui permettent l’hyper- et l’intertextualité. </a:t>
            </a:r>
          </a:p>
          <a:p>
            <a:r>
              <a:rPr lang="fr-BE" dirty="0" smtClean="0"/>
              <a:t>Le texte devient lui-même potentiellement constitutif d’un mythe, à force de réécriture</a:t>
            </a:r>
            <a:endParaRPr lang="fr-BE" dirty="0"/>
          </a:p>
        </p:txBody>
      </p:sp>
    </p:spTree>
    <p:extLst>
      <p:ext uri="{BB962C8B-B14F-4D97-AF65-F5344CB8AC3E}">
        <p14:creationId xmlns:p14="http://schemas.microsoft.com/office/powerpoint/2010/main" val="27424038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1027664"/>
            <a:ext cx="7024744" cy="1681256"/>
          </a:xfrm>
        </p:spPr>
        <p:txBody>
          <a:bodyPr>
            <a:normAutofit fontScale="90000"/>
          </a:bodyPr>
          <a:lstStyle/>
          <a:p>
            <a:r>
              <a:rPr lang="fr-BE" sz="3100" dirty="0"/>
              <a:t>1</a:t>
            </a:r>
            <a:r>
              <a:rPr lang="fr-BE" sz="3100" dirty="0" smtClean="0"/>
              <a:t>. </a:t>
            </a:r>
            <a:r>
              <a:rPr lang="fr-BE" sz="3100" dirty="0"/>
              <a:t>E</a:t>
            </a:r>
            <a:r>
              <a:rPr lang="fr-BE" sz="3100" dirty="0" smtClean="0"/>
              <a:t>xploitation </a:t>
            </a:r>
            <a:r>
              <a:rPr lang="fr-BE" sz="3100" dirty="0"/>
              <a:t>personnelle et commune d’un concept fédérateur: méthodologie</a:t>
            </a:r>
            <a:r>
              <a:rPr lang="fr-BE" dirty="0"/>
              <a:t/>
            </a:r>
            <a:br>
              <a:rPr lang="fr-BE" dirty="0"/>
            </a:br>
            <a:endParaRPr lang="fr-BE" dirty="0"/>
          </a:p>
        </p:txBody>
      </p:sp>
      <p:sp>
        <p:nvSpPr>
          <p:cNvPr id="3" name="Espace réservé du contenu 2"/>
          <p:cNvSpPr>
            <a:spLocks noGrp="1"/>
          </p:cNvSpPr>
          <p:nvPr>
            <p:ph idx="1"/>
          </p:nvPr>
        </p:nvSpPr>
        <p:spPr>
          <a:xfrm>
            <a:off x="1043492" y="2780928"/>
            <a:ext cx="6777317" cy="3051701"/>
          </a:xfrm>
        </p:spPr>
        <p:txBody>
          <a:bodyPr/>
          <a:lstStyle/>
          <a:p>
            <a:r>
              <a:rPr lang="fr-BE" dirty="0" smtClean="0"/>
              <a:t>À éviter: </a:t>
            </a:r>
          </a:p>
          <a:p>
            <a:pPr>
              <a:buFontTx/>
              <a:buChar char="-"/>
            </a:pPr>
            <a:r>
              <a:rPr lang="fr-BE" dirty="0" smtClean="0"/>
              <a:t>Substituer un concept « fourre-tout » à des notions plus précises. </a:t>
            </a:r>
          </a:p>
          <a:p>
            <a:pPr>
              <a:buFontTx/>
              <a:buChar char="-"/>
            </a:pPr>
            <a:r>
              <a:rPr lang="fr-BE" dirty="0" smtClean="0"/>
              <a:t>Tester la pertinence de la notion à travers une seule application</a:t>
            </a:r>
          </a:p>
          <a:p>
            <a:pPr>
              <a:buFontTx/>
              <a:buChar char="-"/>
            </a:pPr>
            <a:endParaRPr lang="fr-BE" dirty="0" smtClean="0"/>
          </a:p>
        </p:txBody>
      </p:sp>
    </p:spTree>
    <p:extLst>
      <p:ext uri="{BB962C8B-B14F-4D97-AF65-F5344CB8AC3E}">
        <p14:creationId xmlns:p14="http://schemas.microsoft.com/office/powerpoint/2010/main" val="3263870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par>
                                <p:cTn id="9" presetID="2" presetClass="exit" presetSubtype="4" fill="hold" nodeType="withEffect">
                                  <p:stCondLst>
                                    <p:cond delay="0"/>
                                  </p:stCondLst>
                                  <p:childTnLst>
                                    <p:anim calcmode="lin" valueType="num">
                                      <p:cBhvr additive="base">
                                        <p:cTn id="10"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1" dur="500"/>
                                        <p:tgtEl>
                                          <p:spTgt spid="3">
                                            <p:txEl>
                                              <p:pRg st="1" end="1"/>
                                            </p:txEl>
                                          </p:spTgt>
                                        </p:tgtEl>
                                        <p:attrNameLst>
                                          <p:attrName>ppt_y</p:attrName>
                                        </p:attrNameLst>
                                      </p:cBhvr>
                                      <p:tavLst>
                                        <p:tav tm="0">
                                          <p:val>
                                            <p:strVal val="ppt_y"/>
                                          </p:val>
                                        </p:tav>
                                        <p:tav tm="100000">
                                          <p:val>
                                            <p:strVal val="1+ppt_h/2"/>
                                          </p:val>
                                        </p:tav>
                                      </p:tavLst>
                                    </p:anim>
                                    <p:set>
                                      <p:cBhvr>
                                        <p:cTn id="12" dur="1" fill="hold">
                                          <p:stCondLst>
                                            <p:cond delay="499"/>
                                          </p:stCondLst>
                                        </p:cTn>
                                        <p:tgtEl>
                                          <p:spTgt spid="3">
                                            <p:txEl>
                                              <p:pRg st="1" end="1"/>
                                            </p:txEl>
                                          </p:spTgt>
                                        </p:tgtEl>
                                        <p:attrNameLst>
                                          <p:attrName>style.visibility</p:attrName>
                                        </p:attrNameLst>
                                      </p:cBhvr>
                                      <p:to>
                                        <p:strVal val="hidden"/>
                                      </p:to>
                                    </p:set>
                                  </p:childTnLst>
                                </p:cTn>
                              </p:par>
                              <p:par>
                                <p:cTn id="13" presetID="2" presetClass="exit" presetSubtype="4" fill="hold" nodeType="withEffect">
                                  <p:stCondLst>
                                    <p:cond delay="0"/>
                                  </p:stCondLst>
                                  <p:childTnLst>
                                    <p:anim calcmode="lin" valueType="num">
                                      <p:cBhvr additive="base">
                                        <p:cTn id="14"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5" dur="500"/>
                                        <p:tgtEl>
                                          <p:spTgt spid="3">
                                            <p:txEl>
                                              <p:pRg st="2" end="2"/>
                                            </p:txEl>
                                          </p:spTgt>
                                        </p:tgtEl>
                                        <p:attrNameLst>
                                          <p:attrName>ppt_y</p:attrName>
                                        </p:attrNameLst>
                                      </p:cBhvr>
                                      <p:tavLst>
                                        <p:tav tm="0">
                                          <p:val>
                                            <p:strVal val="ppt_y"/>
                                          </p:val>
                                        </p:tav>
                                        <p:tav tm="100000">
                                          <p:val>
                                            <p:strVal val="1+ppt_h/2"/>
                                          </p:val>
                                        </p:tav>
                                      </p:tavLst>
                                    </p:anim>
                                    <p:set>
                                      <p:cBhvr>
                                        <p:cTn id="16"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2800" dirty="0">
                <a:solidFill>
                  <a:srgbClr val="94C600"/>
                </a:solidFill>
              </a:rPr>
              <a:t>1</a:t>
            </a:r>
            <a:r>
              <a:rPr lang="fr-BE" sz="2800" dirty="0" smtClean="0">
                <a:solidFill>
                  <a:srgbClr val="94C600"/>
                </a:solidFill>
              </a:rPr>
              <a:t>. </a:t>
            </a:r>
            <a:r>
              <a:rPr lang="fr-BE" sz="2800" dirty="0">
                <a:solidFill>
                  <a:srgbClr val="94C600"/>
                </a:solidFill>
              </a:rPr>
              <a:t>E</a:t>
            </a:r>
            <a:r>
              <a:rPr lang="fr-BE" sz="2800" dirty="0" smtClean="0">
                <a:solidFill>
                  <a:srgbClr val="94C600"/>
                </a:solidFill>
              </a:rPr>
              <a:t>xploitation </a:t>
            </a:r>
            <a:r>
              <a:rPr lang="fr-BE" sz="2800" dirty="0">
                <a:solidFill>
                  <a:srgbClr val="94C600"/>
                </a:solidFill>
              </a:rPr>
              <a:t>personnelle et commune d’un concept fédérateur: méthodologie</a:t>
            </a:r>
            <a:endParaRPr lang="fr-BE" sz="2800" dirty="0"/>
          </a:p>
        </p:txBody>
      </p:sp>
      <p:sp>
        <p:nvSpPr>
          <p:cNvPr id="3" name="Espace réservé du contenu 2"/>
          <p:cNvSpPr>
            <a:spLocks noGrp="1"/>
          </p:cNvSpPr>
          <p:nvPr>
            <p:ph idx="1"/>
          </p:nvPr>
        </p:nvSpPr>
        <p:spPr/>
        <p:txBody>
          <a:bodyPr>
            <a:normAutofit/>
          </a:bodyPr>
          <a:lstStyle/>
          <a:p>
            <a:r>
              <a:rPr lang="fr-BE" dirty="0" smtClean="0"/>
              <a:t>Mouvement du tout au particulier et du particulier vers le tout: </a:t>
            </a:r>
          </a:p>
          <a:p>
            <a:pPr>
              <a:buFontTx/>
              <a:buChar char="-"/>
            </a:pPr>
            <a:r>
              <a:rPr lang="fr-BE" sz="2000" dirty="0" smtClean="0"/>
              <a:t>Rassembler différents phénomènes sous un concept fédérateur -&gt; intérêt? </a:t>
            </a:r>
          </a:p>
          <a:p>
            <a:pPr>
              <a:buFont typeface="Arial" charset="0"/>
              <a:buChar char="•"/>
            </a:pPr>
            <a:r>
              <a:rPr lang="fr-BE" sz="2000" dirty="0" smtClean="0"/>
              <a:t>Confrontation de questions de méthode</a:t>
            </a:r>
          </a:p>
          <a:p>
            <a:pPr>
              <a:buFont typeface="Arial" charset="0"/>
              <a:buChar char="•"/>
            </a:pPr>
            <a:r>
              <a:rPr lang="fr-BE" sz="2000" dirty="0" smtClean="0"/>
              <a:t>Éventuel transfert des réponses d’une discipline à l’autre, d’un corpus à l’autre</a:t>
            </a:r>
          </a:p>
          <a:p>
            <a:pPr lvl="0">
              <a:buClr>
                <a:srgbClr val="94C600"/>
              </a:buClr>
            </a:pPr>
            <a:r>
              <a:rPr lang="fr-BE" dirty="0">
                <a:solidFill>
                  <a:srgbClr val="3E3D2D"/>
                </a:solidFill>
              </a:rPr>
              <a:t>Effort de généralisation </a:t>
            </a:r>
            <a:r>
              <a:rPr lang="fr-BE" dirty="0" smtClean="0">
                <a:solidFill>
                  <a:srgbClr val="3E3D2D"/>
                </a:solidFill>
              </a:rPr>
              <a:t>(dans </a:t>
            </a:r>
            <a:r>
              <a:rPr lang="fr-BE" dirty="0">
                <a:solidFill>
                  <a:srgbClr val="3E3D2D"/>
                </a:solidFill>
              </a:rPr>
              <a:t>la communication et dans la </a:t>
            </a:r>
            <a:r>
              <a:rPr lang="fr-BE" dirty="0" smtClean="0">
                <a:solidFill>
                  <a:srgbClr val="3E3D2D"/>
                </a:solidFill>
              </a:rPr>
              <a:t>discussion)</a:t>
            </a:r>
            <a:endParaRPr lang="fr-BE" dirty="0">
              <a:solidFill>
                <a:srgbClr val="3E3D2D"/>
              </a:solidFill>
            </a:endParaRPr>
          </a:p>
          <a:p>
            <a:pPr marL="68580" indent="0">
              <a:buNone/>
            </a:pPr>
            <a:endParaRPr lang="fr-BE" dirty="0" smtClean="0"/>
          </a:p>
          <a:p>
            <a:pPr>
              <a:buFontTx/>
              <a:buChar char="-"/>
            </a:pPr>
            <a:endParaRPr lang="fr-BE" dirty="0" smtClean="0"/>
          </a:p>
          <a:p>
            <a:pPr>
              <a:buFontTx/>
              <a:buChar char="-"/>
            </a:pPr>
            <a:endParaRPr lang="fr-BE" dirty="0" smtClean="0"/>
          </a:p>
          <a:p>
            <a:pPr marL="68580" indent="0">
              <a:buNone/>
            </a:pPr>
            <a:endParaRPr lang="fr-BE" dirty="0"/>
          </a:p>
        </p:txBody>
      </p:sp>
    </p:spTree>
    <p:extLst>
      <p:ext uri="{BB962C8B-B14F-4D97-AF65-F5344CB8AC3E}">
        <p14:creationId xmlns:p14="http://schemas.microsoft.com/office/powerpoint/2010/main" val="3642071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2</a:t>
            </a:r>
            <a:r>
              <a:rPr lang="fr-BE" dirty="0" smtClean="0"/>
              <a:t>. Approche </a:t>
            </a:r>
            <a:r>
              <a:rPr lang="fr-BE" dirty="0"/>
              <a:t>définitoire</a:t>
            </a:r>
            <a:br>
              <a:rPr lang="fr-BE" dirty="0"/>
            </a:br>
            <a:endParaRPr lang="fr-BE" dirty="0"/>
          </a:p>
        </p:txBody>
      </p:sp>
      <p:sp>
        <p:nvSpPr>
          <p:cNvPr id="3" name="Espace réservé du contenu 2"/>
          <p:cNvSpPr>
            <a:spLocks noGrp="1"/>
          </p:cNvSpPr>
          <p:nvPr>
            <p:ph idx="1"/>
          </p:nvPr>
        </p:nvSpPr>
        <p:spPr/>
        <p:txBody>
          <a:bodyPr/>
          <a:lstStyle/>
          <a:p>
            <a:r>
              <a:rPr lang="fr-BE" dirty="0" smtClean="0"/>
              <a:t>Critique de la typologie de Genette (</a:t>
            </a:r>
            <a:r>
              <a:rPr lang="fr-BE" i="1" dirty="0" smtClean="0"/>
              <a:t>Palimpsestes</a:t>
            </a:r>
            <a:r>
              <a:rPr lang="fr-BE" dirty="0" smtClean="0"/>
              <a:t>) </a:t>
            </a:r>
          </a:p>
          <a:p>
            <a:r>
              <a:rPr lang="fr-BE" dirty="0" smtClean="0"/>
              <a:t>Transcodage (</a:t>
            </a:r>
            <a:r>
              <a:rPr lang="fr-BE" dirty="0" err="1" smtClean="0"/>
              <a:t>Peytard</a:t>
            </a:r>
            <a:r>
              <a:rPr lang="fr-BE" dirty="0" smtClean="0"/>
              <a:t>) </a:t>
            </a:r>
          </a:p>
          <a:p>
            <a:r>
              <a:rPr lang="fr-BE" dirty="0" smtClean="0"/>
              <a:t>Réécriture de formations discursives ou mythes (Domino et Barthes) </a:t>
            </a:r>
          </a:p>
          <a:p>
            <a:r>
              <a:rPr lang="fr-BE" dirty="0" smtClean="0"/>
              <a:t>La lecture comme réécriture</a:t>
            </a:r>
          </a:p>
        </p:txBody>
      </p:sp>
    </p:spTree>
    <p:extLst>
      <p:ext uri="{BB962C8B-B14F-4D97-AF65-F5344CB8AC3E}">
        <p14:creationId xmlns:p14="http://schemas.microsoft.com/office/powerpoint/2010/main" val="26514617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2</a:t>
            </a:r>
            <a:r>
              <a:rPr lang="fr-BE" dirty="0" smtClean="0"/>
              <a:t>.1. Critique </a:t>
            </a:r>
            <a:r>
              <a:rPr lang="fr-BE" dirty="0"/>
              <a:t>de la typologie de Genette (</a:t>
            </a:r>
            <a:r>
              <a:rPr lang="fr-BE" i="1" dirty="0" smtClean="0"/>
              <a:t>Palimpsestes</a:t>
            </a:r>
            <a:r>
              <a:rPr lang="fr-BE" dirty="0" smtClean="0"/>
              <a:t>) </a:t>
            </a:r>
            <a:endParaRPr lang="fr-BE" dirty="0"/>
          </a:p>
        </p:txBody>
      </p:sp>
      <p:sp>
        <p:nvSpPr>
          <p:cNvPr id="3" name="Espace réservé du contenu 2"/>
          <p:cNvSpPr>
            <a:spLocks noGrp="1"/>
          </p:cNvSpPr>
          <p:nvPr>
            <p:ph idx="1"/>
          </p:nvPr>
        </p:nvSpPr>
        <p:spPr/>
        <p:txBody>
          <a:bodyPr/>
          <a:lstStyle/>
          <a:p>
            <a:r>
              <a:rPr lang="fr-BE" dirty="0" err="1" smtClean="0"/>
              <a:t>Transtextualité</a:t>
            </a:r>
            <a:r>
              <a:rPr lang="fr-BE" dirty="0" smtClean="0"/>
              <a:t>: </a:t>
            </a:r>
            <a:r>
              <a:rPr lang="fr-BE" dirty="0">
                <a:latin typeface="Cambria"/>
                <a:ea typeface="Calibri"/>
                <a:cs typeface="Times New Roman"/>
              </a:rPr>
              <a:t>« tout ce qui met le texte en relation, manifeste ou secrète, avec d’autres textes » (1982 : 7</a:t>
            </a:r>
            <a:r>
              <a:rPr lang="fr-BE" dirty="0" smtClean="0">
                <a:latin typeface="Cambria"/>
                <a:ea typeface="Calibri"/>
                <a:cs typeface="Times New Roman"/>
              </a:rPr>
              <a:t>)</a:t>
            </a:r>
          </a:p>
          <a:p>
            <a:pPr algn="ctr">
              <a:buFontTx/>
              <a:buChar char="-"/>
            </a:pPr>
            <a:r>
              <a:rPr lang="fr-BE" dirty="0" err="1" smtClean="0">
                <a:latin typeface="Cambria"/>
                <a:cs typeface="Times New Roman"/>
              </a:rPr>
              <a:t>Hypertextualité</a:t>
            </a:r>
            <a:r>
              <a:rPr lang="fr-BE" dirty="0" smtClean="0">
                <a:latin typeface="Cambria"/>
                <a:cs typeface="Times New Roman"/>
              </a:rPr>
              <a:t> (hypertexte, </a:t>
            </a:r>
            <a:r>
              <a:rPr lang="fr-BE" dirty="0" err="1" smtClean="0">
                <a:latin typeface="Cambria"/>
                <a:cs typeface="Times New Roman"/>
              </a:rPr>
              <a:t>hypotexte</a:t>
            </a:r>
            <a:r>
              <a:rPr lang="fr-BE" dirty="0" smtClean="0">
                <a:latin typeface="Cambria"/>
                <a:cs typeface="Times New Roman"/>
              </a:rPr>
              <a:t>) </a:t>
            </a:r>
          </a:p>
          <a:p>
            <a:pPr algn="ctr">
              <a:buFontTx/>
              <a:buChar char="-"/>
            </a:pPr>
            <a:r>
              <a:rPr lang="fr-BE" dirty="0" err="1" smtClean="0">
                <a:latin typeface="Cambria"/>
                <a:cs typeface="Times New Roman"/>
              </a:rPr>
              <a:t>Métatextualité</a:t>
            </a:r>
            <a:r>
              <a:rPr lang="fr-BE" dirty="0" smtClean="0">
                <a:latin typeface="Cambria"/>
                <a:cs typeface="Times New Roman"/>
              </a:rPr>
              <a:t> (texte, commentaire) </a:t>
            </a:r>
          </a:p>
          <a:p>
            <a:pPr algn="ctr">
              <a:buFontTx/>
              <a:buChar char="-"/>
            </a:pPr>
            <a:r>
              <a:rPr lang="fr-BE" dirty="0" smtClean="0">
                <a:latin typeface="Cambria"/>
                <a:cs typeface="Times New Roman"/>
              </a:rPr>
              <a:t>Intertextualité (</a:t>
            </a:r>
            <a:r>
              <a:rPr lang="fr-BE" dirty="0" err="1" smtClean="0">
                <a:latin typeface="Cambria"/>
                <a:cs typeface="Times New Roman"/>
              </a:rPr>
              <a:t>co-présence</a:t>
            </a:r>
            <a:r>
              <a:rPr lang="fr-BE" dirty="0" smtClean="0">
                <a:latin typeface="Cambria"/>
                <a:cs typeface="Times New Roman"/>
              </a:rPr>
              <a:t> de textes) </a:t>
            </a:r>
          </a:p>
          <a:p>
            <a:pPr algn="ctr">
              <a:buFontTx/>
              <a:buChar char="-"/>
            </a:pPr>
            <a:r>
              <a:rPr lang="fr-BE" dirty="0" err="1" smtClean="0">
                <a:latin typeface="Cambria"/>
                <a:cs typeface="Times New Roman"/>
              </a:rPr>
              <a:t>Paratextualité</a:t>
            </a:r>
            <a:r>
              <a:rPr lang="fr-BE" dirty="0" smtClean="0">
                <a:latin typeface="Cambria"/>
                <a:cs typeface="Times New Roman"/>
              </a:rPr>
              <a:t> (texte, paratexte)</a:t>
            </a:r>
          </a:p>
          <a:p>
            <a:pPr algn="ctr">
              <a:buFontTx/>
              <a:buChar char="-"/>
            </a:pPr>
            <a:r>
              <a:rPr lang="fr-BE" dirty="0" err="1" smtClean="0">
                <a:latin typeface="Cambria"/>
                <a:cs typeface="Times New Roman"/>
              </a:rPr>
              <a:t>Architextualité</a:t>
            </a:r>
            <a:r>
              <a:rPr lang="fr-BE" dirty="0" smtClean="0">
                <a:latin typeface="Cambria"/>
                <a:cs typeface="Times New Roman"/>
              </a:rPr>
              <a:t> (texte,  catégories) </a:t>
            </a:r>
            <a:endParaRPr lang="fr-BE" dirty="0"/>
          </a:p>
        </p:txBody>
      </p:sp>
    </p:spTree>
    <p:extLst>
      <p:ext uri="{BB962C8B-B14F-4D97-AF65-F5344CB8AC3E}">
        <p14:creationId xmlns:p14="http://schemas.microsoft.com/office/powerpoint/2010/main" val="1606543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iterate type="lt">
                                    <p:tmPct val="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iterate type="lt">
                                    <p:tmPct val="0"/>
                                  </p:iterate>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iterate type="lt">
                                    <p:tmPct val="0"/>
                                  </p:iterate>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
                    </p:tgtEl>
                  </p:cond>
                </p:stCondLst>
                <p:endSync evt="end" delay="0">
                  <p:rtn val="all"/>
                </p:endSync>
                <p:childTnLst>
                  <p:par>
                    <p:cTn id="31" fill="hold">
                      <p:stCondLst>
                        <p:cond delay="0"/>
                      </p:stCondLst>
                      <p:childTnLst>
                        <p:par>
                          <p:cTn id="32" fill="hold">
                            <p:stCondLst>
                              <p:cond delay="0"/>
                            </p:stCondLst>
                            <p:childTnLst>
                              <p:par>
                                <p:cTn id="33" presetID="34" presetClass="emph" presetSubtype="0" fill="hold" nodeType="clickEffect">
                                  <p:stCondLst>
                                    <p:cond delay="0"/>
                                  </p:stCondLst>
                                  <p:iterate type="lt">
                                    <p:tmPct val="10000"/>
                                  </p:iterate>
                                  <p:childTnLst>
                                    <p:animMotion origin="layout" path="M 0.0 0.0 L 0.0 -0.07213" pathEditMode="relative" ptsTypes="">
                                      <p:cBhvr>
                                        <p:cTn id="34" dur="250" accel="50000" decel="50000" autoRev="1" fill="hold">
                                          <p:stCondLst>
                                            <p:cond delay="0"/>
                                          </p:stCondLst>
                                        </p:cTn>
                                        <p:tgtEl>
                                          <p:spTgt spid="3">
                                            <p:txEl>
                                              <p:pRg st="1" end="1"/>
                                            </p:txEl>
                                          </p:spTgt>
                                        </p:tgtEl>
                                        <p:attrNameLst>
                                          <p:attrName>ppt_x</p:attrName>
                                          <p:attrName>ppt_y</p:attrName>
                                        </p:attrNameLst>
                                      </p:cBhvr>
                                    </p:animMotion>
                                    <p:animRot by="1500000">
                                      <p:cBhvr>
                                        <p:cTn id="35" dur="125" fill="hold">
                                          <p:stCondLst>
                                            <p:cond delay="0"/>
                                          </p:stCondLst>
                                        </p:cTn>
                                        <p:tgtEl>
                                          <p:spTgt spid="3">
                                            <p:txEl>
                                              <p:pRg st="1" end="1"/>
                                            </p:txEl>
                                          </p:spTgt>
                                        </p:tgtEl>
                                        <p:attrNameLst>
                                          <p:attrName>r</p:attrName>
                                        </p:attrNameLst>
                                      </p:cBhvr>
                                    </p:animRot>
                                    <p:animRot by="-1500000">
                                      <p:cBhvr>
                                        <p:cTn id="36" dur="125" fill="hold">
                                          <p:stCondLst>
                                            <p:cond delay="125"/>
                                          </p:stCondLst>
                                        </p:cTn>
                                        <p:tgtEl>
                                          <p:spTgt spid="3">
                                            <p:txEl>
                                              <p:pRg st="1" end="1"/>
                                            </p:txEl>
                                          </p:spTgt>
                                        </p:tgtEl>
                                        <p:attrNameLst>
                                          <p:attrName>r</p:attrName>
                                        </p:attrNameLst>
                                      </p:cBhvr>
                                    </p:animRot>
                                    <p:animRot by="-1500000">
                                      <p:cBhvr>
                                        <p:cTn id="37" dur="125" fill="hold">
                                          <p:stCondLst>
                                            <p:cond delay="250"/>
                                          </p:stCondLst>
                                        </p:cTn>
                                        <p:tgtEl>
                                          <p:spTgt spid="3">
                                            <p:txEl>
                                              <p:pRg st="1" end="1"/>
                                            </p:txEl>
                                          </p:spTgt>
                                        </p:tgtEl>
                                        <p:attrNameLst>
                                          <p:attrName>r</p:attrName>
                                        </p:attrNameLst>
                                      </p:cBhvr>
                                    </p:animRot>
                                    <p:animRot by="1500000">
                                      <p:cBhvr>
                                        <p:cTn id="38" dur="125" fill="hold">
                                          <p:stCondLst>
                                            <p:cond delay="375"/>
                                          </p:stCondLst>
                                        </p:cTn>
                                        <p:tgtEl>
                                          <p:spTgt spid="3">
                                            <p:txEl>
                                              <p:pRg st="1" end="1"/>
                                            </p:txEl>
                                          </p:spTgt>
                                        </p:tgtEl>
                                        <p:attrNameLst>
                                          <p:attrName>r</p:attrName>
                                        </p:attrNameLst>
                                      </p:cBhvr>
                                    </p:animRot>
                                  </p:childTnLst>
                                </p:cTn>
                              </p:par>
                              <p:par>
                                <p:cTn id="39" presetID="34" presetClass="emph" presetSubtype="0" fill="hold" nodeType="withEffect">
                                  <p:stCondLst>
                                    <p:cond delay="0"/>
                                  </p:stCondLst>
                                  <p:iterate type="lt">
                                    <p:tmPct val="10000"/>
                                  </p:iterate>
                                  <p:childTnLst>
                                    <p:animMotion origin="layout" path="M 0.0 0.0 L 0.0 -0.07213" pathEditMode="relative" ptsTypes="">
                                      <p:cBhvr>
                                        <p:cTn id="40" dur="250" accel="50000" decel="50000" autoRev="1" fill="hold">
                                          <p:stCondLst>
                                            <p:cond delay="0"/>
                                          </p:stCondLst>
                                        </p:cTn>
                                        <p:tgtEl>
                                          <p:spTgt spid="3">
                                            <p:txEl>
                                              <p:pRg st="2" end="2"/>
                                            </p:txEl>
                                          </p:spTgt>
                                        </p:tgtEl>
                                        <p:attrNameLst>
                                          <p:attrName>ppt_x</p:attrName>
                                          <p:attrName>ppt_y</p:attrName>
                                        </p:attrNameLst>
                                      </p:cBhvr>
                                    </p:animMotion>
                                    <p:animRot by="1500000">
                                      <p:cBhvr>
                                        <p:cTn id="41" dur="125" fill="hold">
                                          <p:stCondLst>
                                            <p:cond delay="0"/>
                                          </p:stCondLst>
                                        </p:cTn>
                                        <p:tgtEl>
                                          <p:spTgt spid="3">
                                            <p:txEl>
                                              <p:pRg st="2" end="2"/>
                                            </p:txEl>
                                          </p:spTgt>
                                        </p:tgtEl>
                                        <p:attrNameLst>
                                          <p:attrName>r</p:attrName>
                                        </p:attrNameLst>
                                      </p:cBhvr>
                                    </p:animRot>
                                    <p:animRot by="-1500000">
                                      <p:cBhvr>
                                        <p:cTn id="42" dur="125" fill="hold">
                                          <p:stCondLst>
                                            <p:cond delay="125"/>
                                          </p:stCondLst>
                                        </p:cTn>
                                        <p:tgtEl>
                                          <p:spTgt spid="3">
                                            <p:txEl>
                                              <p:pRg st="2" end="2"/>
                                            </p:txEl>
                                          </p:spTgt>
                                        </p:tgtEl>
                                        <p:attrNameLst>
                                          <p:attrName>r</p:attrName>
                                        </p:attrNameLst>
                                      </p:cBhvr>
                                    </p:animRot>
                                    <p:animRot by="-1500000">
                                      <p:cBhvr>
                                        <p:cTn id="43" dur="125" fill="hold">
                                          <p:stCondLst>
                                            <p:cond delay="250"/>
                                          </p:stCondLst>
                                        </p:cTn>
                                        <p:tgtEl>
                                          <p:spTgt spid="3">
                                            <p:txEl>
                                              <p:pRg st="2" end="2"/>
                                            </p:txEl>
                                          </p:spTgt>
                                        </p:tgtEl>
                                        <p:attrNameLst>
                                          <p:attrName>r</p:attrName>
                                        </p:attrNameLst>
                                      </p:cBhvr>
                                    </p:animRot>
                                    <p:animRot by="1500000">
                                      <p:cBhvr>
                                        <p:cTn id="44" dur="125" fill="hold">
                                          <p:stCondLst>
                                            <p:cond delay="375"/>
                                          </p:stCondLst>
                                        </p:cTn>
                                        <p:tgtEl>
                                          <p:spTgt spid="3">
                                            <p:txEl>
                                              <p:pRg st="2" end="2"/>
                                            </p:txEl>
                                          </p:spTgt>
                                        </p:tgtEl>
                                        <p:attrNameLst>
                                          <p:attrName>r</p:attrName>
                                        </p:attrNameLst>
                                      </p:cBhvr>
                                    </p:animRot>
                                  </p:childTnLst>
                                </p:cTn>
                              </p:par>
                              <p:par>
                                <p:cTn id="45" presetID="34" presetClass="emph" presetSubtype="0" fill="hold" nodeType="withEffect">
                                  <p:stCondLst>
                                    <p:cond delay="0"/>
                                  </p:stCondLst>
                                  <p:iterate type="lt">
                                    <p:tmPct val="10000"/>
                                  </p:iterate>
                                  <p:childTnLst>
                                    <p:animMotion origin="layout" path="M 0.0 0.0 L 0.0 -0.07213" pathEditMode="relative" ptsTypes="">
                                      <p:cBhvr>
                                        <p:cTn id="46" dur="250" accel="50000" decel="50000" autoRev="1" fill="hold">
                                          <p:stCondLst>
                                            <p:cond delay="0"/>
                                          </p:stCondLst>
                                        </p:cTn>
                                        <p:tgtEl>
                                          <p:spTgt spid="3">
                                            <p:txEl>
                                              <p:pRg st="3" end="3"/>
                                            </p:txEl>
                                          </p:spTgt>
                                        </p:tgtEl>
                                        <p:attrNameLst>
                                          <p:attrName>ppt_x</p:attrName>
                                          <p:attrName>ppt_y</p:attrName>
                                        </p:attrNameLst>
                                      </p:cBhvr>
                                    </p:animMotion>
                                    <p:animRot by="1500000">
                                      <p:cBhvr>
                                        <p:cTn id="47" dur="125" fill="hold">
                                          <p:stCondLst>
                                            <p:cond delay="0"/>
                                          </p:stCondLst>
                                        </p:cTn>
                                        <p:tgtEl>
                                          <p:spTgt spid="3">
                                            <p:txEl>
                                              <p:pRg st="3" end="3"/>
                                            </p:txEl>
                                          </p:spTgt>
                                        </p:tgtEl>
                                        <p:attrNameLst>
                                          <p:attrName>r</p:attrName>
                                        </p:attrNameLst>
                                      </p:cBhvr>
                                    </p:animRot>
                                    <p:animRot by="-1500000">
                                      <p:cBhvr>
                                        <p:cTn id="48" dur="125" fill="hold">
                                          <p:stCondLst>
                                            <p:cond delay="125"/>
                                          </p:stCondLst>
                                        </p:cTn>
                                        <p:tgtEl>
                                          <p:spTgt spid="3">
                                            <p:txEl>
                                              <p:pRg st="3" end="3"/>
                                            </p:txEl>
                                          </p:spTgt>
                                        </p:tgtEl>
                                        <p:attrNameLst>
                                          <p:attrName>r</p:attrName>
                                        </p:attrNameLst>
                                      </p:cBhvr>
                                    </p:animRot>
                                    <p:animRot by="-1500000">
                                      <p:cBhvr>
                                        <p:cTn id="49" dur="125" fill="hold">
                                          <p:stCondLst>
                                            <p:cond delay="250"/>
                                          </p:stCondLst>
                                        </p:cTn>
                                        <p:tgtEl>
                                          <p:spTgt spid="3">
                                            <p:txEl>
                                              <p:pRg st="3" end="3"/>
                                            </p:txEl>
                                          </p:spTgt>
                                        </p:tgtEl>
                                        <p:attrNameLst>
                                          <p:attrName>r</p:attrName>
                                        </p:attrNameLst>
                                      </p:cBhvr>
                                    </p:animRot>
                                    <p:animRot by="1500000">
                                      <p:cBhvr>
                                        <p:cTn id="50" dur="125" fill="hold">
                                          <p:stCondLst>
                                            <p:cond delay="375"/>
                                          </p:stCondLst>
                                        </p:cTn>
                                        <p:tgtEl>
                                          <p:spTgt spid="3">
                                            <p:txEl>
                                              <p:pRg st="3" end="3"/>
                                            </p:txEl>
                                          </p:spTgt>
                                        </p:tgtEl>
                                        <p:attrNameLst>
                                          <p:attrName>r</p:attrName>
                                        </p:attrNameLst>
                                      </p:cBhvr>
                                    </p:animRot>
                                  </p:childTnLst>
                                </p:cTn>
                              </p:par>
                            </p:childTnLst>
                          </p:cTn>
                        </p:par>
                      </p:childTnLst>
                    </p:cTn>
                  </p:par>
                </p:childTnLst>
              </p:cTn>
              <p:nextCondLst>
                <p:cond evt="onClick" delay="0">
                  <p:tgtEl>
                    <p:spTgt spid="3"/>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3.1. Critique de la typologie de Genette (Palimpsestes) </a:t>
            </a:r>
          </a:p>
        </p:txBody>
      </p:sp>
      <p:sp>
        <p:nvSpPr>
          <p:cNvPr id="3" name="Espace réservé du texte 2"/>
          <p:cNvSpPr>
            <a:spLocks noGrp="1"/>
          </p:cNvSpPr>
          <p:nvPr>
            <p:ph type="body" idx="1"/>
          </p:nvPr>
        </p:nvSpPr>
        <p:spPr>
          <a:xfrm>
            <a:off x="1043608" y="2316009"/>
            <a:ext cx="3425651" cy="639762"/>
          </a:xfrm>
        </p:spPr>
        <p:txBody>
          <a:bodyPr>
            <a:noAutofit/>
          </a:bodyPr>
          <a:lstStyle/>
          <a:p>
            <a:r>
              <a:rPr lang="fr-BE" sz="3600" dirty="0" smtClean="0"/>
              <a:t>Hypertexte</a:t>
            </a:r>
            <a:endParaRPr lang="fr-BE" sz="3600" dirty="0"/>
          </a:p>
        </p:txBody>
      </p:sp>
      <p:sp>
        <p:nvSpPr>
          <p:cNvPr id="4" name="Espace réservé du contenu 3"/>
          <p:cNvSpPr>
            <a:spLocks noGrp="1"/>
          </p:cNvSpPr>
          <p:nvPr>
            <p:ph sz="half" idx="2"/>
          </p:nvPr>
        </p:nvSpPr>
        <p:spPr>
          <a:xfrm>
            <a:off x="1041720" y="3212976"/>
            <a:ext cx="7058671" cy="2597515"/>
          </a:xfrm>
        </p:spPr>
        <p:txBody>
          <a:bodyPr>
            <a:normAutofit/>
          </a:bodyPr>
          <a:lstStyle/>
          <a:p>
            <a:pPr marL="68580" indent="0" algn="ctr">
              <a:buNone/>
            </a:pPr>
            <a:r>
              <a:rPr lang="fr-BE" sz="4000" dirty="0" smtClean="0"/>
              <a:t>← </a:t>
            </a:r>
            <a:r>
              <a:rPr lang="fr-BE" sz="3600" dirty="0" err="1" smtClean="0"/>
              <a:t>Métatextualité</a:t>
            </a:r>
            <a:r>
              <a:rPr lang="fr-BE" sz="3600" dirty="0" smtClean="0"/>
              <a:t> →</a:t>
            </a:r>
          </a:p>
          <a:p>
            <a:pPr marL="68580" indent="0" algn="ctr">
              <a:buNone/>
            </a:pPr>
            <a:endParaRPr lang="fr-BE" sz="3600" dirty="0" smtClean="0"/>
          </a:p>
          <a:p>
            <a:pPr marL="68580" indent="0" algn="ctr">
              <a:buNone/>
            </a:pPr>
            <a:r>
              <a:rPr lang="fr-BE" sz="3600" dirty="0"/>
              <a:t>← </a:t>
            </a:r>
            <a:r>
              <a:rPr lang="fr-BE" sz="3600" dirty="0" smtClean="0"/>
              <a:t>Intertextualité </a:t>
            </a:r>
            <a:r>
              <a:rPr lang="fr-BE" sz="3600" dirty="0"/>
              <a:t>→</a:t>
            </a:r>
          </a:p>
          <a:p>
            <a:pPr marL="68580" indent="0" algn="ctr">
              <a:buNone/>
            </a:pPr>
            <a:endParaRPr lang="fr-BE" dirty="0" smtClean="0"/>
          </a:p>
        </p:txBody>
      </p:sp>
      <p:sp>
        <p:nvSpPr>
          <p:cNvPr id="5" name="Espace réservé du texte 4"/>
          <p:cNvSpPr>
            <a:spLocks noGrp="1"/>
          </p:cNvSpPr>
          <p:nvPr>
            <p:ph type="body" sz="quarter" idx="3"/>
          </p:nvPr>
        </p:nvSpPr>
        <p:spPr/>
        <p:txBody>
          <a:bodyPr>
            <a:noAutofit/>
          </a:bodyPr>
          <a:lstStyle/>
          <a:p>
            <a:pPr algn="r"/>
            <a:r>
              <a:rPr lang="fr-BE" sz="3600" dirty="0" err="1" smtClean="0"/>
              <a:t>Hypotexte</a:t>
            </a:r>
            <a:endParaRPr lang="fr-BE" sz="3600" dirty="0"/>
          </a:p>
        </p:txBody>
      </p:sp>
    </p:spTree>
    <p:extLst>
      <p:ext uri="{BB962C8B-B14F-4D97-AF65-F5344CB8AC3E}">
        <p14:creationId xmlns:p14="http://schemas.microsoft.com/office/powerpoint/2010/main" val="226043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600" dirty="0">
                <a:solidFill>
                  <a:srgbClr val="94C600"/>
                </a:solidFill>
              </a:rPr>
              <a:t>3.1. Critique de la typologie de Genette (Palimpsestes) </a:t>
            </a:r>
            <a:endParaRPr lang="fr-BE" sz="3600" dirty="0"/>
          </a:p>
        </p:txBody>
      </p:sp>
      <p:sp>
        <p:nvSpPr>
          <p:cNvPr id="3" name="Espace réservé du contenu 2"/>
          <p:cNvSpPr>
            <a:spLocks noGrp="1"/>
          </p:cNvSpPr>
          <p:nvPr>
            <p:ph idx="1"/>
          </p:nvPr>
        </p:nvSpPr>
        <p:spPr/>
        <p:txBody>
          <a:bodyPr>
            <a:normAutofit/>
          </a:bodyPr>
          <a:lstStyle/>
          <a:p>
            <a:r>
              <a:rPr lang="fr-BE" dirty="0" err="1" smtClean="0"/>
              <a:t>Transtextualité</a:t>
            </a:r>
            <a:r>
              <a:rPr lang="fr-BE" dirty="0" smtClean="0"/>
              <a:t> = une forme de transcendance du texte parmi d’autres </a:t>
            </a:r>
            <a:r>
              <a:rPr lang="fr-BE" dirty="0"/>
              <a:t>non traitées (1982: 11) :  </a:t>
            </a:r>
            <a:endParaRPr lang="fr-BE" dirty="0" smtClean="0"/>
          </a:p>
          <a:p>
            <a:pPr>
              <a:buFontTx/>
              <a:buChar char="-"/>
            </a:pPr>
            <a:r>
              <a:rPr lang="fr-BE" dirty="0" smtClean="0"/>
              <a:t>Productions non scripturales</a:t>
            </a:r>
          </a:p>
          <a:p>
            <a:pPr>
              <a:buFontTx/>
              <a:buChar char="-"/>
            </a:pPr>
            <a:endParaRPr lang="fr-BE" dirty="0" smtClean="0"/>
          </a:p>
          <a:p>
            <a:pPr>
              <a:buFontTx/>
              <a:buChar char="-"/>
            </a:pPr>
            <a:r>
              <a:rPr lang="fr-BE" dirty="0" smtClean="0"/>
              <a:t>Texte </a:t>
            </a:r>
            <a:r>
              <a:rPr lang="fr-BE" dirty="0"/>
              <a:t>←→ Réalités </a:t>
            </a:r>
            <a:r>
              <a:rPr lang="fr-BE" dirty="0" smtClean="0"/>
              <a:t>extratextuelles</a:t>
            </a:r>
          </a:p>
          <a:p>
            <a:pPr>
              <a:buFontTx/>
              <a:buChar char="-"/>
            </a:pPr>
            <a:endParaRPr lang="fr-BE" dirty="0"/>
          </a:p>
          <a:p>
            <a:pPr>
              <a:buFontTx/>
              <a:buChar char="-"/>
            </a:pPr>
            <a:r>
              <a:rPr lang="fr-BE" dirty="0" err="1" smtClean="0"/>
              <a:t>Hypertextualité</a:t>
            </a:r>
            <a:r>
              <a:rPr lang="fr-BE" dirty="0" smtClean="0"/>
              <a:t> ponctuelle</a:t>
            </a:r>
            <a:endParaRPr lang="fr-BE" dirty="0"/>
          </a:p>
          <a:p>
            <a:pPr>
              <a:buFontTx/>
              <a:buChar char="-"/>
            </a:pPr>
            <a:endParaRPr lang="fr-BE" dirty="0" smtClean="0"/>
          </a:p>
          <a:p>
            <a:pPr>
              <a:buFontTx/>
              <a:buChar char="-"/>
            </a:pPr>
            <a:endParaRPr lang="fr-BE" dirty="0" smtClean="0"/>
          </a:p>
          <a:p>
            <a:pPr marL="68580" indent="0">
              <a:buNone/>
            </a:pPr>
            <a:endParaRPr lang="fr-BE" dirty="0" smtClean="0"/>
          </a:p>
          <a:p>
            <a:pPr marL="68580" indent="0">
              <a:buNone/>
            </a:pPr>
            <a:endParaRPr lang="fr-BE" dirty="0" smtClean="0"/>
          </a:p>
        </p:txBody>
      </p:sp>
    </p:spTree>
    <p:extLst>
      <p:ext uri="{BB962C8B-B14F-4D97-AF65-F5344CB8AC3E}">
        <p14:creationId xmlns:p14="http://schemas.microsoft.com/office/powerpoint/2010/main" val="1347424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1" end="1"/>
                                            </p:txEl>
                                          </p:spTgt>
                                        </p:tgtEl>
                                        <p:attrNameLst>
                                          <p:attrName>ppt_w</p:attrName>
                                        </p:attrNameLst>
                                      </p:cBhvr>
                                      <p:tavLst>
                                        <p:tav tm="0">
                                          <p:val>
                                            <p:strVal val="ppt_w"/>
                                          </p:val>
                                        </p:tav>
                                        <p:tav tm="100000">
                                          <p:val>
                                            <p:fltVal val="0"/>
                                          </p:val>
                                        </p:tav>
                                      </p:tavLst>
                                    </p:anim>
                                    <p:anim calcmode="lin" valueType="num">
                                      <p:cBhvr>
                                        <p:cTn id="7" dur="1000"/>
                                        <p:tgtEl>
                                          <p:spTgt spid="3">
                                            <p:txEl>
                                              <p:pRg st="1" end="1"/>
                                            </p:txEl>
                                          </p:spTgt>
                                        </p:tgtEl>
                                        <p:attrNameLst>
                                          <p:attrName>ppt_h</p:attrName>
                                        </p:attrNameLst>
                                      </p:cBhvr>
                                      <p:tavLst>
                                        <p:tav tm="0">
                                          <p:val>
                                            <p:strVal val="ppt_h"/>
                                          </p:val>
                                        </p:tav>
                                        <p:tav tm="100000">
                                          <p:val>
                                            <p:fltVal val="0"/>
                                          </p:val>
                                        </p:tav>
                                      </p:tavLst>
                                    </p:anim>
                                    <p:anim calcmode="lin" valueType="num">
                                      <p:cBhvr>
                                        <p:cTn id="8"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1" end="1"/>
                                            </p:txEl>
                                          </p:spTgt>
                                        </p:tgtEl>
                                      </p:cBhvr>
                                    </p:animEffect>
                                    <p:set>
                                      <p:cBhvr>
                                        <p:cTn id="10" dur="1" fill="hold">
                                          <p:stCondLst>
                                            <p:cond delay="999"/>
                                          </p:stCondLst>
                                        </p:cTn>
                                        <p:tgtEl>
                                          <p:spTgt spid="3">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3" end="3"/>
                                            </p:txEl>
                                          </p:spTgt>
                                        </p:tgtEl>
                                        <p:attrNameLst>
                                          <p:attrName>ppt_w</p:attrName>
                                        </p:attrNameLst>
                                      </p:cBhvr>
                                      <p:tavLst>
                                        <p:tav tm="0">
                                          <p:val>
                                            <p:strVal val="ppt_w"/>
                                          </p:val>
                                        </p:tav>
                                        <p:tav tm="100000">
                                          <p:val>
                                            <p:fltVal val="0"/>
                                          </p:val>
                                        </p:tav>
                                      </p:tavLst>
                                    </p:anim>
                                    <p:anim calcmode="lin" valueType="num">
                                      <p:cBhvr>
                                        <p:cTn id="13" dur="1000"/>
                                        <p:tgtEl>
                                          <p:spTgt spid="3">
                                            <p:txEl>
                                              <p:pRg st="3" end="3"/>
                                            </p:txEl>
                                          </p:spTgt>
                                        </p:tgtEl>
                                        <p:attrNameLst>
                                          <p:attrName>ppt_h</p:attrName>
                                        </p:attrNameLst>
                                      </p:cBhvr>
                                      <p:tavLst>
                                        <p:tav tm="0">
                                          <p:val>
                                            <p:strVal val="ppt_h"/>
                                          </p:val>
                                        </p:tav>
                                        <p:tav tm="100000">
                                          <p:val>
                                            <p:fltVal val="0"/>
                                          </p:val>
                                        </p:tav>
                                      </p:tavLst>
                                    </p:anim>
                                    <p:anim calcmode="lin" valueType="num">
                                      <p:cBhvr>
                                        <p:cTn id="14"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3" end="3"/>
                                            </p:txEl>
                                          </p:spTgt>
                                        </p:tgtEl>
                                      </p:cBhvr>
                                    </p:animEffect>
                                    <p:set>
                                      <p:cBhvr>
                                        <p:cTn id="16" dur="1" fill="hold">
                                          <p:stCondLst>
                                            <p:cond delay="999"/>
                                          </p:stCondLst>
                                        </p:cTn>
                                        <p:tgtEl>
                                          <p:spTgt spid="3">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5" end="5"/>
                                            </p:txEl>
                                          </p:spTgt>
                                        </p:tgtEl>
                                        <p:attrNameLst>
                                          <p:attrName>ppt_w</p:attrName>
                                        </p:attrNameLst>
                                      </p:cBhvr>
                                      <p:tavLst>
                                        <p:tav tm="0">
                                          <p:val>
                                            <p:strVal val="ppt_w"/>
                                          </p:val>
                                        </p:tav>
                                        <p:tav tm="100000">
                                          <p:val>
                                            <p:fltVal val="0"/>
                                          </p:val>
                                        </p:tav>
                                      </p:tavLst>
                                    </p:anim>
                                    <p:anim calcmode="lin" valueType="num">
                                      <p:cBhvr>
                                        <p:cTn id="19" dur="1000"/>
                                        <p:tgtEl>
                                          <p:spTgt spid="3">
                                            <p:txEl>
                                              <p:pRg st="5" end="5"/>
                                            </p:txEl>
                                          </p:spTgt>
                                        </p:tgtEl>
                                        <p:attrNameLst>
                                          <p:attrName>ppt_h</p:attrName>
                                        </p:attrNameLst>
                                      </p:cBhvr>
                                      <p:tavLst>
                                        <p:tav tm="0">
                                          <p:val>
                                            <p:strVal val="ppt_h"/>
                                          </p:val>
                                        </p:tav>
                                        <p:tav tm="100000">
                                          <p:val>
                                            <p:fltVal val="0"/>
                                          </p:val>
                                        </p:tav>
                                      </p:tavLst>
                                    </p:anim>
                                    <p:anim calcmode="lin" valueType="num">
                                      <p:cBhvr>
                                        <p:cTn id="20" dur="1000"/>
                                        <p:tgtEl>
                                          <p:spTgt spid="3">
                                            <p:txEl>
                                              <p:pRg st="5" end="5"/>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5" end="5"/>
                                            </p:txEl>
                                          </p:spTgt>
                                        </p:tgtEl>
                                      </p:cBhvr>
                                    </p:animEffect>
                                    <p:set>
                                      <p:cBhvr>
                                        <p:cTn id="22" dur="1" fill="hold">
                                          <p:stCondLst>
                                            <p:cond delay="999"/>
                                          </p:stCondLst>
                                        </p:cTn>
                                        <p:tgtEl>
                                          <p:spTgt spid="3">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600" dirty="0">
                <a:solidFill>
                  <a:srgbClr val="94C600"/>
                </a:solidFill>
              </a:rPr>
              <a:t>2</a:t>
            </a:r>
            <a:r>
              <a:rPr lang="fr-BE" sz="3600" dirty="0" smtClean="0">
                <a:solidFill>
                  <a:srgbClr val="94C600"/>
                </a:solidFill>
              </a:rPr>
              <a:t>.1</a:t>
            </a:r>
            <a:r>
              <a:rPr lang="fr-BE" sz="3600" dirty="0">
                <a:solidFill>
                  <a:srgbClr val="94C600"/>
                </a:solidFill>
              </a:rPr>
              <a:t>. Critique de la typologie de Genette (Palimpsestes) </a:t>
            </a:r>
            <a:endParaRPr lang="fr-BE" sz="3600" dirty="0"/>
          </a:p>
        </p:txBody>
      </p:sp>
      <p:sp>
        <p:nvSpPr>
          <p:cNvPr id="3" name="Espace réservé du contenu 2"/>
          <p:cNvSpPr>
            <a:spLocks noGrp="1"/>
          </p:cNvSpPr>
          <p:nvPr>
            <p:ph idx="1"/>
          </p:nvPr>
        </p:nvSpPr>
        <p:spPr/>
        <p:txBody>
          <a:bodyPr>
            <a:normAutofit lnSpcReduction="10000"/>
          </a:bodyPr>
          <a:lstStyle/>
          <a:p>
            <a:r>
              <a:rPr lang="fr-BE" dirty="0" err="1" smtClean="0"/>
              <a:t>Transtextualité</a:t>
            </a:r>
            <a:r>
              <a:rPr lang="fr-BE" dirty="0" smtClean="0"/>
              <a:t> = une forme de transcendance du texte parmi d’autres </a:t>
            </a:r>
            <a:r>
              <a:rPr lang="fr-BE" dirty="0"/>
              <a:t>non traitées (1982: 11) :  </a:t>
            </a:r>
            <a:endParaRPr lang="fr-BE" dirty="0" smtClean="0"/>
          </a:p>
          <a:p>
            <a:pPr>
              <a:buFontTx/>
              <a:buChar char="-"/>
            </a:pPr>
            <a:r>
              <a:rPr lang="fr-BE" dirty="0" smtClean="0"/>
              <a:t>Transcodage</a:t>
            </a:r>
          </a:p>
          <a:p>
            <a:pPr>
              <a:buFontTx/>
              <a:buChar char="-"/>
            </a:pPr>
            <a:endParaRPr lang="fr-BE" dirty="0" smtClean="0"/>
          </a:p>
          <a:p>
            <a:pPr>
              <a:buFontTx/>
              <a:buChar char="-"/>
            </a:pPr>
            <a:r>
              <a:rPr lang="fr-BE" dirty="0" smtClean="0"/>
              <a:t>Réécriture des formations discursives ou mythes</a:t>
            </a:r>
          </a:p>
          <a:p>
            <a:pPr>
              <a:buFontTx/>
              <a:buChar char="-"/>
            </a:pPr>
            <a:endParaRPr lang="fr-BE" dirty="0"/>
          </a:p>
          <a:p>
            <a:pPr>
              <a:buFontTx/>
              <a:buChar char="-"/>
            </a:pPr>
            <a:r>
              <a:rPr lang="fr-BE" dirty="0" smtClean="0"/>
              <a:t>Lecture plurielle (Barthes)</a:t>
            </a:r>
            <a:endParaRPr lang="fr-BE" dirty="0"/>
          </a:p>
          <a:p>
            <a:pPr>
              <a:buFontTx/>
              <a:buChar char="-"/>
            </a:pPr>
            <a:endParaRPr lang="fr-BE" dirty="0" smtClean="0"/>
          </a:p>
          <a:p>
            <a:pPr>
              <a:buFontTx/>
              <a:buChar char="-"/>
            </a:pPr>
            <a:endParaRPr lang="fr-BE" dirty="0" smtClean="0"/>
          </a:p>
          <a:p>
            <a:pPr marL="68580" indent="0">
              <a:buNone/>
            </a:pPr>
            <a:endParaRPr lang="fr-BE" dirty="0" smtClean="0"/>
          </a:p>
          <a:p>
            <a:pPr marL="68580" indent="0">
              <a:buNone/>
            </a:pPr>
            <a:endParaRPr lang="fr-BE" dirty="0" smtClean="0"/>
          </a:p>
        </p:txBody>
      </p:sp>
    </p:spTree>
    <p:extLst>
      <p:ext uri="{BB962C8B-B14F-4D97-AF65-F5344CB8AC3E}">
        <p14:creationId xmlns:p14="http://schemas.microsoft.com/office/powerpoint/2010/main" val="3580358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p:cTn id="1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502</TotalTime>
  <Words>599</Words>
  <Application>Microsoft Office PowerPoint</Application>
  <PresentationFormat>On-screen Show (4:3)</PresentationFormat>
  <Paragraphs>129</Paragraphs>
  <Slides>23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Cambria</vt:lpstr>
      <vt:lpstr>Century Gothic</vt:lpstr>
      <vt:lpstr>Times New Roman</vt:lpstr>
      <vt:lpstr>Wingdings 2</vt:lpstr>
      <vt:lpstr>Austin</vt:lpstr>
      <vt:lpstr>Introduction</vt:lpstr>
      <vt:lpstr>Plan</vt:lpstr>
      <vt:lpstr>1. Exploitation personnelle et commune d’un concept fédérateur: méthodologie </vt:lpstr>
      <vt:lpstr>1. Exploitation personnelle et commune d’un concept fédérateur: méthodologie</vt:lpstr>
      <vt:lpstr>2. Approche définitoire </vt:lpstr>
      <vt:lpstr>2.1. Critique de la typologie de Genette (Palimpsestes) </vt:lpstr>
      <vt:lpstr>3.1. Critique de la typologie de Genette (Palimpsestes) </vt:lpstr>
      <vt:lpstr>3.1. Critique de la typologie de Genette (Palimpsestes) </vt:lpstr>
      <vt:lpstr>2.1. Critique de la typologie de Genette (Palimpsestes) </vt:lpstr>
      <vt:lpstr>2.2. Transcodage </vt:lpstr>
      <vt:lpstr>PowerPoint Presentation</vt:lpstr>
      <vt:lpstr>2.3. Réécriture de formations discursives ou mythes </vt:lpstr>
      <vt:lpstr>PowerPoint Presentation</vt:lpstr>
      <vt:lpstr>Barthes: système de signification </vt:lpstr>
      <vt:lpstr>Barthes: système de signification</vt:lpstr>
      <vt:lpstr>Mythes, textes virtuels et textes scriptible</vt:lpstr>
      <vt:lpstr>2.4. La lecture comme réécriture (Barthes)</vt:lpstr>
      <vt:lpstr>3.4. La lecture comme réécriture (Barthes)</vt:lpstr>
      <vt:lpstr>3.4. La lecture comme réécriture (Barthes)… et la « relecture »?</vt:lpstr>
      <vt:lpstr>3. Les fonctions, effets et enjeux de la réécriture</vt:lpstr>
      <vt:lpstr>Frank Wagner (2002): réécriture = « révélateur culturel et épistémologique »</vt:lpstr>
      <vt:lpstr>Frank Wagner (2002): réécriture = « révélateur culturel et épistémologique »</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ULG</dc:creator>
  <cp:lastModifiedBy>Emilie GOIN</cp:lastModifiedBy>
  <cp:revision>28</cp:revision>
  <cp:lastPrinted>2013-06-02T16:11:15Z</cp:lastPrinted>
  <dcterms:created xsi:type="dcterms:W3CDTF">2013-05-31T20:00:37Z</dcterms:created>
  <dcterms:modified xsi:type="dcterms:W3CDTF">2014-05-13T13:46:34Z</dcterms:modified>
</cp:coreProperties>
</file>