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21"/>
  </p:notesMasterIdLst>
  <p:sldIdLst>
    <p:sldId id="256" r:id="rId4"/>
    <p:sldId id="257" r:id="rId5"/>
    <p:sldId id="275" r:id="rId6"/>
    <p:sldId id="273" r:id="rId7"/>
    <p:sldId id="277" r:id="rId8"/>
    <p:sldId id="278" r:id="rId9"/>
    <p:sldId id="276" r:id="rId10"/>
    <p:sldId id="279" r:id="rId11"/>
    <p:sldId id="274" r:id="rId12"/>
    <p:sldId id="261" r:id="rId13"/>
    <p:sldId id="271" r:id="rId14"/>
    <p:sldId id="263" r:id="rId15"/>
    <p:sldId id="265" r:id="rId16"/>
    <p:sldId id="267" r:id="rId17"/>
    <p:sldId id="268" r:id="rId18"/>
    <p:sldId id="269" r:id="rId19"/>
    <p:sldId id="262" r:id="rId20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0099FF"/>
    <a:srgbClr val="0099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7" autoAdjust="0"/>
  </p:normalViewPr>
  <p:slideViewPr>
    <p:cSldViewPr>
      <p:cViewPr varScale="1">
        <p:scale>
          <a:sx n="128" d="100"/>
          <a:sy n="128" d="100"/>
        </p:scale>
        <p:origin x="-1134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702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FA5CAFD-B259-42C9-9F4C-5D8E2B1B74B6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74891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8E6A3-E5F1-4C9F-AD3E-56778499AD43}" type="slidenum">
              <a:rPr lang="lt-LT"/>
              <a:pPr/>
              <a:t>1</a:t>
            </a:fld>
            <a:endParaRPr lang="lt-L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7946ACC7-8E37-48C4-9A0F-B5A50F1D820D}" type="slidenum">
              <a:rPr lang="lt-LT" sz="1200"/>
              <a:pPr algn="r">
                <a:buClrTx/>
                <a:buFontTx/>
                <a:buNone/>
              </a:pPr>
              <a:t>1</a:t>
            </a:fld>
            <a:endParaRPr lang="lt-L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10</a:t>
            </a:fld>
            <a:endParaRPr lang="lt-L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11</a:t>
            </a:fld>
            <a:endParaRPr lang="lt-L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12</a:t>
            </a:fld>
            <a:endParaRPr lang="lt-LT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13</a:t>
            </a:fld>
            <a:endParaRPr lang="lt-L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14</a:t>
            </a:fld>
            <a:endParaRPr lang="lt-LT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15</a:t>
            </a:fld>
            <a:endParaRPr lang="lt-LT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16</a:t>
            </a:fld>
            <a:endParaRPr lang="lt-LT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17</a:t>
            </a:fld>
            <a:endParaRPr lang="lt-L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B4491-55CA-432A-93C7-CF95AF3F277B}" type="slidenum">
              <a:rPr lang="lt-LT"/>
              <a:pPr/>
              <a:t>2</a:t>
            </a:fld>
            <a:endParaRPr lang="lt-L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47D4852F-9EF6-41E0-AD7A-D28FDA29DDD6}" type="slidenum">
              <a:rPr lang="lt-LT" sz="1200"/>
              <a:pPr algn="r">
                <a:buClrTx/>
                <a:buFontTx/>
                <a:buNone/>
              </a:pPr>
              <a:t>2</a:t>
            </a:fld>
            <a:endParaRPr lang="lt-L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3</a:t>
            </a:fld>
            <a:endParaRPr lang="lt-L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4</a:t>
            </a:fld>
            <a:endParaRPr lang="lt-L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5</a:t>
            </a:fld>
            <a:endParaRPr lang="lt-L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6</a:t>
            </a:fld>
            <a:endParaRPr lang="lt-L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7</a:t>
            </a:fld>
            <a:endParaRPr lang="lt-LT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8</a:t>
            </a:fld>
            <a:endParaRPr lang="lt-LT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9</a:t>
            </a:fld>
            <a:endParaRPr lang="lt-L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6B3685-00E5-4A58-BE29-7AF12D195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0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937AE0-89D5-437F-A7BA-13F413079E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0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05439-3C3A-47E4-BC35-FD6445B0E9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6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EB438B-10D0-4FAE-B087-5C4EDE764F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051413-B7E5-4AA0-8A7B-948D0A98D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AA3CB7-FFD6-4F08-8D6A-80DD1B67A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CA5264-17BF-4D90-B782-F6F4B4CA09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8445A3-0EE0-497A-B08A-6C7892652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254571-387A-4458-BFC4-F6918D09C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3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CF3212-513B-49BF-A6AE-44479E0E5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052EC4-884D-4771-8488-C741E5D36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EFD447-9022-4C49-A57E-30A6EC48F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83E871-9BAC-43AC-9A65-E5FE9413E2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30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EF35A5-9E04-47C4-9A4A-D1A3F3950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4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2CF44D-AA0A-484A-B60B-53402B0FB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20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6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4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485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6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5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84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4C0DE68-6CF5-4E49-8F16-1269C6B24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94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496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434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3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416BCF-5020-452B-A99A-CD3CE8F481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198F23-041B-4073-B2F9-7B5758201E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519C4E-701A-4012-B8E0-550091745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BAF926-FB7F-476C-8D53-2B9149A8C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D967CE-A29D-40B8-B921-59AC1200B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3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137451-4310-489C-8235-DD70AD614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B6BBD2F0-C4CD-442E-9051-4F7D937F463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" b="6799"/>
          <a:stretch>
            <a:fillRect/>
          </a:stretch>
        </p:blipFill>
        <p:spPr bwMode="auto">
          <a:xfrm>
            <a:off x="0" y="2770188"/>
            <a:ext cx="9161463" cy="402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36" b="6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76250"/>
            <a:ext cx="4724400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5076813-C555-4D95-8AF0-F72039E710E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3699" b="36719"/>
          <a:stretch>
            <a:fillRect/>
          </a:stretch>
        </p:blipFill>
        <p:spPr bwMode="auto">
          <a:xfrm>
            <a:off x="0" y="5876925"/>
            <a:ext cx="91916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55" r="3699" b="367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97650"/>
            <a:ext cx="37861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avi"/><Relationship Id="rId7" Type="http://schemas.openxmlformats.org/officeDocument/2006/relationships/image" Target="../media/image2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avi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3800" b="1" u="sng">
                <a:solidFill>
                  <a:srgbClr val="23B8DC"/>
                </a:solidFill>
                <a:latin typeface="Arial Narrow" pitchFamily="34" charset="0"/>
              </a:rPr>
              <a:t>CV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5288" y="1012825"/>
            <a:ext cx="82915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8013"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US" sz="1100" b="1" dirty="0"/>
              <a:t>Dipl.-</a:t>
            </a:r>
            <a:r>
              <a:rPr lang="en-US" sz="1100" b="1" dirty="0" err="1"/>
              <a:t>Ing</a:t>
            </a:r>
            <a:r>
              <a:rPr lang="en-US" sz="1100" b="1" dirty="0"/>
              <a:t>. Mark Michael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/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/>
              <a:t>2010 - 2014     </a:t>
            </a:r>
            <a:r>
              <a:rPr lang="en-US" sz="1100" b="1" dirty="0" smtClean="0"/>
              <a:t>University </a:t>
            </a:r>
            <a:r>
              <a:rPr lang="en-US" sz="1100" b="1" dirty="0"/>
              <a:t>of Luxembourg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/>
              <a:t>                         PhD at the Department of Thermo-/ Fluid Dynamics, </a:t>
            </a:r>
            <a:r>
              <a:rPr lang="en-US" sz="1100" dirty="0" smtClean="0"/>
              <a:t>FSTC</a:t>
            </a:r>
            <a:endParaRPr lang="en-US" sz="1100" dirty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endParaRPr lang="en-US" sz="1100" dirty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/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/>
              <a:t>                         - </a:t>
            </a:r>
            <a:r>
              <a:rPr lang="en-US" sz="1100" dirty="0"/>
              <a:t>A Discrete Approach to Describe the Kinematics between </a:t>
            </a:r>
            <a:r>
              <a:rPr lang="en-US" sz="1100" dirty="0" smtClean="0"/>
              <a:t>Snow </a:t>
            </a:r>
            <a:r>
              <a:rPr lang="en-US" sz="1100" dirty="0"/>
              <a:t>and a Tire Tread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/>
              <a:t>     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/>
              <a:t>2003 - 2009     </a:t>
            </a:r>
            <a:r>
              <a:rPr lang="en-US" sz="1100" b="1" dirty="0" smtClean="0"/>
              <a:t>University </a:t>
            </a:r>
            <a:r>
              <a:rPr lang="en-US" sz="1100" b="1" dirty="0"/>
              <a:t>of Rostock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/>
              <a:t>                         Dipl.-</a:t>
            </a:r>
            <a:r>
              <a:rPr lang="en-US" sz="1100" dirty="0" err="1"/>
              <a:t>Ing</a:t>
            </a:r>
            <a:r>
              <a:rPr lang="en-US" sz="1100" dirty="0"/>
              <a:t>. in Mechanical Engineering, </a:t>
            </a:r>
            <a:r>
              <a:rPr lang="en-US" sz="1100" dirty="0" smtClean="0"/>
              <a:t>Structure </a:t>
            </a:r>
            <a:r>
              <a:rPr lang="en-US" sz="1100" dirty="0"/>
              <a:t>and Fluid Mechanics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/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 smtClean="0"/>
              <a:t>                         - </a:t>
            </a:r>
            <a:r>
              <a:rPr lang="en-US" sz="1100" dirty="0" smtClean="0"/>
              <a:t>Determination of the Wake </a:t>
            </a:r>
            <a:r>
              <a:rPr lang="en-US" sz="1100" dirty="0"/>
              <a:t>S</a:t>
            </a:r>
            <a:r>
              <a:rPr lang="en-US" sz="1100" dirty="0" smtClean="0"/>
              <a:t>tructure and Surface </a:t>
            </a:r>
            <a:r>
              <a:rPr lang="en-US" sz="1100" dirty="0"/>
              <a:t>F</a:t>
            </a:r>
            <a:r>
              <a:rPr lang="en-US" sz="1100" dirty="0" smtClean="0"/>
              <a:t>orces in the Flow around an Undulating </a:t>
            </a:r>
            <a:r>
              <a:rPr lang="en-US" sz="1100" dirty="0"/>
              <a:t>B</a:t>
            </a:r>
            <a:r>
              <a:rPr lang="en-US" sz="1100" dirty="0" smtClean="0"/>
              <a:t>luff </a:t>
            </a:r>
            <a:r>
              <a:rPr lang="en-US" sz="1100" dirty="0"/>
              <a:t>B</a:t>
            </a:r>
            <a:r>
              <a:rPr lang="en-US" sz="1100" dirty="0" smtClean="0"/>
              <a:t>ody by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/>
              <a:t>                           </a:t>
            </a:r>
            <a:r>
              <a:rPr lang="en-US" sz="1100" dirty="0"/>
              <a:t>m</a:t>
            </a:r>
            <a:r>
              <a:rPr lang="en-US" sz="1100" dirty="0" smtClean="0"/>
              <a:t>eans of Direct </a:t>
            </a:r>
            <a:r>
              <a:rPr lang="en-US" sz="1100" dirty="0"/>
              <a:t>N</a:t>
            </a:r>
            <a:r>
              <a:rPr lang="en-US" sz="1100" dirty="0" smtClean="0"/>
              <a:t>umerical </a:t>
            </a:r>
            <a:r>
              <a:rPr lang="en-US" sz="1100" dirty="0"/>
              <a:t>S</a:t>
            </a:r>
            <a:r>
              <a:rPr lang="en-US" sz="1100" dirty="0" smtClean="0"/>
              <a:t>imulation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fr-CH" sz="1100" b="1" dirty="0" smtClean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b="1" dirty="0"/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/>
              <a:t>2008 - 2009     </a:t>
            </a:r>
            <a:r>
              <a:rPr lang="en-US" sz="1100" b="1" dirty="0" smtClean="0"/>
              <a:t>Institute </a:t>
            </a:r>
            <a:r>
              <a:rPr lang="en-US" sz="1100" b="1" dirty="0"/>
              <a:t>of Fluid Mechanics, Uni. Rostock                                                                                                                       </a:t>
            </a:r>
            <a:r>
              <a:rPr lang="en-US" sz="1100" b="1" dirty="0" smtClean="0"/>
              <a:t>                </a:t>
            </a:r>
            <a:r>
              <a:rPr lang="en-US" sz="1100" dirty="0" smtClean="0"/>
              <a:t>Project</a:t>
            </a:r>
            <a:r>
              <a:rPr lang="en-US" sz="1100" dirty="0"/>
              <a:t>: DFG Priority </a:t>
            </a:r>
            <a:r>
              <a:rPr lang="en-US" sz="1100" dirty="0" err="1"/>
              <a:t>Programme</a:t>
            </a:r>
            <a:r>
              <a:rPr lang="en-US" sz="1100" dirty="0"/>
              <a:t> 1147 Imaging Measurement Methods for Flow Analysis                                                  - Experimental investigation of the flow structures of free jet flow striking the slope of a flat plate                                        - Numerical analysis of transient flow topology in the wake of a </a:t>
            </a:r>
            <a:r>
              <a:rPr lang="en-US" sz="1100" dirty="0" err="1"/>
              <a:t>harbour</a:t>
            </a:r>
            <a:r>
              <a:rPr lang="en-US" sz="1100" dirty="0"/>
              <a:t> seal whisker</a:t>
            </a: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endParaRPr lang="en-US" sz="1100" b="1" dirty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/>
              <a:t>2007 – 2008      Institute of  Machine Dynamics, Uni. Rostock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None/>
            </a:pPr>
            <a:r>
              <a:rPr lang="en-US" sz="1100" b="1" dirty="0"/>
              <a:t>                </a:t>
            </a:r>
            <a:r>
              <a:rPr lang="en-US" sz="1100" dirty="0" smtClean="0"/>
              <a:t>Project</a:t>
            </a:r>
            <a:r>
              <a:rPr lang="en-US" sz="1100" dirty="0"/>
              <a:t>: </a:t>
            </a:r>
            <a:r>
              <a:rPr lang="en-US" sz="1100" dirty="0" err="1"/>
              <a:t>VibKom</a:t>
            </a:r>
            <a:r>
              <a:rPr lang="en-US" sz="1100" dirty="0"/>
              <a:t> – Enhance comfort by improving the prediction of global and local vibrations of ship </a:t>
            </a:r>
            <a:r>
              <a:rPr lang="en-US" sz="1100" dirty="0" smtClean="0"/>
              <a:t>superstructures</a:t>
            </a:r>
            <a:endParaRPr lang="en-US" sz="1100" dirty="0"/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Font typeface="Arial" charset="0"/>
              <a:buNone/>
            </a:pPr>
            <a:endParaRPr lang="en-US" sz="1100" dirty="0"/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/>
              <a:t>2006 - 2007      Turbocharger Engineering Basic Development at MAN DIESEL SE                                                                               </a:t>
            </a:r>
            <a:r>
              <a:rPr lang="en-US" sz="1100" b="1" dirty="0" smtClean="0"/>
              <a:t>  </a:t>
            </a:r>
            <a:r>
              <a:rPr lang="en-US" sz="1100" dirty="0" smtClean="0"/>
              <a:t>Numerical vibration </a:t>
            </a:r>
            <a:r>
              <a:rPr lang="en-US" sz="1100" dirty="0"/>
              <a:t>analysis, Contact load, Transient thermal loads, Fracture Mechanics of turbines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10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1319" y="400201"/>
            <a:ext cx="7388280" cy="554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6106" t="12404" r="15136"/>
          <a:stretch>
            <a:fillRect/>
          </a:stretch>
        </p:blipFill>
        <p:spPr>
          <a:xfrm>
            <a:off x="3430800" y="1771801"/>
            <a:ext cx="2057400" cy="2851200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3377520" y="4957441"/>
            <a:ext cx="4796280" cy="106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Discrete Element Method</a:t>
            </a:r>
          </a:p>
          <a:p>
            <a:pPr lvl="1">
              <a:buClr>
                <a:srgbClr val="000080"/>
              </a:buClr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Processes and motion of snow on grain scale</a:t>
            </a:r>
            <a:endParaRPr lang="en-US" sz="20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2" name="Straight Connector 11"/>
          <p:cNvSpPr/>
          <p:nvPr/>
        </p:nvSpPr>
        <p:spPr>
          <a:xfrm flipH="1" flipV="1">
            <a:off x="3814200" y="3456601"/>
            <a:ext cx="914400" cy="2286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4" name="Text Placeholder 8"/>
          <p:cNvSpPr txBox="1">
            <a:spLocks/>
          </p:cNvSpPr>
          <p:nvPr/>
        </p:nvSpPr>
        <p:spPr bwMode="auto">
          <a:xfrm>
            <a:off x="2683800" y="938041"/>
            <a:ext cx="5774400" cy="106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2000" b="1" smtClean="0">
                <a:solidFill>
                  <a:srgbClr val="000080"/>
                </a:solidFill>
                <a:latin typeface="" pitchFamily="16"/>
              </a:rPr>
              <a:t>Finite Element Method</a:t>
            </a:r>
          </a:p>
          <a:p>
            <a:pPr lvl="1">
              <a:buClr>
                <a:srgbClr val="000080"/>
              </a:buClr>
            </a:pPr>
            <a:r>
              <a:rPr lang="en-US" sz="2000" b="1" smtClean="0">
                <a:solidFill>
                  <a:srgbClr val="000080"/>
                </a:solidFill>
                <a:latin typeface="" pitchFamily="16"/>
              </a:rPr>
              <a:t>Load and deformation of a tire tread</a:t>
            </a:r>
            <a:endParaRPr lang="en-US" sz="2000" b="1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101920" y="2777642"/>
            <a:ext cx="3508680" cy="18897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9CCFF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Text Placeholder 10"/>
          <p:cNvSpPr txBox="1">
            <a:spLocks/>
          </p:cNvSpPr>
          <p:nvPr/>
        </p:nvSpPr>
        <p:spPr bwMode="auto">
          <a:xfrm>
            <a:off x="5258160" y="3180121"/>
            <a:ext cx="3079440" cy="129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1600" b="1" dirty="0" smtClean="0">
                <a:solidFill>
                  <a:srgbClr val="000080"/>
                </a:solidFill>
                <a:latin typeface="" pitchFamily="16"/>
              </a:rPr>
              <a:t>Coupling DEM - FEM</a:t>
            </a:r>
          </a:p>
          <a:p>
            <a:pPr lvl="1">
              <a:buClr>
                <a:srgbClr val="000080"/>
              </a:buClr>
            </a:pPr>
            <a:r>
              <a:rPr lang="en-US" sz="1600" b="1" dirty="0" smtClean="0">
                <a:solidFill>
                  <a:srgbClr val="000080"/>
                </a:solidFill>
                <a:latin typeface="" pitchFamily="16"/>
              </a:rPr>
              <a:t>Transfer of physical quantities between finite element and discrete particle</a:t>
            </a:r>
            <a:endParaRPr lang="en-US" sz="16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Coupling:	Technique and Innovation</a:t>
            </a:r>
            <a:endParaRPr lang="en-US" sz="2000" u="none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11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11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457200" y="878759"/>
            <a:ext cx="82296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Surface Elements in FEM   =   Boundary Elements in DEM</a:t>
            </a:r>
          </a:p>
          <a:p>
            <a:pPr algn="ctr">
              <a:buClr>
                <a:srgbClr val="000080"/>
              </a:buClr>
            </a:pPr>
            <a:endParaRPr lang="en-US" sz="2000" b="1" dirty="0">
              <a:solidFill>
                <a:srgbClr val="000080"/>
              </a:solidFill>
              <a:latin typeface="" pitchFamily="16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929" r="9611"/>
          <a:stretch>
            <a:fillRect/>
          </a:stretch>
        </p:blipFill>
        <p:spPr>
          <a:xfrm>
            <a:off x="4884420" y="1308241"/>
            <a:ext cx="3802380" cy="408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6956" r="17344" b="9075"/>
          <a:stretch>
            <a:fillRect/>
          </a:stretch>
        </p:blipFill>
        <p:spPr>
          <a:xfrm>
            <a:off x="457200" y="1335600"/>
            <a:ext cx="3200400" cy="337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2337420" y="6096000"/>
            <a:ext cx="375858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1600" b="1" dirty="0" smtClean="0">
                <a:solidFill>
                  <a:srgbClr val="000080"/>
                </a:solidFill>
                <a:latin typeface="" pitchFamily="16"/>
              </a:rPr>
              <a:t>Contact detection on DEM side  </a:t>
            </a:r>
            <a:endParaRPr lang="en-US" sz="1600" b="1" dirty="0">
              <a:solidFill>
                <a:srgbClr val="000080"/>
              </a:solidFill>
              <a:latin typeface="" pitchFamily="16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8977" r="31726" b="9956"/>
          <a:stretch>
            <a:fillRect/>
          </a:stretch>
        </p:blipFill>
        <p:spPr>
          <a:xfrm>
            <a:off x="3082171" y="3341399"/>
            <a:ext cx="2208987" cy="2678401"/>
          </a:xfrm>
          <a:prstGeom prst="rect">
            <a:avLst/>
          </a:prstGeom>
          <a:noFill/>
          <a:ln w="73080">
            <a:solidFill>
              <a:srgbClr val="000000"/>
            </a:solidFill>
            <a:prstDash val="solid"/>
          </a:ln>
        </p:spPr>
      </p:pic>
      <p:sp>
        <p:nvSpPr>
          <p:cNvPr id="13" name="Straight Connector 12"/>
          <p:cNvSpPr/>
          <p:nvPr/>
        </p:nvSpPr>
        <p:spPr>
          <a:xfrm>
            <a:off x="3657600" y="3810000"/>
            <a:ext cx="331541" cy="345198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 flipH="1" flipV="1">
            <a:off x="4191000" y="4191000"/>
            <a:ext cx="381000" cy="48959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Text Placeholder 12"/>
          <p:cNvSpPr txBox="1">
            <a:spLocks/>
          </p:cNvSpPr>
          <p:nvPr/>
        </p:nvSpPr>
        <p:spPr bwMode="auto">
          <a:xfrm>
            <a:off x="3109306" y="3505200"/>
            <a:ext cx="1462694" cy="15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dirty="0" smtClean="0">
                <a:solidFill>
                  <a:srgbClr val="000080"/>
                </a:solidFill>
                <a:latin typeface="" pitchFamily="16"/>
              </a:rPr>
              <a:t>Particle   </a:t>
            </a:r>
          </a:p>
          <a:p>
            <a:pPr>
              <a:buFont typeface="Arial" pitchFamily="34"/>
              <a:buNone/>
            </a:pPr>
            <a:endParaRPr lang="en-US" sz="14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6" name="Text Placeholder 13"/>
          <p:cNvSpPr txBox="1">
            <a:spLocks/>
          </p:cNvSpPr>
          <p:nvPr/>
        </p:nvSpPr>
        <p:spPr bwMode="auto">
          <a:xfrm>
            <a:off x="3962400" y="4771487"/>
            <a:ext cx="1462694" cy="15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dirty="0" smtClean="0">
                <a:solidFill>
                  <a:srgbClr val="000080"/>
                </a:solidFill>
                <a:latin typeface="" pitchFamily="16"/>
              </a:rPr>
              <a:t>Intersecting boundary element   </a:t>
            </a:r>
          </a:p>
          <a:p>
            <a:pPr>
              <a:buFont typeface="Arial" pitchFamily="34"/>
              <a:buNone/>
            </a:pPr>
            <a:endParaRPr lang="en-US" sz="1400" b="1" dirty="0">
              <a:solidFill>
                <a:srgbClr val="000080"/>
              </a:solidFill>
              <a:latin typeface="" pitchFamily="16"/>
            </a:endParaRPr>
          </a:p>
        </p:txBody>
      </p:sp>
    </p:spTree>
    <p:extLst>
      <p:ext uri="{BB962C8B-B14F-4D97-AF65-F5344CB8AC3E}">
        <p14:creationId xmlns:p14="http://schemas.microsoft.com/office/powerpoint/2010/main" val="531950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1151" t="9687" r="10897" b="-474"/>
          <a:stretch/>
        </p:blipFill>
        <p:spPr>
          <a:xfrm>
            <a:off x="6217920" y="91440"/>
            <a:ext cx="28346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043" t="20334" r="15138"/>
          <a:stretch>
            <a:fillRect/>
          </a:stretch>
        </p:blipFill>
        <p:spPr>
          <a:xfrm>
            <a:off x="152400" y="914400"/>
            <a:ext cx="2815919" cy="1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rved Left Arrow 1"/>
          <p:cNvSpPr/>
          <p:nvPr/>
        </p:nvSpPr>
        <p:spPr bwMode="auto">
          <a:xfrm rot="15603870">
            <a:off x="2968462" y="-277490"/>
            <a:ext cx="3549743" cy="6069623"/>
          </a:xfrm>
          <a:prstGeom prst="curvedLeftArrow">
            <a:avLst>
              <a:gd name="adj1" fmla="val 9656"/>
              <a:gd name="adj2" fmla="val 27986"/>
              <a:gd name="adj3" fmla="val 15022"/>
            </a:avLst>
          </a:prstGeom>
          <a:solidFill>
            <a:srgbClr val="C0C0C0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12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</a:t>
            </a:r>
            <a:r>
              <a:rPr lang="en-US" sz="2000" u="none" dirty="0">
                <a:solidFill>
                  <a:srgbClr val="0099FF"/>
                </a:solidFill>
              </a:rPr>
              <a:t>:	</a:t>
            </a:r>
            <a:r>
              <a:rPr lang="en-US" sz="2000" u="none" dirty="0" smtClean="0">
                <a:solidFill>
                  <a:srgbClr val="0099FF"/>
                </a:solidFill>
              </a:rPr>
              <a:t>Procedure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4515" b="24202"/>
          <a:stretch>
            <a:fillRect/>
          </a:stretch>
        </p:blipFill>
        <p:spPr>
          <a:xfrm>
            <a:off x="536640" y="889802"/>
            <a:ext cx="2511360" cy="48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14"/>
          <p:cNvSpPr/>
          <p:nvPr/>
        </p:nvSpPr>
        <p:spPr>
          <a:xfrm rot="642600">
            <a:off x="988344" y="4668407"/>
            <a:ext cx="182520" cy="8121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 rot="1803600">
            <a:off x="414336" y="3962883"/>
            <a:ext cx="2032199" cy="189576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86719" y="5982361"/>
            <a:ext cx="1185481" cy="951839"/>
            <a:chOff x="1667519" y="4320720"/>
            <a:chExt cx="1185481" cy="95183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1965240" y="4934160"/>
              <a:ext cx="614159" cy="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9" name="Straight Arrow Connector 18"/>
            <p:cNvCxnSpPr/>
            <p:nvPr/>
          </p:nvCxnSpPr>
          <p:spPr>
            <a:xfrm flipV="1">
              <a:off x="1965240" y="4320720"/>
              <a:ext cx="360" cy="61344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20" name="Straight Arrow Connector 19"/>
            <p:cNvCxnSpPr/>
            <p:nvPr/>
          </p:nvCxnSpPr>
          <p:spPr>
            <a:xfrm flipV="1">
              <a:off x="1965240" y="4559760"/>
              <a:ext cx="433799" cy="37440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1" name="Freeform 20"/>
            <p:cNvSpPr/>
            <p:nvPr/>
          </p:nvSpPr>
          <p:spPr>
            <a:xfrm>
              <a:off x="2469600" y="4812840"/>
              <a:ext cx="38340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667519" y="4480560"/>
              <a:ext cx="36648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Z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88880" y="4437360"/>
              <a:ext cx="38340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Y</a:t>
              </a: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03119" y="4270441"/>
            <a:ext cx="2825640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5" name="Straight Connector 24"/>
          <p:cNvSpPr/>
          <p:nvPr/>
        </p:nvSpPr>
        <p:spPr>
          <a:xfrm flipH="1" flipV="1">
            <a:off x="2328279" y="5133719"/>
            <a:ext cx="2658440" cy="1238340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6" name="Straight Connector 25"/>
          <p:cNvSpPr/>
          <p:nvPr/>
        </p:nvSpPr>
        <p:spPr>
          <a:xfrm flipV="1">
            <a:off x="1233878" y="4885681"/>
            <a:ext cx="524881" cy="172079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7" name="Straight Connector 26"/>
          <p:cNvSpPr/>
          <p:nvPr/>
        </p:nvSpPr>
        <p:spPr>
          <a:xfrm flipH="1" flipV="1">
            <a:off x="1166559" y="4798561"/>
            <a:ext cx="67319" cy="258839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36999" y="4507320"/>
            <a:ext cx="533520" cy="569520"/>
            <a:chOff x="1795320" y="2741399"/>
            <a:chExt cx="533520" cy="569520"/>
          </a:xfrm>
        </p:grpSpPr>
        <p:sp>
          <p:nvSpPr>
            <p:cNvPr id="29" name="Freeform 28"/>
            <p:cNvSpPr/>
            <p:nvPr/>
          </p:nvSpPr>
          <p:spPr>
            <a:xfrm>
              <a:off x="1795320" y="2741399"/>
              <a:ext cx="533520" cy="56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0959" y="4424521"/>
            <a:ext cx="425880" cy="510119"/>
            <a:chOff x="1349280" y="2658600"/>
            <a:chExt cx="425880" cy="510119"/>
          </a:xfrm>
        </p:grpSpPr>
        <p:sp>
          <p:nvSpPr>
            <p:cNvPr id="32" name="Freeform 31"/>
            <p:cNvSpPr/>
            <p:nvPr/>
          </p:nvSpPr>
          <p:spPr>
            <a:xfrm>
              <a:off x="1349280" y="2658600"/>
              <a:ext cx="4258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1512000" y="268704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34" name="Straight Connector 33"/>
          <p:cNvSpPr/>
          <p:nvPr/>
        </p:nvSpPr>
        <p:spPr>
          <a:xfrm flipH="1" flipV="1">
            <a:off x="1233878" y="5097721"/>
            <a:ext cx="1094401" cy="36000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5" name="Text Placeholder 25"/>
          <p:cNvSpPr txBox="1">
            <a:spLocks/>
          </p:cNvSpPr>
          <p:nvPr/>
        </p:nvSpPr>
        <p:spPr bwMode="auto">
          <a:xfrm>
            <a:off x="1828800" y="5867400"/>
            <a:ext cx="266700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Prediction of impact force on boundary on DEM side</a:t>
            </a:r>
          </a:p>
        </p:txBody>
      </p:sp>
      <p:sp>
        <p:nvSpPr>
          <p:cNvPr id="36" name="Text Placeholder 26"/>
          <p:cNvSpPr txBox="1">
            <a:spLocks/>
          </p:cNvSpPr>
          <p:nvPr/>
        </p:nvSpPr>
        <p:spPr bwMode="auto">
          <a:xfrm>
            <a:off x="2538000" y="1447800"/>
            <a:ext cx="249120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Interpolation of forces by means of FE shape functions</a:t>
            </a:r>
            <a:endParaRPr lang="en-US" sz="11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37" name="Text Placeholder 27"/>
          <p:cNvSpPr txBox="1">
            <a:spLocks/>
          </p:cNvSpPr>
          <p:nvPr/>
        </p:nvSpPr>
        <p:spPr bwMode="auto">
          <a:xfrm>
            <a:off x="1295400" y="3135841"/>
            <a:ext cx="251460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Transfer of counterpart force</a:t>
            </a:r>
            <a:endParaRPr lang="en-US" sz="11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38" name="Straight Connector 37"/>
          <p:cNvSpPr/>
          <p:nvPr/>
        </p:nvSpPr>
        <p:spPr>
          <a:xfrm flipH="1">
            <a:off x="663279" y="5061721"/>
            <a:ext cx="522000" cy="181080"/>
          </a:xfrm>
          <a:prstGeom prst="line">
            <a:avLst/>
          </a:prstGeom>
          <a:noFill/>
          <a:ln w="38160">
            <a:solidFill>
              <a:srgbClr val="C90016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9" name="Straight Connector 38"/>
          <p:cNvSpPr/>
          <p:nvPr/>
        </p:nvSpPr>
        <p:spPr>
          <a:xfrm>
            <a:off x="1257279" y="5144521"/>
            <a:ext cx="83520" cy="254159"/>
          </a:xfrm>
          <a:prstGeom prst="line">
            <a:avLst/>
          </a:prstGeom>
          <a:noFill/>
          <a:ln w="38160">
            <a:solidFill>
              <a:srgbClr val="C90016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63399" y="4723321"/>
            <a:ext cx="577080" cy="569520"/>
            <a:chOff x="621720" y="2957400"/>
            <a:chExt cx="577080" cy="569520"/>
          </a:xfrm>
        </p:grpSpPr>
        <p:sp>
          <p:nvSpPr>
            <p:cNvPr id="41" name="Freeform 40"/>
            <p:cNvSpPr/>
            <p:nvPr/>
          </p:nvSpPr>
          <p:spPr>
            <a:xfrm>
              <a:off x="621720" y="2957400"/>
              <a:ext cx="577080" cy="56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844199" y="2986200"/>
              <a:ext cx="108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8199" y="5360881"/>
            <a:ext cx="528120" cy="510119"/>
            <a:chOff x="1226520" y="3594960"/>
            <a:chExt cx="528120" cy="510119"/>
          </a:xfrm>
        </p:grpSpPr>
        <p:sp>
          <p:nvSpPr>
            <p:cNvPr id="44" name="Freeform 43"/>
            <p:cNvSpPr/>
            <p:nvPr/>
          </p:nvSpPr>
          <p:spPr>
            <a:xfrm>
              <a:off x="1226520" y="3594960"/>
              <a:ext cx="5281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440360" y="362340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02880" y="3382710"/>
            <a:ext cx="528120" cy="510119"/>
            <a:chOff x="4754879" y="2371320"/>
            <a:chExt cx="528120" cy="510119"/>
          </a:xfrm>
        </p:grpSpPr>
        <p:sp>
          <p:nvSpPr>
            <p:cNvPr id="47" name="Freeform 46"/>
            <p:cNvSpPr/>
            <p:nvPr/>
          </p:nvSpPr>
          <p:spPr>
            <a:xfrm>
              <a:off x="4754879" y="2371320"/>
              <a:ext cx="5281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4968720" y="239976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721679" y="4338960"/>
            <a:ext cx="448919" cy="510119"/>
            <a:chOff x="6677279" y="3073319"/>
            <a:chExt cx="448919" cy="510119"/>
          </a:xfrm>
        </p:grpSpPr>
        <p:sp>
          <p:nvSpPr>
            <p:cNvPr id="86" name="Freeform 85"/>
            <p:cNvSpPr/>
            <p:nvPr/>
          </p:nvSpPr>
          <p:spPr>
            <a:xfrm>
              <a:off x="6677279" y="3073319"/>
              <a:ext cx="448919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33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</a:t>
              </a: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6837119" y="3138479"/>
              <a:ext cx="108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 rot="1364400">
            <a:off x="5058515" y="3653566"/>
            <a:ext cx="2353320" cy="195732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0" name="Straight Connector 89"/>
          <p:cNvSpPr/>
          <p:nvPr/>
        </p:nvSpPr>
        <p:spPr>
          <a:xfrm flipV="1">
            <a:off x="5410200" y="4961041"/>
            <a:ext cx="144000" cy="1328040"/>
          </a:xfrm>
          <a:prstGeom prst="line">
            <a:avLst/>
          </a:prstGeom>
          <a:noFill/>
          <a:ln w="38160">
            <a:solidFill>
              <a:srgbClr val="B80047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1" name="Freeform 90"/>
          <p:cNvSpPr/>
          <p:nvPr/>
        </p:nvSpPr>
        <p:spPr>
          <a:xfrm rot="642600">
            <a:off x="6163196" y="4674197"/>
            <a:ext cx="182520" cy="49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9" name="Straight Connector 98"/>
          <p:cNvSpPr/>
          <p:nvPr/>
        </p:nvSpPr>
        <p:spPr>
          <a:xfrm flipV="1">
            <a:off x="5554199" y="3589441"/>
            <a:ext cx="1142999" cy="2739418"/>
          </a:xfrm>
          <a:prstGeom prst="line">
            <a:avLst/>
          </a:prstGeom>
          <a:noFill/>
          <a:ln w="38160">
            <a:solidFill>
              <a:srgbClr val="B80047">
                <a:alpha val="60000"/>
              </a:srgbClr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1" name="Straight Connector 100"/>
          <p:cNvSpPr/>
          <p:nvPr/>
        </p:nvSpPr>
        <p:spPr>
          <a:xfrm flipH="1" flipV="1">
            <a:off x="6312000" y="4889041"/>
            <a:ext cx="1528200" cy="72000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2" name="Text Placeholder 22"/>
          <p:cNvSpPr txBox="1">
            <a:spLocks/>
          </p:cNvSpPr>
          <p:nvPr/>
        </p:nvSpPr>
        <p:spPr bwMode="auto">
          <a:xfrm>
            <a:off x="4114800" y="3821641"/>
            <a:ext cx="204804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Update of position of boundary shape on DEM side</a:t>
            </a:r>
            <a:endParaRPr lang="en-US" sz="1100" b="1" dirty="0">
              <a:solidFill>
                <a:srgbClr val="000080"/>
              </a:solidFill>
              <a:latin typeface="" pitchFamily="16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5020920" y="4595281"/>
            <a:ext cx="465480" cy="510119"/>
            <a:chOff x="4931279" y="3792960"/>
            <a:chExt cx="465480" cy="510119"/>
          </a:xfrm>
        </p:grpSpPr>
        <p:sp>
          <p:nvSpPr>
            <p:cNvPr id="104" name="Freeform 103"/>
            <p:cNvSpPr/>
            <p:nvPr/>
          </p:nvSpPr>
          <p:spPr>
            <a:xfrm>
              <a:off x="4931279" y="3792960"/>
              <a:ext cx="4654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1</a:t>
              </a: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106" name="Straight Connector 105"/>
          <p:cNvSpPr/>
          <p:nvPr/>
        </p:nvSpPr>
        <p:spPr>
          <a:xfrm flipH="1">
            <a:off x="4868400" y="4961041"/>
            <a:ext cx="685800" cy="120600"/>
          </a:xfrm>
          <a:prstGeom prst="line">
            <a:avLst/>
          </a:prstGeom>
          <a:noFill/>
          <a:ln w="38160">
            <a:solidFill>
              <a:srgbClr val="B80047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7" name="Straight Connector 106"/>
          <p:cNvSpPr/>
          <p:nvPr/>
        </p:nvSpPr>
        <p:spPr>
          <a:xfrm flipH="1" flipV="1">
            <a:off x="5890799" y="3432841"/>
            <a:ext cx="806400" cy="156600"/>
          </a:xfrm>
          <a:prstGeom prst="line">
            <a:avLst/>
          </a:prstGeom>
          <a:noFill/>
          <a:ln w="38160">
            <a:solidFill>
              <a:srgbClr val="B80047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037481" y="5410200"/>
            <a:ext cx="448919" cy="510119"/>
            <a:chOff x="5920920" y="4512960"/>
            <a:chExt cx="448919" cy="510119"/>
          </a:xfrm>
        </p:grpSpPr>
        <p:sp>
          <p:nvSpPr>
            <p:cNvPr id="109" name="Freeform 108"/>
            <p:cNvSpPr/>
            <p:nvPr/>
          </p:nvSpPr>
          <p:spPr>
            <a:xfrm>
              <a:off x="5920920" y="4512960"/>
              <a:ext cx="448919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33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1</a:t>
              </a:r>
            </a:p>
          </p:txBody>
        </p:sp>
        <p:sp>
          <p:nvSpPr>
            <p:cNvPr id="110" name="Straight Connector 109"/>
            <p:cNvSpPr/>
            <p:nvPr/>
          </p:nvSpPr>
          <p:spPr>
            <a:xfrm>
              <a:off x="6080760" y="457812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984040" y="3510961"/>
            <a:ext cx="465480" cy="510119"/>
            <a:chOff x="5939640" y="2245320"/>
            <a:chExt cx="465480" cy="510119"/>
          </a:xfrm>
        </p:grpSpPr>
        <p:sp>
          <p:nvSpPr>
            <p:cNvPr id="115" name="Freeform 114"/>
            <p:cNvSpPr/>
            <p:nvPr/>
          </p:nvSpPr>
          <p:spPr>
            <a:xfrm>
              <a:off x="5939640" y="2245320"/>
              <a:ext cx="4654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</a:t>
              </a: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6110640" y="2310480"/>
              <a:ext cx="1029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117" name="Straight Connector 116"/>
          <p:cNvSpPr/>
          <p:nvPr/>
        </p:nvSpPr>
        <p:spPr>
          <a:xfrm flipH="1">
            <a:off x="6925800" y="5875441"/>
            <a:ext cx="264600" cy="156599"/>
          </a:xfrm>
          <a:prstGeom prst="line">
            <a:avLst/>
          </a:prstGeom>
          <a:noFill/>
          <a:ln w="38160">
            <a:solidFill>
              <a:srgbClr val="B80047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18" name="Freeform 117"/>
          <p:cNvSpPr/>
          <p:nvPr/>
        </p:nvSpPr>
        <p:spPr>
          <a:xfrm rot="1803600">
            <a:off x="5881940" y="3748204"/>
            <a:ext cx="1919520" cy="181692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custDash>
              <a:ds d="498039" sp="100000"/>
            </a:custDash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6237840" y="4094160"/>
            <a:ext cx="2825640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0" name="Straight Connector 99"/>
          <p:cNvSpPr/>
          <p:nvPr/>
        </p:nvSpPr>
        <p:spPr>
          <a:xfrm flipV="1">
            <a:off x="5791200" y="4957441"/>
            <a:ext cx="2023799" cy="1331640"/>
          </a:xfrm>
          <a:prstGeom prst="line">
            <a:avLst/>
          </a:prstGeom>
          <a:noFill/>
          <a:ln w="38160">
            <a:solidFill>
              <a:srgbClr val="4C4C4C">
                <a:alpha val="61000"/>
              </a:srgbClr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6992880" y="4800600"/>
            <a:ext cx="398520" cy="510119"/>
            <a:chOff x="7314120" y="4296960"/>
            <a:chExt cx="398520" cy="510119"/>
          </a:xfrm>
        </p:grpSpPr>
        <p:sp>
          <p:nvSpPr>
            <p:cNvPr id="112" name="Freeform 111"/>
            <p:cNvSpPr/>
            <p:nvPr/>
          </p:nvSpPr>
          <p:spPr>
            <a:xfrm>
              <a:off x="7314120" y="429696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7448760" y="436212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121" name="Text Placeholder 23"/>
          <p:cNvSpPr txBox="1">
            <a:spLocks/>
          </p:cNvSpPr>
          <p:nvPr/>
        </p:nvSpPr>
        <p:spPr bwMode="auto">
          <a:xfrm>
            <a:off x="5257800" y="926041"/>
            <a:ext cx="261900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Prediction of displacement at element nodes by means             FEM solver</a:t>
            </a:r>
            <a:endParaRPr lang="en-US" sz="11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22" name="Text Placeholder 42"/>
          <p:cNvSpPr txBox="1">
            <a:spLocks/>
          </p:cNvSpPr>
          <p:nvPr/>
        </p:nvSpPr>
        <p:spPr bwMode="auto">
          <a:xfrm>
            <a:off x="4724400" y="2678641"/>
            <a:ext cx="311064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100" b="1" dirty="0" smtClean="0">
                <a:solidFill>
                  <a:srgbClr val="000080"/>
                </a:solidFill>
                <a:latin typeface="" pitchFamily="16"/>
              </a:rPr>
              <a:t>Transfer displacement vectors</a:t>
            </a:r>
            <a:endParaRPr lang="en-US" sz="1100" b="1" dirty="0">
              <a:solidFill>
                <a:srgbClr val="000080"/>
              </a:solidFill>
              <a:latin typeface="" pitchFamily="16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6849720" y="2590800"/>
            <a:ext cx="465480" cy="510119"/>
            <a:chOff x="3456000" y="2389680"/>
            <a:chExt cx="465480" cy="510119"/>
          </a:xfrm>
        </p:grpSpPr>
        <p:sp>
          <p:nvSpPr>
            <p:cNvPr id="124" name="Freeform 123"/>
            <p:cNvSpPr/>
            <p:nvPr/>
          </p:nvSpPr>
          <p:spPr>
            <a:xfrm>
              <a:off x="3456000" y="2389680"/>
              <a:ext cx="4654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3627000" y="2454840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59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13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</a:t>
            </a:r>
            <a:r>
              <a:rPr lang="en-US" sz="2000" u="none" dirty="0">
                <a:solidFill>
                  <a:srgbClr val="0099FF"/>
                </a:solidFill>
              </a:rPr>
              <a:t>:	Contact Detection </a:t>
            </a:r>
            <a:r>
              <a:rPr lang="en-US" sz="2000" u="none" dirty="0" smtClean="0">
                <a:solidFill>
                  <a:srgbClr val="0099FF"/>
                </a:solidFill>
              </a:rPr>
              <a:t>Algorithm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457200" y="842759"/>
            <a:ext cx="82296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Detect the intersecting boundary element</a:t>
            </a:r>
          </a:p>
          <a:p>
            <a:pPr>
              <a:buClr>
                <a:srgbClr val="000080"/>
              </a:buClr>
            </a:pPr>
            <a:endParaRPr lang="en-US" sz="2400" b="1" dirty="0">
              <a:solidFill>
                <a:srgbClr val="000080"/>
              </a:solidFill>
              <a:latin typeface="" pitchFamily="16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504" r="15287" b="7303"/>
          <a:stretch>
            <a:fillRect/>
          </a:stretch>
        </p:blipFill>
        <p:spPr>
          <a:xfrm>
            <a:off x="457200" y="1600200"/>
            <a:ext cx="4114800" cy="43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/>
          <p:cNvSpPr/>
          <p:nvPr/>
        </p:nvSpPr>
        <p:spPr>
          <a:xfrm>
            <a:off x="1636200" y="4307400"/>
            <a:ext cx="457199" cy="4572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13800" y="3693600"/>
            <a:ext cx="2514600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800" b="1" smtClean="0">
                <a:solidFill>
                  <a:srgbClr val="000080"/>
                </a:solidFill>
                <a:latin typeface="" pitchFamily="16"/>
              </a:rPr>
              <a:t>Particle of              Interest</a:t>
            </a:r>
          </a:p>
          <a:p>
            <a:pPr>
              <a:buFont typeface="Arial" pitchFamily="34"/>
              <a:buNone/>
            </a:pPr>
            <a:endParaRPr lang="en-US" sz="2400" b="1">
              <a:solidFill>
                <a:srgbClr val="000080"/>
              </a:solidFill>
              <a:latin typeface="" pitchFamily="16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17200" y="1792800"/>
            <a:ext cx="4005000" cy="3200400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2" name="Straight Connector 11"/>
          <p:cNvSpPr/>
          <p:nvPr/>
        </p:nvSpPr>
        <p:spPr>
          <a:xfrm flipV="1">
            <a:off x="1600200" y="5077800"/>
            <a:ext cx="6773399" cy="6372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 flipV="1">
            <a:off x="2286000" y="1828800"/>
            <a:ext cx="2057400" cy="22860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23027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14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</a:t>
            </a:r>
            <a:r>
              <a:rPr lang="en-US" sz="2000" u="none" dirty="0">
                <a:solidFill>
                  <a:srgbClr val="0099FF"/>
                </a:solidFill>
              </a:rPr>
              <a:t>:	Contact Detection </a:t>
            </a:r>
            <a:r>
              <a:rPr lang="en-US" sz="2000" u="none" dirty="0" smtClean="0">
                <a:solidFill>
                  <a:srgbClr val="0099FF"/>
                </a:solidFill>
              </a:rPr>
              <a:t>Algorithm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87360" y="5828640"/>
            <a:ext cx="841319" cy="35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71959" y="1676400"/>
            <a:ext cx="29718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6"/>
          <p:cNvSpPr txBox="1">
            <a:spLocks/>
          </p:cNvSpPr>
          <p:nvPr/>
        </p:nvSpPr>
        <p:spPr bwMode="auto">
          <a:xfrm>
            <a:off x="483220" y="843119"/>
            <a:ext cx="82296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Detect the intersecting boundary element</a:t>
            </a:r>
          </a:p>
          <a:p>
            <a:pPr lvl="1">
              <a:buClr>
                <a:srgbClr val="000080"/>
              </a:buClr>
            </a:pPr>
            <a:r>
              <a:rPr lang="en-US" sz="2000" b="1" dirty="0" smtClean="0">
                <a:solidFill>
                  <a:srgbClr val="000080"/>
                </a:solidFill>
                <a:latin typeface="" pitchFamily="16"/>
              </a:rPr>
              <a:t>Split and predict intersection with child bounding volume</a:t>
            </a:r>
            <a:r>
              <a:rPr lang="en-US" sz="2400" b="1" dirty="0" smtClean="0">
                <a:solidFill>
                  <a:srgbClr val="000080"/>
                </a:solidFill>
                <a:latin typeface="" pitchFamily="16"/>
              </a:rPr>
              <a:t>  </a:t>
            </a:r>
          </a:p>
          <a:p>
            <a:pPr>
              <a:buFont typeface="Arial" pitchFamily="34"/>
              <a:buNone/>
            </a:pPr>
            <a:endParaRPr lang="en-US" sz="24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268920" y="4114800"/>
            <a:ext cx="2017080" cy="20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smtClean="0">
                <a:solidFill>
                  <a:srgbClr val="000080"/>
                </a:solidFill>
                <a:latin typeface="" pitchFamily="16"/>
              </a:rPr>
              <a:t>Binary tree storing bounding volumes encapsulating boundary 	elements   </a:t>
            </a:r>
          </a:p>
          <a:p>
            <a:pPr>
              <a:buFont typeface="Arial" pitchFamily="34"/>
              <a:buNone/>
            </a:pPr>
            <a:endParaRPr lang="en-US" sz="1400" b="1">
              <a:solidFill>
                <a:srgbClr val="000080"/>
              </a:solidFill>
              <a:latin typeface="" pitchFamily="16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8576" r="11712"/>
          <a:stretch>
            <a:fillRect/>
          </a:stretch>
        </p:blipFill>
        <p:spPr>
          <a:xfrm>
            <a:off x="4800600" y="1892760"/>
            <a:ext cx="342900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traight Connector 12"/>
          <p:cNvSpPr/>
          <p:nvPr/>
        </p:nvSpPr>
        <p:spPr>
          <a:xfrm>
            <a:off x="3429000" y="3733800"/>
            <a:ext cx="2286000" cy="9144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5704200" y="4275600"/>
            <a:ext cx="457200" cy="4572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 flipV="1">
            <a:off x="4114800" y="3048000"/>
            <a:ext cx="1828800" cy="6858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635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15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Coupling:	Contact Detection Algorithm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72319" y="1676400"/>
            <a:ext cx="29718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8977" r="31726" b="9956"/>
          <a:stretch>
            <a:fillRect/>
          </a:stretch>
        </p:blipFill>
        <p:spPr>
          <a:xfrm>
            <a:off x="4800600" y="2015160"/>
            <a:ext cx="2925719" cy="3547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/>
          <p:cNvSpPr/>
          <p:nvPr/>
        </p:nvSpPr>
        <p:spPr>
          <a:xfrm>
            <a:off x="5488200" y="2655599"/>
            <a:ext cx="457200" cy="45720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0" name="Text Placeholder 9"/>
          <p:cNvSpPr txBox="1">
            <a:spLocks/>
          </p:cNvSpPr>
          <p:nvPr/>
        </p:nvSpPr>
        <p:spPr bwMode="auto">
          <a:xfrm>
            <a:off x="457200" y="843480"/>
            <a:ext cx="82296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Clr>
                <a:srgbClr val="000080"/>
              </a:buClr>
            </a:pPr>
            <a:r>
              <a:rPr lang="en-US" sz="2000" b="1" smtClean="0">
                <a:solidFill>
                  <a:srgbClr val="000080"/>
                </a:solidFill>
                <a:latin typeface="" pitchFamily="16"/>
              </a:rPr>
              <a:t>Bottom of binary tree</a:t>
            </a:r>
          </a:p>
          <a:p>
            <a:pPr lvl="1">
              <a:buClr>
                <a:srgbClr val="000080"/>
              </a:buClr>
            </a:pPr>
            <a:r>
              <a:rPr lang="en-US" sz="2000" b="1" smtClean="0">
                <a:solidFill>
                  <a:srgbClr val="000080"/>
                </a:solidFill>
                <a:latin typeface="" pitchFamily="16"/>
              </a:rPr>
              <a:t>One bounding volume storing one boundary element</a:t>
            </a:r>
          </a:p>
          <a:p>
            <a:pPr lvl="2">
              <a:buFont typeface="Arial" pitchFamily="34"/>
              <a:buNone/>
            </a:pPr>
            <a:r>
              <a:rPr lang="en-US" b="1" smtClean="0">
                <a:solidFill>
                  <a:srgbClr val="000080"/>
                </a:solidFill>
                <a:latin typeface="" pitchFamily="16"/>
              </a:rPr>
              <a:t> </a:t>
            </a:r>
          </a:p>
          <a:p>
            <a:pPr>
              <a:buClr>
                <a:srgbClr val="000080"/>
              </a:buClr>
            </a:pPr>
            <a:endParaRPr lang="en-US" sz="2400" b="1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1" name="Straight Connector 10"/>
          <p:cNvSpPr/>
          <p:nvPr/>
        </p:nvSpPr>
        <p:spPr>
          <a:xfrm flipV="1">
            <a:off x="3200400" y="3276600"/>
            <a:ext cx="2971800" cy="25146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 flipH="1">
            <a:off x="6269400" y="3048000"/>
            <a:ext cx="360000" cy="1206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3" name="Text Placeholder 12"/>
          <p:cNvSpPr txBox="1">
            <a:spLocks/>
          </p:cNvSpPr>
          <p:nvPr/>
        </p:nvSpPr>
        <p:spPr bwMode="auto">
          <a:xfrm>
            <a:off x="4625280" y="2427000"/>
            <a:ext cx="2017080" cy="20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smtClean="0">
                <a:solidFill>
                  <a:srgbClr val="000080"/>
                </a:solidFill>
                <a:latin typeface="" pitchFamily="16"/>
              </a:rPr>
              <a:t>Particle   </a:t>
            </a:r>
          </a:p>
          <a:p>
            <a:pPr>
              <a:buFont typeface="Arial" pitchFamily="34"/>
              <a:buNone/>
            </a:pPr>
            <a:endParaRPr lang="en-US" sz="1400" b="1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4" name="Text Placeholder 13"/>
          <p:cNvSpPr txBox="1">
            <a:spLocks/>
          </p:cNvSpPr>
          <p:nvPr/>
        </p:nvSpPr>
        <p:spPr bwMode="auto">
          <a:xfrm>
            <a:off x="269280" y="4114800"/>
            <a:ext cx="2017080" cy="20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smtClean="0">
                <a:solidFill>
                  <a:srgbClr val="000080"/>
                </a:solidFill>
                <a:latin typeface="" pitchFamily="16"/>
              </a:rPr>
              <a:t>Binary tree storing bounding volumes encapsulating boundary 	elements   </a:t>
            </a:r>
          </a:p>
          <a:p>
            <a:pPr>
              <a:buFont typeface="Arial" pitchFamily="34"/>
              <a:buNone/>
            </a:pPr>
            <a:endParaRPr lang="en-US" sz="14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5" name="Text Placeholder 14"/>
          <p:cNvSpPr txBox="1">
            <a:spLocks/>
          </p:cNvSpPr>
          <p:nvPr/>
        </p:nvSpPr>
        <p:spPr bwMode="auto">
          <a:xfrm>
            <a:off x="6209279" y="2715000"/>
            <a:ext cx="2017080" cy="20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1400" b="1" smtClean="0">
                <a:solidFill>
                  <a:srgbClr val="000080"/>
                </a:solidFill>
                <a:latin typeface="" pitchFamily="16"/>
              </a:rPr>
              <a:t>Intersecting boundary element   </a:t>
            </a:r>
          </a:p>
          <a:p>
            <a:pPr>
              <a:buFont typeface="Arial" pitchFamily="34"/>
              <a:buNone/>
            </a:pPr>
            <a:endParaRPr lang="en-US" sz="1400" b="1" dirty="0">
              <a:solidFill>
                <a:srgbClr val="000080"/>
              </a:solidFill>
              <a:latin typeface="" pitchFamily="16"/>
            </a:endParaRPr>
          </a:p>
        </p:txBody>
      </p:sp>
    </p:spTree>
    <p:extLst>
      <p:ext uri="{BB962C8B-B14F-4D97-AF65-F5344CB8AC3E}">
        <p14:creationId xmlns:p14="http://schemas.microsoft.com/office/powerpoint/2010/main" val="271635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16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71625"/>
            <a:ext cx="822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2000" u="none" dirty="0" smtClean="0">
                <a:solidFill>
                  <a:srgbClr val="0099FF"/>
                </a:solidFill>
              </a:rPr>
              <a:t>DEM - FEM – Coupling</a:t>
            </a:r>
            <a:endParaRPr lang="en-US" sz="2000" u="none" dirty="0">
              <a:solidFill>
                <a:srgbClr val="0099FF"/>
              </a:solidFill>
            </a:endParaRPr>
          </a:p>
        </p:txBody>
      </p:sp>
      <p:pic>
        <p:nvPicPr>
          <p:cNvPr id="3" name="General-Rubber-IceVelocityMag-Vi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961382"/>
            <a:ext cx="3427573" cy="4601218"/>
          </a:xfrm>
          <a:prstGeom prst="rect">
            <a:avLst/>
          </a:prstGeom>
        </p:spPr>
      </p:pic>
      <p:pic>
        <p:nvPicPr>
          <p:cNvPr id="5" name="YZback-Rubber-IceVelocityMag-Vie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8227" y="961382"/>
            <a:ext cx="3427573" cy="460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US" sz="4800" u="none" dirty="0" smtClean="0">
                <a:ea typeface="ＭＳ Ｐゴシック" pitchFamily="-44" charset="-128"/>
              </a:rPr>
              <a:t>Thank you for your attention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57200" y="609600"/>
            <a:ext cx="8229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 marL="1141413" indent="-2270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ctr">
              <a:spcBef>
                <a:spcPts val="800"/>
              </a:spcBef>
              <a:buClr>
                <a:srgbClr val="000080"/>
              </a:buClr>
              <a:buFont typeface="Arial" charset="0"/>
              <a:buNone/>
            </a:pPr>
            <a:endParaRPr lang="en-US" sz="2000" b="1" dirty="0">
              <a:solidFill>
                <a:srgbClr val="000080"/>
              </a:solidFill>
            </a:endParaRPr>
          </a:p>
          <a:p>
            <a:pPr marL="0" indent="0" algn="ctr">
              <a:spcBef>
                <a:spcPts val="800"/>
              </a:spcBef>
              <a:buClr>
                <a:srgbClr val="000080"/>
              </a:buClr>
            </a:pPr>
            <a:r>
              <a:rPr lang="en-US" b="1" dirty="0" smtClean="0">
                <a:solidFill>
                  <a:srgbClr val="000080"/>
                </a:solidFill>
              </a:rPr>
              <a:t>Visit us at:</a:t>
            </a:r>
            <a:endParaRPr lang="en-US" b="1" dirty="0">
              <a:solidFill>
                <a:srgbClr val="000080"/>
              </a:solidFill>
            </a:endParaRPr>
          </a:p>
          <a:p>
            <a:pPr marL="0" indent="0" algn="ctr">
              <a:spcBef>
                <a:spcPts val="800"/>
              </a:spcBef>
              <a:buClr>
                <a:srgbClr val="000080"/>
              </a:buClr>
            </a:pPr>
            <a:r>
              <a:rPr lang="fr-CH" sz="4800" u="sng" dirty="0" smtClean="0">
                <a:solidFill>
                  <a:srgbClr val="000080"/>
                </a:solidFill>
              </a:rPr>
              <a:t>www.xdem.de</a:t>
            </a:r>
            <a:endParaRPr lang="en-US" sz="4800" u="sng" dirty="0">
              <a:solidFill>
                <a:srgbClr val="000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2353628"/>
            <a:ext cx="5800725" cy="40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2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0" y="6305550"/>
            <a:ext cx="2133600" cy="476250"/>
          </a:xfrm>
          <a:prstGeom prst="rect">
            <a:avLst/>
          </a:prstGeom>
          <a:noFill/>
          <a:ln w="1836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Michael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209800"/>
            <a:ext cx="7772400" cy="35814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009999"/>
                </a:solidFill>
              </a:rPr>
              <a:t>Resolution of Different Length Scales by an Efficient Combination of </a:t>
            </a:r>
          </a:p>
          <a:p>
            <a:pPr algn="ctr"/>
            <a:r>
              <a:rPr lang="en-US" sz="4400" b="1" dirty="0" smtClean="0">
                <a:solidFill>
                  <a:srgbClr val="009999"/>
                </a:solidFill>
              </a:rPr>
              <a:t>the Finite and the Discrete Element Method</a:t>
            </a:r>
            <a:endParaRPr lang="en-US" sz="4400" b="1" dirty="0">
              <a:solidFill>
                <a:srgbClr val="0099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38400" y="6248401"/>
            <a:ext cx="3886560" cy="68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3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-100013"/>
            <a:ext cx="82296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Outline</a:t>
            </a:r>
            <a:endParaRPr lang="en-US" sz="2000" b="1" dirty="0">
              <a:solidFill>
                <a:srgbClr val="0099FF"/>
              </a:solidFill>
              <a:latin typeface="Arial Narrow" pitchFamily="34" charset="0"/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 bwMode="auto">
          <a:xfrm>
            <a:off x="304800" y="1645920"/>
            <a:ext cx="84582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457200" indent="-457200">
              <a:buClr>
                <a:srgbClr val="000080"/>
              </a:buClr>
              <a:buAutoNum type="arabicPeriod"/>
            </a:pPr>
            <a:r>
              <a:rPr lang="fr-CH" sz="2400" b="1" dirty="0" smtClean="0">
                <a:solidFill>
                  <a:srgbClr val="000080"/>
                </a:solidFill>
                <a:latin typeface="" pitchFamily="16"/>
              </a:rPr>
              <a:t>XDEM </a:t>
            </a:r>
          </a:p>
          <a:p>
            <a:pPr marL="399960" lvl="1" indent="0">
              <a:buClr>
                <a:srgbClr val="000080"/>
              </a:buClr>
              <a:buNone/>
            </a:pP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- Multi-</a:t>
            </a:r>
            <a:r>
              <a:rPr lang="fr-CH" sz="2000" b="1" dirty="0" err="1" smtClean="0">
                <a:solidFill>
                  <a:srgbClr val="000080"/>
                </a:solidFill>
                <a:latin typeface="" pitchFamily="16"/>
              </a:rPr>
              <a:t>physics</a:t>
            </a: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of </a:t>
            </a:r>
            <a:r>
              <a:rPr lang="fr-CH" sz="2000" b="1" dirty="0" err="1" smtClean="0">
                <a:solidFill>
                  <a:srgbClr val="000080"/>
                </a:solidFill>
                <a:latin typeface="" pitchFamily="16"/>
              </a:rPr>
              <a:t>Granular</a:t>
            </a: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</a:t>
            </a:r>
            <a:r>
              <a:rPr lang="fr-CH" sz="2000" b="1" dirty="0" err="1" smtClean="0">
                <a:solidFill>
                  <a:srgbClr val="000080"/>
                </a:solidFill>
                <a:latin typeface="" pitchFamily="16"/>
              </a:rPr>
              <a:t>Materials</a:t>
            </a:r>
            <a:endParaRPr lang="fr-CH" sz="2000" b="1" dirty="0" smtClean="0">
              <a:solidFill>
                <a:srgbClr val="000080"/>
              </a:solidFill>
              <a:latin typeface="" pitchFamily="16"/>
            </a:endParaRPr>
          </a:p>
          <a:p>
            <a:pPr marL="399960" lvl="1" indent="0">
              <a:buClr>
                <a:srgbClr val="000080"/>
              </a:buClr>
              <a:buNone/>
            </a:pP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</a:t>
            </a:r>
            <a:endParaRPr lang="en-US" sz="2000" b="1" dirty="0">
              <a:solidFill>
                <a:srgbClr val="000080"/>
              </a:solidFill>
              <a:latin typeface="" pitchFamily="16"/>
            </a:endParaRPr>
          </a:p>
          <a:p>
            <a:pPr marL="399960" lvl="1" indent="0">
              <a:buClr>
                <a:srgbClr val="000080"/>
              </a:buClr>
              <a:buNone/>
            </a:pPr>
            <a:endParaRPr lang="fr-CH" sz="2000" b="1" dirty="0" smtClean="0">
              <a:solidFill>
                <a:srgbClr val="000080"/>
              </a:solidFill>
              <a:latin typeface="" pitchFamily="16"/>
            </a:endParaRPr>
          </a:p>
          <a:p>
            <a:pPr marL="457200" indent="-457200">
              <a:buClr>
                <a:srgbClr val="000080"/>
              </a:buClr>
              <a:buAutoNum type="arabicPeriod"/>
            </a:pPr>
            <a:r>
              <a:rPr lang="fr-CH" sz="2400" b="1" dirty="0" smtClean="0">
                <a:solidFill>
                  <a:srgbClr val="000080"/>
                </a:solidFill>
                <a:latin typeface="" pitchFamily="16"/>
              </a:rPr>
              <a:t>FEM - XDEM </a:t>
            </a:r>
            <a:r>
              <a:rPr lang="fr-CH" sz="2400" b="1" dirty="0" err="1" smtClean="0">
                <a:solidFill>
                  <a:srgbClr val="000080"/>
                </a:solidFill>
                <a:latin typeface="" pitchFamily="16"/>
              </a:rPr>
              <a:t>Coupling</a:t>
            </a:r>
            <a:endParaRPr lang="fr-CH" sz="2400" b="1" dirty="0">
              <a:solidFill>
                <a:srgbClr val="000080"/>
              </a:solidFill>
              <a:latin typeface="" pitchFamily="16"/>
            </a:endParaRPr>
          </a:p>
          <a:p>
            <a:pPr marL="399960" lvl="1" indent="0">
              <a:buClr>
                <a:srgbClr val="000080"/>
              </a:buClr>
              <a:buNone/>
            </a:pP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- Solid Body / </a:t>
            </a:r>
            <a:r>
              <a:rPr lang="fr-CH" sz="2000" b="1" dirty="0" err="1" smtClean="0">
                <a:solidFill>
                  <a:srgbClr val="000080"/>
                </a:solidFill>
                <a:latin typeface="" pitchFamily="16"/>
              </a:rPr>
              <a:t>Particle</a:t>
            </a:r>
            <a:r>
              <a:rPr lang="fr-CH" sz="2000" b="1" dirty="0" smtClean="0">
                <a:solidFill>
                  <a:srgbClr val="000080"/>
                </a:solidFill>
                <a:latin typeface="" pitchFamily="16"/>
              </a:rPr>
              <a:t> Interaction  (Tire Performance on Snow)</a:t>
            </a:r>
          </a:p>
        </p:txBody>
      </p:sp>
    </p:spTree>
    <p:extLst>
      <p:ext uri="{BB962C8B-B14F-4D97-AF65-F5344CB8AC3E}">
        <p14:creationId xmlns:p14="http://schemas.microsoft.com/office/powerpoint/2010/main" val="1057731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uplingBurdenLay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1459" r="23351" b="7103"/>
          <a:stretch>
            <a:fillRect/>
          </a:stretch>
        </p:blipFill>
        <p:spPr bwMode="auto">
          <a:xfrm>
            <a:off x="5272087" y="3844925"/>
            <a:ext cx="219551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000" u="none" dirty="0" smtClean="0">
                <a:solidFill>
                  <a:srgbClr val="0099FF"/>
                </a:solidFill>
                <a:ea typeface="ＭＳ Ｐゴシック" pitchFamily="-44" charset="-128"/>
              </a:rPr>
              <a:t>XDEM:	 </a:t>
            </a:r>
            <a:r>
              <a:rPr lang="en-US" sz="2000" u="none" dirty="0" err="1">
                <a:solidFill>
                  <a:srgbClr val="0099FF"/>
                </a:solidFill>
                <a:ea typeface="ＭＳ Ｐゴシック" pitchFamily="-44" charset="-128"/>
              </a:rPr>
              <a:t>eXtended</a:t>
            </a:r>
            <a:r>
              <a:rPr lang="en-US" sz="2000" u="none" dirty="0">
                <a:solidFill>
                  <a:srgbClr val="0099FF"/>
                </a:solidFill>
                <a:ea typeface="ＭＳ Ｐゴシック" pitchFamily="-44" charset="-128"/>
              </a:rPr>
              <a:t> </a:t>
            </a:r>
            <a:r>
              <a:rPr lang="en-US" sz="2000" u="none" dirty="0" smtClean="0">
                <a:solidFill>
                  <a:srgbClr val="0099FF"/>
                </a:solidFill>
                <a:ea typeface="ＭＳ Ｐゴシック" pitchFamily="-44" charset="-128"/>
              </a:rPr>
              <a:t>Discrete Element Method</a:t>
            </a:r>
          </a:p>
        </p:txBody>
      </p:sp>
      <p:pic>
        <p:nvPicPr>
          <p:cNvPr id="9" name="Picture 6" descr="filter_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05" r="11465" b="6137"/>
          <a:stretch>
            <a:fillRect/>
          </a:stretch>
        </p:blipFill>
        <p:spPr bwMode="auto">
          <a:xfrm>
            <a:off x="914400" y="3570287"/>
            <a:ext cx="2217737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025900" y="2233612"/>
            <a:ext cx="40513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defRPr/>
            </a:pPr>
            <a:r>
              <a:rPr lang="en-US" sz="2000" b="1" u="sng" kern="0" dirty="0">
                <a:solidFill>
                  <a:srgbClr val="000080"/>
                </a:solidFill>
                <a:latin typeface="+mn-lt"/>
                <a:ea typeface="ＭＳ Ｐゴシック" charset="-128"/>
              </a:rPr>
              <a:t>Chemical Reactions</a:t>
            </a: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Coke</a:t>
            </a: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Iron </a:t>
            </a:r>
            <a:r>
              <a:rPr lang="en-US" sz="2000" b="1" kern="0" dirty="0">
                <a:solidFill>
                  <a:srgbClr val="000080"/>
                </a:solidFill>
                <a:latin typeface="+mn-lt"/>
                <a:ea typeface="ＭＳ Ｐゴシック" charset="-128"/>
              </a:rPr>
              <a:t>ore</a:t>
            </a: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Biomass</a:t>
            </a: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9054" y="2178050"/>
            <a:ext cx="654346" cy="400110"/>
          </a:xfrm>
          <a:prstGeom prst="rect">
            <a:avLst/>
          </a:prstGeom>
          <a:noFill/>
          <a:ln w="19050">
            <a:noFill/>
            <a:beve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80"/>
                </a:solidFill>
                <a:ea typeface="ＭＳ Ｐゴシック" charset="-128"/>
              </a:rPr>
              <a:t>&amp;/or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76200" y="2185987"/>
            <a:ext cx="35290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defRPr/>
            </a:pPr>
            <a:r>
              <a:rPr lang="en-US" sz="2000" b="1" u="sng" kern="0" dirty="0">
                <a:solidFill>
                  <a:srgbClr val="000080"/>
                </a:solidFill>
                <a:latin typeface="+mn-lt"/>
                <a:ea typeface="ＭＳ Ｐゴシック" charset="-128"/>
              </a:rPr>
              <a:t>Particle Motion</a:t>
            </a: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Sand</a:t>
            </a: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Snow</a:t>
            </a: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914400" lvl="2" indent="0"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- …</a:t>
            </a: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0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63937" y="2906712"/>
            <a:ext cx="1008063" cy="1588"/>
          </a:xfrm>
          <a:prstGeom prst="straightConnector1">
            <a:avLst/>
          </a:prstGeom>
          <a:noFill/>
          <a:ln w="47625" algn="ctr">
            <a:solidFill>
              <a:srgbClr val="000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Placeholder 6"/>
          <p:cNvSpPr txBox="1">
            <a:spLocks/>
          </p:cNvSpPr>
          <p:nvPr/>
        </p:nvSpPr>
        <p:spPr bwMode="auto">
          <a:xfrm>
            <a:off x="381000" y="983932"/>
            <a:ext cx="8534400" cy="1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2800" b="1" dirty="0" smtClean="0">
                <a:solidFill>
                  <a:srgbClr val="000080"/>
                </a:solidFill>
                <a:latin typeface="" pitchFamily="16"/>
              </a:rPr>
              <a:t>Multi-physics simulation toolbox </a:t>
            </a:r>
            <a:r>
              <a:rPr lang="en-US" sz="2800" b="1" dirty="0" err="1" smtClean="0">
                <a:solidFill>
                  <a:srgbClr val="000080"/>
                </a:solidFill>
                <a:latin typeface="" pitchFamily="16"/>
              </a:rPr>
              <a:t>modelling</a:t>
            </a:r>
            <a:r>
              <a:rPr lang="en-US" sz="2800" b="1" dirty="0" smtClean="0">
                <a:solidFill>
                  <a:srgbClr val="000080"/>
                </a:solidFill>
                <a:latin typeface="" pitchFamily="16"/>
              </a:rPr>
              <a:t> granular materials and processes:</a:t>
            </a:r>
            <a:endParaRPr lang="en-US" sz="28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4</a:t>
            </a:fld>
            <a:endParaRPr lang="en-US" sz="16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16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0" y="2547989"/>
            <a:ext cx="5303520" cy="347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45820"/>
            <a:ext cx="4050030" cy="174498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5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-100013"/>
            <a:ext cx="82296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XDEM:	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Particle</a:t>
            </a: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 Motion (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Classical</a:t>
            </a: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 DEM )</a:t>
            </a:r>
            <a:endParaRPr lang="en-US" sz="2000" b="1" dirty="0">
              <a:solidFill>
                <a:srgbClr val="0099FF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764280"/>
            <a:ext cx="2019300" cy="65532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4672" y="1132344"/>
            <a:ext cx="42273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LU" sz="1400" b="1" dirty="0" smtClean="0">
                <a:solidFill>
                  <a:srgbClr val="000080"/>
                </a:solidFill>
              </a:rPr>
              <a:t>Prediction of force and torque based due impacting particles</a:t>
            </a:r>
          </a:p>
          <a:p>
            <a:pPr marL="285750" indent="-285750">
              <a:buFontTx/>
              <a:buChar char="-"/>
            </a:pPr>
            <a:r>
              <a:rPr lang="de-LU" sz="1400" b="1" dirty="0" smtClean="0">
                <a:solidFill>
                  <a:srgbClr val="000080"/>
                </a:solidFill>
              </a:rPr>
              <a:t>Contact law based on overlap and relative velocity</a:t>
            </a:r>
          </a:p>
          <a:p>
            <a:pPr marL="285750" indent="-285750">
              <a:buFontTx/>
              <a:buChar char="-"/>
            </a:pPr>
            <a:r>
              <a:rPr lang="de-LU" sz="1400" b="1" dirty="0" smtClean="0">
                <a:solidFill>
                  <a:srgbClr val="000080"/>
                </a:solidFill>
              </a:rPr>
              <a:t>Integration of Newton‘s second law to yield new position and orientation</a:t>
            </a:r>
            <a:r>
              <a:rPr lang="en-US" sz="1400" b="1" dirty="0" smtClean="0">
                <a:solidFill>
                  <a:srgbClr val="000080"/>
                </a:solidFill>
              </a:rPr>
              <a:t> </a:t>
            </a:r>
            <a:endParaRPr lang="de-LU" sz="1400" b="1" dirty="0" smtClean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42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3"/>
          <p:cNvSpPr txBox="1">
            <a:spLocks/>
          </p:cNvSpPr>
          <p:nvPr/>
        </p:nvSpPr>
        <p:spPr bwMode="auto">
          <a:xfrm>
            <a:off x="152400" y="6000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1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 kern="1200">
                <a:solidFill>
                  <a:srgbClr val="000000"/>
                </a:solidFill>
                <a:latin typeface="Times New Roman" pitchFamily="18" charset="0"/>
                <a:ea typeface="ＭＳ Ｐゴシック" pitchFamily="-4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pitchFamily="-44" charset="-128"/>
                <a:cs typeface="+mn-cs"/>
              </a:defRPr>
            </a:lvl9pPr>
          </a:lstStyle>
          <a:p>
            <a:r>
              <a:rPr lang="en-US" sz="900" dirty="0" smtClean="0">
                <a:solidFill>
                  <a:srgbClr val="000080"/>
                </a:solidFill>
              </a:rPr>
              <a:t>F. Hoffmann (2012)</a:t>
            </a:r>
            <a:endParaRPr lang="en-US" sz="900" dirty="0">
              <a:solidFill>
                <a:srgbClr val="000080"/>
              </a:solidFill>
            </a:endParaRPr>
          </a:p>
        </p:txBody>
      </p:sp>
      <p:sp>
        <p:nvSpPr>
          <p:cNvPr id="41" name="Freeform 2" descr="Granite"/>
          <p:cNvSpPr>
            <a:spLocks/>
          </p:cNvSpPr>
          <p:nvPr/>
        </p:nvSpPr>
        <p:spPr bwMode="auto">
          <a:xfrm>
            <a:off x="441325" y="2168525"/>
            <a:ext cx="3756025" cy="3494088"/>
          </a:xfrm>
          <a:custGeom>
            <a:avLst/>
            <a:gdLst>
              <a:gd name="T0" fmla="*/ 275 w 1979"/>
              <a:gd name="T1" fmla="*/ 138 h 1841"/>
              <a:gd name="T2" fmla="*/ 315 w 1979"/>
              <a:gd name="T3" fmla="*/ 106 h 1841"/>
              <a:gd name="T4" fmla="*/ 379 w 1979"/>
              <a:gd name="T5" fmla="*/ 90 h 1841"/>
              <a:gd name="T6" fmla="*/ 427 w 1979"/>
              <a:gd name="T7" fmla="*/ 74 h 1841"/>
              <a:gd name="T8" fmla="*/ 451 w 1979"/>
              <a:gd name="T9" fmla="*/ 66 h 1841"/>
              <a:gd name="T10" fmla="*/ 723 w 1979"/>
              <a:gd name="T11" fmla="*/ 122 h 1841"/>
              <a:gd name="T12" fmla="*/ 851 w 1979"/>
              <a:gd name="T13" fmla="*/ 114 h 1841"/>
              <a:gd name="T14" fmla="*/ 899 w 1979"/>
              <a:gd name="T15" fmla="*/ 74 h 1841"/>
              <a:gd name="T16" fmla="*/ 979 w 1979"/>
              <a:gd name="T17" fmla="*/ 42 h 1841"/>
              <a:gd name="T18" fmla="*/ 1203 w 1979"/>
              <a:gd name="T19" fmla="*/ 26 h 1841"/>
              <a:gd name="T20" fmla="*/ 1283 w 1979"/>
              <a:gd name="T21" fmla="*/ 74 h 1841"/>
              <a:gd name="T22" fmla="*/ 1363 w 1979"/>
              <a:gd name="T23" fmla="*/ 226 h 1841"/>
              <a:gd name="T24" fmla="*/ 1379 w 1979"/>
              <a:gd name="T25" fmla="*/ 250 h 1841"/>
              <a:gd name="T26" fmla="*/ 1427 w 1979"/>
              <a:gd name="T27" fmla="*/ 282 h 1841"/>
              <a:gd name="T28" fmla="*/ 1539 w 1979"/>
              <a:gd name="T29" fmla="*/ 290 h 1841"/>
              <a:gd name="T30" fmla="*/ 1699 w 1979"/>
              <a:gd name="T31" fmla="*/ 306 h 1841"/>
              <a:gd name="T32" fmla="*/ 1755 w 1979"/>
              <a:gd name="T33" fmla="*/ 370 h 1841"/>
              <a:gd name="T34" fmla="*/ 1827 w 1979"/>
              <a:gd name="T35" fmla="*/ 498 h 1841"/>
              <a:gd name="T36" fmla="*/ 1835 w 1979"/>
              <a:gd name="T37" fmla="*/ 674 h 1841"/>
              <a:gd name="T38" fmla="*/ 1859 w 1979"/>
              <a:gd name="T39" fmla="*/ 746 h 1841"/>
              <a:gd name="T40" fmla="*/ 1907 w 1979"/>
              <a:gd name="T41" fmla="*/ 906 h 1841"/>
              <a:gd name="T42" fmla="*/ 1827 w 1979"/>
              <a:gd name="T43" fmla="*/ 1378 h 1841"/>
              <a:gd name="T44" fmla="*/ 1723 w 1979"/>
              <a:gd name="T45" fmla="*/ 1370 h 1841"/>
              <a:gd name="T46" fmla="*/ 1539 w 1979"/>
              <a:gd name="T47" fmla="*/ 1354 h 1841"/>
              <a:gd name="T48" fmla="*/ 1475 w 1979"/>
              <a:gd name="T49" fmla="*/ 1426 h 1841"/>
              <a:gd name="T50" fmla="*/ 1419 w 1979"/>
              <a:gd name="T51" fmla="*/ 1666 h 1841"/>
              <a:gd name="T52" fmla="*/ 1387 w 1979"/>
              <a:gd name="T53" fmla="*/ 1754 h 1841"/>
              <a:gd name="T54" fmla="*/ 1371 w 1979"/>
              <a:gd name="T55" fmla="*/ 1778 h 1841"/>
              <a:gd name="T56" fmla="*/ 1323 w 1979"/>
              <a:gd name="T57" fmla="*/ 1794 h 1841"/>
              <a:gd name="T58" fmla="*/ 1187 w 1979"/>
              <a:gd name="T59" fmla="*/ 1818 h 1841"/>
              <a:gd name="T60" fmla="*/ 1139 w 1979"/>
              <a:gd name="T61" fmla="*/ 1802 h 1841"/>
              <a:gd name="T62" fmla="*/ 1123 w 1979"/>
              <a:gd name="T63" fmla="*/ 1778 h 1841"/>
              <a:gd name="T64" fmla="*/ 1099 w 1979"/>
              <a:gd name="T65" fmla="*/ 1770 h 1841"/>
              <a:gd name="T66" fmla="*/ 1027 w 1979"/>
              <a:gd name="T67" fmla="*/ 1722 h 1841"/>
              <a:gd name="T68" fmla="*/ 931 w 1979"/>
              <a:gd name="T69" fmla="*/ 1682 h 1841"/>
              <a:gd name="T70" fmla="*/ 907 w 1979"/>
              <a:gd name="T71" fmla="*/ 1674 h 1841"/>
              <a:gd name="T72" fmla="*/ 523 w 1979"/>
              <a:gd name="T73" fmla="*/ 1682 h 1841"/>
              <a:gd name="T74" fmla="*/ 499 w 1979"/>
              <a:gd name="T75" fmla="*/ 1690 h 1841"/>
              <a:gd name="T76" fmla="*/ 371 w 1979"/>
              <a:gd name="T77" fmla="*/ 1650 h 1841"/>
              <a:gd name="T78" fmla="*/ 275 w 1979"/>
              <a:gd name="T79" fmla="*/ 1610 h 1841"/>
              <a:gd name="T80" fmla="*/ 131 w 1979"/>
              <a:gd name="T81" fmla="*/ 1506 h 1841"/>
              <a:gd name="T82" fmla="*/ 75 w 1979"/>
              <a:gd name="T83" fmla="*/ 1386 h 1841"/>
              <a:gd name="T84" fmla="*/ 35 w 1979"/>
              <a:gd name="T85" fmla="*/ 970 h 1841"/>
              <a:gd name="T86" fmla="*/ 75 w 1979"/>
              <a:gd name="T87" fmla="*/ 762 h 1841"/>
              <a:gd name="T88" fmla="*/ 203 w 1979"/>
              <a:gd name="T89" fmla="*/ 754 h 1841"/>
              <a:gd name="T90" fmla="*/ 275 w 1979"/>
              <a:gd name="T91" fmla="*/ 722 h 1841"/>
              <a:gd name="T92" fmla="*/ 291 w 1979"/>
              <a:gd name="T93" fmla="*/ 626 h 1841"/>
              <a:gd name="T94" fmla="*/ 203 w 1979"/>
              <a:gd name="T95" fmla="*/ 442 h 1841"/>
              <a:gd name="T96" fmla="*/ 211 w 1979"/>
              <a:gd name="T97" fmla="*/ 266 h 1841"/>
              <a:gd name="T98" fmla="*/ 235 w 1979"/>
              <a:gd name="T99" fmla="*/ 242 h 1841"/>
              <a:gd name="T100" fmla="*/ 275 w 1979"/>
              <a:gd name="T101" fmla="*/ 194 h 1841"/>
              <a:gd name="T102" fmla="*/ 299 w 1979"/>
              <a:gd name="T103" fmla="*/ 146 h 1841"/>
              <a:gd name="T104" fmla="*/ 307 w 1979"/>
              <a:gd name="T105" fmla="*/ 122 h 1841"/>
              <a:gd name="T106" fmla="*/ 275 w 1979"/>
              <a:gd name="T107" fmla="*/ 138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79" h="1841">
                <a:moveTo>
                  <a:pt x="275" y="138"/>
                </a:moveTo>
                <a:cubicBezTo>
                  <a:pt x="335" y="118"/>
                  <a:pt x="263" y="147"/>
                  <a:pt x="315" y="106"/>
                </a:cubicBezTo>
                <a:cubicBezTo>
                  <a:pt x="323" y="99"/>
                  <a:pt x="377" y="91"/>
                  <a:pt x="379" y="90"/>
                </a:cubicBezTo>
                <a:cubicBezTo>
                  <a:pt x="395" y="86"/>
                  <a:pt x="411" y="79"/>
                  <a:pt x="427" y="74"/>
                </a:cubicBezTo>
                <a:cubicBezTo>
                  <a:pt x="435" y="71"/>
                  <a:pt x="451" y="66"/>
                  <a:pt x="451" y="66"/>
                </a:cubicBezTo>
                <a:cubicBezTo>
                  <a:pt x="541" y="77"/>
                  <a:pt x="636" y="93"/>
                  <a:pt x="723" y="122"/>
                </a:cubicBezTo>
                <a:cubicBezTo>
                  <a:pt x="766" y="119"/>
                  <a:pt x="809" y="121"/>
                  <a:pt x="851" y="114"/>
                </a:cubicBezTo>
                <a:cubicBezTo>
                  <a:pt x="868" y="111"/>
                  <a:pt x="887" y="82"/>
                  <a:pt x="899" y="74"/>
                </a:cubicBezTo>
                <a:cubicBezTo>
                  <a:pt x="921" y="59"/>
                  <a:pt x="954" y="48"/>
                  <a:pt x="979" y="42"/>
                </a:cubicBezTo>
                <a:cubicBezTo>
                  <a:pt x="1042" y="0"/>
                  <a:pt x="1134" y="22"/>
                  <a:pt x="1203" y="26"/>
                </a:cubicBezTo>
                <a:cubicBezTo>
                  <a:pt x="1237" y="37"/>
                  <a:pt x="1258" y="49"/>
                  <a:pt x="1283" y="74"/>
                </a:cubicBezTo>
                <a:cubicBezTo>
                  <a:pt x="1300" y="126"/>
                  <a:pt x="1331" y="181"/>
                  <a:pt x="1363" y="226"/>
                </a:cubicBezTo>
                <a:cubicBezTo>
                  <a:pt x="1369" y="234"/>
                  <a:pt x="1372" y="244"/>
                  <a:pt x="1379" y="250"/>
                </a:cubicBezTo>
                <a:cubicBezTo>
                  <a:pt x="1393" y="263"/>
                  <a:pt x="1427" y="282"/>
                  <a:pt x="1427" y="282"/>
                </a:cubicBezTo>
                <a:cubicBezTo>
                  <a:pt x="1477" y="275"/>
                  <a:pt x="1494" y="275"/>
                  <a:pt x="1539" y="290"/>
                </a:cubicBezTo>
                <a:cubicBezTo>
                  <a:pt x="1597" y="282"/>
                  <a:pt x="1645" y="279"/>
                  <a:pt x="1699" y="306"/>
                </a:cubicBezTo>
                <a:cubicBezTo>
                  <a:pt x="1710" y="338"/>
                  <a:pt x="1727" y="351"/>
                  <a:pt x="1755" y="370"/>
                </a:cubicBezTo>
                <a:cubicBezTo>
                  <a:pt x="1782" y="410"/>
                  <a:pt x="1805" y="454"/>
                  <a:pt x="1827" y="498"/>
                </a:cubicBezTo>
                <a:cubicBezTo>
                  <a:pt x="1830" y="557"/>
                  <a:pt x="1829" y="616"/>
                  <a:pt x="1835" y="674"/>
                </a:cubicBezTo>
                <a:cubicBezTo>
                  <a:pt x="1838" y="699"/>
                  <a:pt x="1851" y="722"/>
                  <a:pt x="1859" y="746"/>
                </a:cubicBezTo>
                <a:cubicBezTo>
                  <a:pt x="1877" y="799"/>
                  <a:pt x="1894" y="852"/>
                  <a:pt x="1907" y="906"/>
                </a:cubicBezTo>
                <a:cubicBezTo>
                  <a:pt x="1904" y="1070"/>
                  <a:pt x="1979" y="1277"/>
                  <a:pt x="1827" y="1378"/>
                </a:cubicBezTo>
                <a:cubicBezTo>
                  <a:pt x="1787" y="1370"/>
                  <a:pt x="1761" y="1380"/>
                  <a:pt x="1723" y="1370"/>
                </a:cubicBezTo>
                <a:cubicBezTo>
                  <a:pt x="1661" y="1391"/>
                  <a:pt x="1598" y="1378"/>
                  <a:pt x="1539" y="1354"/>
                </a:cubicBezTo>
                <a:cubicBezTo>
                  <a:pt x="1516" y="1377"/>
                  <a:pt x="1498" y="1403"/>
                  <a:pt x="1475" y="1426"/>
                </a:cubicBezTo>
                <a:cubicBezTo>
                  <a:pt x="1450" y="1500"/>
                  <a:pt x="1430" y="1588"/>
                  <a:pt x="1419" y="1666"/>
                </a:cubicBezTo>
                <a:cubicBezTo>
                  <a:pt x="1407" y="1749"/>
                  <a:pt x="1432" y="1724"/>
                  <a:pt x="1387" y="1754"/>
                </a:cubicBezTo>
                <a:cubicBezTo>
                  <a:pt x="1382" y="1762"/>
                  <a:pt x="1379" y="1773"/>
                  <a:pt x="1371" y="1778"/>
                </a:cubicBezTo>
                <a:cubicBezTo>
                  <a:pt x="1357" y="1787"/>
                  <a:pt x="1323" y="1794"/>
                  <a:pt x="1323" y="1794"/>
                </a:cubicBezTo>
                <a:cubicBezTo>
                  <a:pt x="1276" y="1841"/>
                  <a:pt x="1264" y="1825"/>
                  <a:pt x="1187" y="1818"/>
                </a:cubicBezTo>
                <a:cubicBezTo>
                  <a:pt x="1171" y="1813"/>
                  <a:pt x="1155" y="1807"/>
                  <a:pt x="1139" y="1802"/>
                </a:cubicBezTo>
                <a:cubicBezTo>
                  <a:pt x="1130" y="1799"/>
                  <a:pt x="1131" y="1784"/>
                  <a:pt x="1123" y="1778"/>
                </a:cubicBezTo>
                <a:cubicBezTo>
                  <a:pt x="1116" y="1773"/>
                  <a:pt x="1106" y="1774"/>
                  <a:pt x="1099" y="1770"/>
                </a:cubicBezTo>
                <a:cubicBezTo>
                  <a:pt x="1074" y="1756"/>
                  <a:pt x="1054" y="1731"/>
                  <a:pt x="1027" y="1722"/>
                </a:cubicBezTo>
                <a:cubicBezTo>
                  <a:pt x="993" y="1711"/>
                  <a:pt x="966" y="1694"/>
                  <a:pt x="931" y="1682"/>
                </a:cubicBezTo>
                <a:cubicBezTo>
                  <a:pt x="923" y="1679"/>
                  <a:pt x="907" y="1674"/>
                  <a:pt x="907" y="1674"/>
                </a:cubicBezTo>
                <a:cubicBezTo>
                  <a:pt x="779" y="1677"/>
                  <a:pt x="651" y="1677"/>
                  <a:pt x="523" y="1682"/>
                </a:cubicBezTo>
                <a:cubicBezTo>
                  <a:pt x="515" y="1682"/>
                  <a:pt x="507" y="1690"/>
                  <a:pt x="499" y="1690"/>
                </a:cubicBezTo>
                <a:cubicBezTo>
                  <a:pt x="449" y="1690"/>
                  <a:pt x="413" y="1669"/>
                  <a:pt x="371" y="1650"/>
                </a:cubicBezTo>
                <a:cubicBezTo>
                  <a:pt x="338" y="1635"/>
                  <a:pt x="306" y="1627"/>
                  <a:pt x="275" y="1610"/>
                </a:cubicBezTo>
                <a:cubicBezTo>
                  <a:pt x="222" y="1580"/>
                  <a:pt x="181" y="1539"/>
                  <a:pt x="131" y="1506"/>
                </a:cubicBezTo>
                <a:cubicBezTo>
                  <a:pt x="106" y="1468"/>
                  <a:pt x="100" y="1424"/>
                  <a:pt x="75" y="1386"/>
                </a:cubicBezTo>
                <a:cubicBezTo>
                  <a:pt x="61" y="1249"/>
                  <a:pt x="113" y="1088"/>
                  <a:pt x="35" y="970"/>
                </a:cubicBezTo>
                <a:cubicBezTo>
                  <a:pt x="26" y="923"/>
                  <a:pt x="0" y="774"/>
                  <a:pt x="75" y="762"/>
                </a:cubicBezTo>
                <a:cubicBezTo>
                  <a:pt x="117" y="755"/>
                  <a:pt x="160" y="757"/>
                  <a:pt x="203" y="754"/>
                </a:cubicBezTo>
                <a:cubicBezTo>
                  <a:pt x="229" y="745"/>
                  <a:pt x="249" y="731"/>
                  <a:pt x="275" y="722"/>
                </a:cubicBezTo>
                <a:cubicBezTo>
                  <a:pt x="301" y="682"/>
                  <a:pt x="299" y="676"/>
                  <a:pt x="291" y="626"/>
                </a:cubicBezTo>
                <a:cubicBezTo>
                  <a:pt x="275" y="523"/>
                  <a:pt x="256" y="521"/>
                  <a:pt x="203" y="442"/>
                </a:cubicBezTo>
                <a:cubicBezTo>
                  <a:pt x="195" y="392"/>
                  <a:pt x="175" y="302"/>
                  <a:pt x="211" y="266"/>
                </a:cubicBezTo>
                <a:cubicBezTo>
                  <a:pt x="219" y="258"/>
                  <a:pt x="228" y="251"/>
                  <a:pt x="235" y="242"/>
                </a:cubicBezTo>
                <a:cubicBezTo>
                  <a:pt x="272" y="190"/>
                  <a:pt x="228" y="226"/>
                  <a:pt x="275" y="194"/>
                </a:cubicBezTo>
                <a:cubicBezTo>
                  <a:pt x="295" y="134"/>
                  <a:pt x="268" y="208"/>
                  <a:pt x="299" y="146"/>
                </a:cubicBezTo>
                <a:cubicBezTo>
                  <a:pt x="303" y="138"/>
                  <a:pt x="315" y="125"/>
                  <a:pt x="307" y="122"/>
                </a:cubicBezTo>
                <a:cubicBezTo>
                  <a:pt x="296" y="118"/>
                  <a:pt x="286" y="133"/>
                  <a:pt x="275" y="138"/>
                </a:cubicBezTo>
                <a:close/>
              </a:path>
            </a:pathLst>
          </a:custGeom>
          <a:blipFill dpi="0" rotWithShape="1">
            <a:blip r:embed="rId3">
              <a:alphaModFix amt="40000"/>
            </a:blip>
            <a:srcRect/>
            <a:tile tx="0" ty="0" sx="100000" sy="100000" flip="none" algn="tl"/>
          </a:blipFill>
          <a:ln>
            <a:noFill/>
          </a:ln>
          <a:effectLst/>
        </p:spPr>
        <p:txBody>
          <a:bodyPr/>
          <a:lstStyle/>
          <a:p>
            <a:endParaRPr lang="en-US">
              <a:solidFill>
                <a:srgbClr val="000080"/>
              </a:solidFill>
            </a:endParaRPr>
          </a:p>
        </p:txBody>
      </p:sp>
      <p:sp>
        <p:nvSpPr>
          <p:cNvPr id="42" name="Freeform 26"/>
          <p:cNvSpPr>
            <a:spLocks/>
          </p:cNvSpPr>
          <p:nvPr/>
        </p:nvSpPr>
        <p:spPr bwMode="auto">
          <a:xfrm flipV="1">
            <a:off x="3608387" y="3752850"/>
            <a:ext cx="863600" cy="69850"/>
          </a:xfrm>
          <a:custGeom>
            <a:avLst/>
            <a:gdLst>
              <a:gd name="T0" fmla="*/ 0 w 1270"/>
              <a:gd name="T1" fmla="*/ 106 h 152"/>
              <a:gd name="T2" fmla="*/ 318 w 1270"/>
              <a:gd name="T3" fmla="*/ 15 h 152"/>
              <a:gd name="T4" fmla="*/ 680 w 1270"/>
              <a:gd name="T5" fmla="*/ 152 h 152"/>
              <a:gd name="T6" fmla="*/ 1043 w 1270"/>
              <a:gd name="T7" fmla="*/ 15 h 152"/>
              <a:gd name="T8" fmla="*/ 1270 w 1270"/>
              <a:gd name="T9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0" h="152">
                <a:moveTo>
                  <a:pt x="0" y="106"/>
                </a:moveTo>
                <a:cubicBezTo>
                  <a:pt x="102" y="56"/>
                  <a:pt x="205" y="7"/>
                  <a:pt x="318" y="15"/>
                </a:cubicBezTo>
                <a:cubicBezTo>
                  <a:pt x="431" y="23"/>
                  <a:pt x="559" y="152"/>
                  <a:pt x="680" y="152"/>
                </a:cubicBezTo>
                <a:cubicBezTo>
                  <a:pt x="801" y="152"/>
                  <a:pt x="945" y="30"/>
                  <a:pt x="1043" y="15"/>
                </a:cubicBezTo>
                <a:cubicBezTo>
                  <a:pt x="1141" y="0"/>
                  <a:pt x="1232" y="61"/>
                  <a:pt x="1270" y="6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80"/>
              </a:solidFill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479925" y="3581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80"/>
                </a:solidFill>
              </a:rPr>
              <a:t>CO</a:t>
            </a:r>
          </a:p>
        </p:txBody>
      </p:sp>
      <p:sp>
        <p:nvSpPr>
          <p:cNvPr id="44" name="Freeform 28"/>
          <p:cNvSpPr>
            <a:spLocks/>
          </p:cNvSpPr>
          <p:nvPr/>
        </p:nvSpPr>
        <p:spPr bwMode="auto">
          <a:xfrm rot="7344472" flipV="1">
            <a:off x="2178599" y="2219305"/>
            <a:ext cx="863600" cy="141287"/>
          </a:xfrm>
          <a:custGeom>
            <a:avLst/>
            <a:gdLst>
              <a:gd name="T0" fmla="*/ 0 w 1270"/>
              <a:gd name="T1" fmla="*/ 106 h 152"/>
              <a:gd name="T2" fmla="*/ 318 w 1270"/>
              <a:gd name="T3" fmla="*/ 15 h 152"/>
              <a:gd name="T4" fmla="*/ 680 w 1270"/>
              <a:gd name="T5" fmla="*/ 152 h 152"/>
              <a:gd name="T6" fmla="*/ 1043 w 1270"/>
              <a:gd name="T7" fmla="*/ 15 h 152"/>
              <a:gd name="T8" fmla="*/ 1270 w 1270"/>
              <a:gd name="T9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0" h="152">
                <a:moveTo>
                  <a:pt x="0" y="106"/>
                </a:moveTo>
                <a:cubicBezTo>
                  <a:pt x="102" y="56"/>
                  <a:pt x="205" y="7"/>
                  <a:pt x="318" y="15"/>
                </a:cubicBezTo>
                <a:cubicBezTo>
                  <a:pt x="431" y="23"/>
                  <a:pt x="559" y="152"/>
                  <a:pt x="680" y="152"/>
                </a:cubicBezTo>
                <a:cubicBezTo>
                  <a:pt x="801" y="152"/>
                  <a:pt x="945" y="30"/>
                  <a:pt x="1043" y="15"/>
                </a:cubicBezTo>
                <a:cubicBezTo>
                  <a:pt x="1141" y="0"/>
                  <a:pt x="1232" y="61"/>
                  <a:pt x="1270" y="6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80"/>
              </a:solidFill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2687114" y="1470513"/>
            <a:ext cx="75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80"/>
                </a:solidFill>
              </a:rPr>
              <a:t>CO</a:t>
            </a:r>
            <a:r>
              <a:rPr lang="en-US" baseline="-25000" dirty="0">
                <a:solidFill>
                  <a:srgbClr val="000080"/>
                </a:solidFill>
              </a:rPr>
              <a:t>2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-100013"/>
            <a:ext cx="82296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XDEM:	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Particle</a:t>
            </a: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 Conversion /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Chemical</a:t>
            </a: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Reactions</a:t>
            </a:r>
            <a:endParaRPr lang="en-US" sz="2000" b="1" dirty="0">
              <a:solidFill>
                <a:srgbClr val="0099FF"/>
              </a:solidFill>
              <a:latin typeface="Arial Narrow" pitchFamily="34" charset="0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5000" y="2301875"/>
            <a:ext cx="3186112" cy="31861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dirty="0">
              <a:solidFill>
                <a:srgbClr val="000080"/>
              </a:solidFill>
            </a:endParaRPr>
          </a:p>
        </p:txBody>
      </p: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2187575" y="3424238"/>
            <a:ext cx="1636712" cy="687387"/>
            <a:chOff x="1655" y="2478"/>
            <a:chExt cx="862" cy="362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1655" y="2478"/>
              <a:ext cx="862" cy="3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lgDash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1837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1973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>
              <a:off x="2109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2245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2381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2472" y="2478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</p:grpSp>
      <p:grpSp>
        <p:nvGrpSpPr>
          <p:cNvPr id="31" name="Group 13"/>
          <p:cNvGrpSpPr>
            <a:grpSpLocks/>
          </p:cNvGrpSpPr>
          <p:nvPr/>
        </p:nvGrpSpPr>
        <p:grpSpPr bwMode="auto">
          <a:xfrm>
            <a:off x="2187575" y="1887538"/>
            <a:ext cx="2577135" cy="3960812"/>
            <a:chOff x="1655" y="1661"/>
            <a:chExt cx="1357" cy="2087"/>
          </a:xfrm>
        </p:grpSpPr>
        <p:sp>
          <p:nvSpPr>
            <p:cNvPr id="32" name="Line 14"/>
            <p:cNvSpPr>
              <a:spLocks noChangeShapeType="1"/>
            </p:cNvSpPr>
            <p:nvPr/>
          </p:nvSpPr>
          <p:spPr bwMode="auto">
            <a:xfrm>
              <a:off x="1655" y="1661"/>
              <a:ext cx="0" cy="2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33" name="Line 15"/>
            <p:cNvSpPr>
              <a:spLocks noChangeShapeType="1"/>
            </p:cNvSpPr>
            <p:nvPr/>
          </p:nvSpPr>
          <p:spPr bwMode="auto">
            <a:xfrm rot="-5400000">
              <a:off x="2245" y="2250"/>
              <a:ext cx="0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80"/>
                </a:solidFill>
              </a:endParaRP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2699" y="2840"/>
              <a:ext cx="313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80"/>
                  </a:solidFill>
                </a:rPr>
                <a:t>r/R</a:t>
              </a:r>
            </a:p>
          </p:txBody>
        </p:sp>
      </p:grp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152400" y="1447800"/>
            <a:ext cx="2117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80"/>
                </a:solidFill>
              </a:rPr>
              <a:t>Coke particle</a:t>
            </a:r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3176587" y="3752850"/>
            <a:ext cx="562257" cy="19432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80"/>
              </a:solidFill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4579207" y="5433536"/>
            <a:ext cx="3040793" cy="738664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C + CO</a:t>
            </a:r>
            <a:r>
              <a:rPr lang="en-US" sz="1400" baseline="-25000" dirty="0">
                <a:solidFill>
                  <a:srgbClr val="000080"/>
                </a:solidFill>
              </a:rPr>
              <a:t>2</a:t>
            </a:r>
            <a:r>
              <a:rPr lang="en-US" sz="1400" dirty="0">
                <a:solidFill>
                  <a:srgbClr val="000080"/>
                </a:solidFill>
              </a:rPr>
              <a:t> 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→ 2CO	   +</a:t>
            </a:r>
            <a:r>
              <a:rPr lang="el-GR" sz="1400" dirty="0">
                <a:solidFill>
                  <a:srgbClr val="000080"/>
                </a:solidFill>
              </a:rPr>
              <a:t>Δ</a:t>
            </a:r>
            <a:r>
              <a:rPr lang="en-US" sz="1400" dirty="0" err="1">
                <a:solidFill>
                  <a:srgbClr val="000080"/>
                </a:solidFill>
              </a:rPr>
              <a:t>H</a:t>
            </a:r>
            <a:r>
              <a:rPr lang="en-US" sz="1400" baseline="-25000" dirty="0" err="1">
                <a:solidFill>
                  <a:srgbClr val="000080"/>
                </a:solidFill>
              </a:rPr>
              <a:t>reac</a:t>
            </a:r>
            <a:endParaRPr lang="en-US" sz="1400" baseline="-25000" dirty="0">
              <a:solidFill>
                <a:srgbClr val="000080"/>
              </a:solidFill>
            </a:endParaRPr>
          </a:p>
          <a:p>
            <a:endParaRPr lang="en-US" sz="1400" dirty="0">
              <a:solidFill>
                <a:srgbClr val="000080"/>
              </a:solidFill>
              <a:cs typeface="Arial" charset="0"/>
            </a:endParaRPr>
          </a:p>
          <a:p>
            <a:r>
              <a:rPr lang="en-US" sz="1400" dirty="0">
                <a:solidFill>
                  <a:srgbClr val="000080"/>
                </a:solidFill>
                <a:cs typeface="Arial" charset="0"/>
              </a:rPr>
              <a:t>	  k(T) = k</a:t>
            </a:r>
            <a:r>
              <a:rPr lang="en-US" sz="1400" baseline="-25000" dirty="0">
                <a:solidFill>
                  <a:srgbClr val="000080"/>
                </a:solidFill>
                <a:cs typeface="Arial" charset="0"/>
              </a:rPr>
              <a:t>0 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* </a:t>
            </a:r>
            <a:r>
              <a:rPr lang="en-US" sz="1400" dirty="0" err="1">
                <a:solidFill>
                  <a:srgbClr val="000080"/>
                </a:solidFill>
                <a:cs typeface="Arial" charset="0"/>
              </a:rPr>
              <a:t>exp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(</a:t>
            </a:r>
            <a:r>
              <a:rPr lang="en-US" sz="1400" dirty="0" err="1">
                <a:solidFill>
                  <a:srgbClr val="000080"/>
                </a:solidFill>
                <a:cs typeface="Arial" charset="0"/>
              </a:rPr>
              <a:t>E</a:t>
            </a:r>
            <a:r>
              <a:rPr lang="en-US" sz="1400" baseline="-25000" dirty="0" err="1">
                <a:solidFill>
                  <a:srgbClr val="000080"/>
                </a:solidFill>
                <a:cs typeface="Arial" charset="0"/>
              </a:rPr>
              <a:t>a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/RT) </a:t>
            </a:r>
            <a:endParaRPr lang="el-GR" sz="1400" dirty="0">
              <a:solidFill>
                <a:srgbClr val="000080"/>
              </a:solidFill>
              <a:cs typeface="Arial" charset="0"/>
            </a:endParaRPr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2106612" y="5696148"/>
            <a:ext cx="23977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80"/>
                </a:solidFill>
              </a:rPr>
              <a:t>T</a:t>
            </a:r>
            <a:r>
              <a:rPr lang="en-US" sz="1400" baseline="-25000" dirty="0" err="1">
                <a:solidFill>
                  <a:srgbClr val="000080"/>
                </a:solidFill>
              </a:rPr>
              <a:t>g</a:t>
            </a:r>
            <a:r>
              <a:rPr lang="en-US" sz="1400" dirty="0">
                <a:solidFill>
                  <a:srgbClr val="000080"/>
                </a:solidFill>
              </a:rPr>
              <a:t>, </a:t>
            </a:r>
            <a:r>
              <a:rPr lang="en-US" sz="1400" dirty="0" err="1">
                <a:solidFill>
                  <a:srgbClr val="000080"/>
                </a:solidFill>
              </a:rPr>
              <a:t>T</a:t>
            </a:r>
            <a:r>
              <a:rPr lang="en-US" sz="1400" baseline="-25000" dirty="0" err="1">
                <a:solidFill>
                  <a:srgbClr val="000080"/>
                </a:solidFill>
              </a:rPr>
              <a:t>s</a:t>
            </a:r>
            <a:r>
              <a:rPr lang="en-US" sz="1400" dirty="0">
                <a:solidFill>
                  <a:srgbClr val="000080"/>
                </a:solidFill>
              </a:rPr>
              <a:t>, </a:t>
            </a:r>
            <a:r>
              <a:rPr lang="en-US" sz="1400" dirty="0" err="1">
                <a:solidFill>
                  <a:srgbClr val="000080"/>
                </a:solidFill>
              </a:rPr>
              <a:t>p</a:t>
            </a:r>
            <a:r>
              <a:rPr lang="en-US" sz="1400" baseline="-25000" dirty="0" err="1">
                <a:solidFill>
                  <a:srgbClr val="000080"/>
                </a:solidFill>
              </a:rPr>
              <a:t>g</a:t>
            </a:r>
            <a:r>
              <a:rPr lang="en-US" sz="1400" dirty="0">
                <a:solidFill>
                  <a:srgbClr val="000080"/>
                </a:solidFill>
              </a:rPr>
              <a:t>, </a:t>
            </a:r>
            <a:r>
              <a:rPr lang="el-GR" sz="1400" dirty="0">
                <a:solidFill>
                  <a:srgbClr val="000080"/>
                </a:solidFill>
                <a:cs typeface="Arial" charset="0"/>
              </a:rPr>
              <a:t>ε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, </a:t>
            </a:r>
            <a:r>
              <a:rPr lang="en-US" sz="1400" dirty="0" err="1">
                <a:solidFill>
                  <a:srgbClr val="000080"/>
                </a:solidFill>
                <a:cs typeface="Arial" charset="0"/>
              </a:rPr>
              <a:t>u</a:t>
            </a:r>
            <a:r>
              <a:rPr lang="en-US" sz="1400" baseline="-25000" dirty="0" err="1">
                <a:solidFill>
                  <a:srgbClr val="000080"/>
                </a:solidFill>
                <a:cs typeface="Arial" charset="0"/>
              </a:rPr>
              <a:t>g</a:t>
            </a:r>
            <a:r>
              <a:rPr lang="en-US" sz="1400" dirty="0">
                <a:solidFill>
                  <a:srgbClr val="000080"/>
                </a:solidFill>
                <a:cs typeface="Arial" charset="0"/>
              </a:rPr>
              <a:t>, </a:t>
            </a:r>
            <a:r>
              <a:rPr lang="en-US" sz="1400" dirty="0" err="1">
                <a:solidFill>
                  <a:srgbClr val="000080"/>
                </a:solidFill>
              </a:rPr>
              <a:t>c</a:t>
            </a:r>
            <a:r>
              <a:rPr lang="en-US" sz="1400" baseline="-25000" dirty="0" err="1">
                <a:solidFill>
                  <a:srgbClr val="000080"/>
                </a:solidFill>
              </a:rPr>
              <a:t>CO</a:t>
            </a:r>
            <a:r>
              <a:rPr lang="en-US" sz="1400" dirty="0">
                <a:solidFill>
                  <a:srgbClr val="000080"/>
                </a:solidFill>
              </a:rPr>
              <a:t>, c</a:t>
            </a:r>
            <a:r>
              <a:rPr lang="en-US" sz="1400" baseline="-25000" dirty="0">
                <a:solidFill>
                  <a:srgbClr val="000080"/>
                </a:solidFill>
              </a:rPr>
              <a:t>CO2</a:t>
            </a:r>
            <a:r>
              <a:rPr lang="en-US" sz="1400" dirty="0">
                <a:solidFill>
                  <a:srgbClr val="000080"/>
                </a:solidFill>
              </a:rPr>
              <a:t>, </a:t>
            </a:r>
            <a:r>
              <a:rPr lang="en-US" sz="1400" dirty="0" err="1">
                <a:solidFill>
                  <a:srgbClr val="000080"/>
                </a:solidFill>
              </a:rPr>
              <a:t>c</a:t>
            </a:r>
            <a:r>
              <a:rPr lang="en-US" sz="1400" baseline="-25000" dirty="0" err="1">
                <a:solidFill>
                  <a:srgbClr val="000080"/>
                </a:solidFill>
              </a:rPr>
              <a:t>C</a:t>
            </a:r>
            <a:endParaRPr lang="en-US" sz="1400" baseline="-25000" dirty="0">
              <a:solidFill>
                <a:srgbClr val="000080"/>
              </a:solidFill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4519301" y="5147846"/>
            <a:ext cx="39388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80"/>
                </a:solidFill>
              </a:rPr>
              <a:t>calculation of inner-particle processes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4191000" y="979944"/>
            <a:ext cx="476072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LU" sz="1400" b="1" dirty="0" smtClean="0">
                <a:solidFill>
                  <a:srgbClr val="000080"/>
                </a:solidFill>
              </a:rPr>
              <a:t>- Prediction </a:t>
            </a:r>
            <a:r>
              <a:rPr lang="de-LU" sz="1400" b="1" dirty="0">
                <a:solidFill>
                  <a:srgbClr val="000080"/>
                </a:solidFill>
              </a:rPr>
              <a:t>of thermal conversion of solid </a:t>
            </a:r>
            <a:r>
              <a:rPr lang="de-LU" sz="1400" b="1" dirty="0" smtClean="0">
                <a:solidFill>
                  <a:srgbClr val="000080"/>
                </a:solidFill>
              </a:rPr>
              <a:t>fuels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Prozesses</a:t>
            </a:r>
            <a:r>
              <a:rPr lang="de-LU" sz="1400" b="1" dirty="0">
                <a:solidFill>
                  <a:srgbClr val="000080"/>
                </a:solidFill>
              </a:rPr>
              <a:t>: heat-up, drying, pyrolysis, </a:t>
            </a:r>
            <a:br>
              <a:rPr lang="de-LU" sz="1400" b="1" dirty="0">
                <a:solidFill>
                  <a:srgbClr val="000080"/>
                </a:solidFill>
              </a:rPr>
            </a:br>
            <a:r>
              <a:rPr lang="de-LU" sz="1400" b="1" dirty="0">
                <a:solidFill>
                  <a:srgbClr val="000080"/>
                </a:solidFill>
              </a:rPr>
              <a:t>  devolatilisation, gasification, combustion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Flexible </a:t>
            </a:r>
            <a:r>
              <a:rPr lang="de-LU" sz="1400" b="1" dirty="0">
                <a:solidFill>
                  <a:srgbClr val="000080"/>
                </a:solidFill>
              </a:rPr>
              <a:t>handling of arbitrary material properties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Heat </a:t>
            </a:r>
            <a:r>
              <a:rPr lang="de-LU" sz="1400" b="1" dirty="0">
                <a:solidFill>
                  <a:srgbClr val="000080"/>
                </a:solidFill>
              </a:rPr>
              <a:t>and mass transfer to ambient gas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Inter-particle </a:t>
            </a:r>
            <a:r>
              <a:rPr lang="de-LU" sz="1400" b="1" dirty="0">
                <a:solidFill>
                  <a:srgbClr val="000080"/>
                </a:solidFill>
              </a:rPr>
              <a:t>heat transfer through conduction and</a:t>
            </a:r>
            <a:br>
              <a:rPr lang="de-LU" sz="1400" b="1" dirty="0">
                <a:solidFill>
                  <a:srgbClr val="000080"/>
                </a:solidFill>
              </a:rPr>
            </a:br>
            <a:r>
              <a:rPr lang="de-LU" sz="1400" b="1" dirty="0">
                <a:solidFill>
                  <a:srgbClr val="000080"/>
                </a:solidFill>
              </a:rPr>
              <a:t>  radiation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One-dimensional/transient differential </a:t>
            </a:r>
            <a:r>
              <a:rPr lang="de-LU" sz="1400" b="1" dirty="0">
                <a:solidFill>
                  <a:srgbClr val="000080"/>
                </a:solidFill>
              </a:rPr>
              <a:t>conservation </a:t>
            </a:r>
            <a:br>
              <a:rPr lang="de-LU" sz="1400" b="1" dirty="0">
                <a:solidFill>
                  <a:srgbClr val="000080"/>
                </a:solidFill>
              </a:rPr>
            </a:br>
            <a:r>
              <a:rPr lang="de-LU" sz="1400" b="1" dirty="0">
                <a:solidFill>
                  <a:srgbClr val="000080"/>
                </a:solidFill>
              </a:rPr>
              <a:t>  equations</a:t>
            </a:r>
          </a:p>
          <a:p>
            <a:r>
              <a:rPr lang="de-LU" sz="1400" b="1" dirty="0" smtClean="0">
                <a:solidFill>
                  <a:srgbClr val="000080"/>
                </a:solidFill>
              </a:rPr>
              <a:t>- Intrinsic </a:t>
            </a:r>
            <a:r>
              <a:rPr lang="de-LU" sz="1400" b="1" dirty="0">
                <a:solidFill>
                  <a:srgbClr val="000080"/>
                </a:solidFill>
              </a:rPr>
              <a:t>modelling including </a:t>
            </a:r>
            <a:r>
              <a:rPr lang="de-LU" sz="1400" b="1" dirty="0" smtClean="0">
                <a:solidFill>
                  <a:srgbClr val="000080"/>
                </a:solidFill>
              </a:rPr>
              <a:t>porosity</a:t>
            </a:r>
            <a:r>
              <a:rPr lang="de-LU" sz="1400" b="1" dirty="0">
                <a:solidFill>
                  <a:srgbClr val="000080"/>
                </a:solidFill>
              </a:rPr>
              <a:t>, active surface</a:t>
            </a:r>
            <a:br>
              <a:rPr lang="de-LU" sz="1400" b="1" dirty="0">
                <a:solidFill>
                  <a:srgbClr val="000080"/>
                </a:solidFill>
              </a:rPr>
            </a:br>
            <a:r>
              <a:rPr lang="de-LU" sz="1400" b="1" dirty="0">
                <a:solidFill>
                  <a:srgbClr val="000080"/>
                </a:solidFill>
              </a:rPr>
              <a:t>  and shrinking</a:t>
            </a:r>
          </a:p>
          <a:p>
            <a:pPr>
              <a:buFontTx/>
              <a:buChar char="•"/>
            </a:pPr>
            <a:endParaRPr lang="en-US" sz="1400" b="1" dirty="0">
              <a:solidFill>
                <a:srgbClr val="000080"/>
              </a:solidFill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6</a:t>
            </a:fld>
            <a:endParaRPr lang="en-US" sz="16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21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7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267200" y="2093912"/>
            <a:ext cx="40513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defRPr/>
            </a:pPr>
            <a:r>
              <a:rPr lang="en-US" sz="1800" b="1" u="sng" kern="0" dirty="0" smtClean="0">
                <a:solidFill>
                  <a:srgbClr val="000080"/>
                </a:solidFill>
                <a:latin typeface="+mn-lt"/>
                <a:ea typeface="ＭＳ Ｐゴシック" charset="-128"/>
              </a:rPr>
              <a:t>Particle Conversion</a:t>
            </a:r>
            <a:endParaRPr lang="en-US" sz="1800" b="1" u="sng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085975"/>
            <a:ext cx="466794" cy="369332"/>
          </a:xfrm>
          <a:prstGeom prst="rect">
            <a:avLst/>
          </a:prstGeom>
          <a:noFill/>
          <a:ln w="19050">
            <a:noFill/>
            <a:beve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0080"/>
                </a:solidFill>
                <a:ea typeface="ＭＳ Ｐゴシック" charset="-128"/>
              </a:rPr>
              <a:t>  &amp;</a:t>
            </a:r>
            <a:endParaRPr lang="en-US" sz="1800" dirty="0">
              <a:solidFill>
                <a:srgbClr val="000080"/>
              </a:solidFill>
              <a:ea typeface="ＭＳ Ｐゴシック" charset="-128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762000" y="2093912"/>
            <a:ext cx="35290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defRPr/>
            </a:pPr>
            <a:r>
              <a:rPr lang="en-US" sz="1800" b="1" u="sng" kern="0" dirty="0">
                <a:solidFill>
                  <a:srgbClr val="000080"/>
                </a:solidFill>
                <a:latin typeface="+mn-lt"/>
                <a:ea typeface="ＭＳ Ｐゴシック" charset="-128"/>
              </a:rPr>
              <a:t>Particle Motion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800" b="1" kern="0" dirty="0">
              <a:solidFill>
                <a:srgbClr val="000080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" name="heating_on_moving_300-600_sm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2621280"/>
            <a:ext cx="3413760" cy="256032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000" u="none" dirty="0" smtClean="0">
                <a:solidFill>
                  <a:srgbClr val="0099FF"/>
                </a:solidFill>
                <a:ea typeface="ＭＳ Ｐゴシック" pitchFamily="-44" charset="-128"/>
              </a:rPr>
              <a:t>XDEM:	 </a:t>
            </a:r>
            <a:r>
              <a:rPr lang="en-US" sz="2000" u="none" dirty="0" err="1">
                <a:solidFill>
                  <a:srgbClr val="0099FF"/>
                </a:solidFill>
                <a:ea typeface="ＭＳ Ｐゴシック" pitchFamily="-44" charset="-128"/>
              </a:rPr>
              <a:t>eXtended</a:t>
            </a:r>
            <a:r>
              <a:rPr lang="en-US" sz="2000" u="none" dirty="0">
                <a:solidFill>
                  <a:srgbClr val="0099FF"/>
                </a:solidFill>
                <a:ea typeface="ＭＳ Ｐゴシック" pitchFamily="-44" charset="-128"/>
              </a:rPr>
              <a:t> </a:t>
            </a:r>
            <a:r>
              <a:rPr lang="en-US" sz="2000" u="none" dirty="0" smtClean="0">
                <a:solidFill>
                  <a:srgbClr val="0099FF"/>
                </a:solidFill>
                <a:ea typeface="ＭＳ Ｐゴシック" pitchFamily="-44" charset="-128"/>
              </a:rPr>
              <a:t>Discrete Element Method</a:t>
            </a:r>
          </a:p>
        </p:txBody>
      </p:sp>
      <p:sp>
        <p:nvSpPr>
          <p:cNvPr id="16" name="Text Placeholder 6"/>
          <p:cNvSpPr txBox="1">
            <a:spLocks/>
          </p:cNvSpPr>
          <p:nvPr/>
        </p:nvSpPr>
        <p:spPr bwMode="auto">
          <a:xfrm>
            <a:off x="381000" y="990600"/>
            <a:ext cx="8534400" cy="1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2800" b="1" dirty="0" smtClean="0">
                <a:solidFill>
                  <a:srgbClr val="000080"/>
                </a:solidFill>
                <a:latin typeface="" pitchFamily="16"/>
              </a:rPr>
              <a:t>Multi-physics simulation toolbox </a:t>
            </a:r>
            <a:r>
              <a:rPr lang="en-US" sz="2800" b="1" dirty="0" err="1" smtClean="0">
                <a:solidFill>
                  <a:srgbClr val="000080"/>
                </a:solidFill>
                <a:latin typeface="" pitchFamily="16"/>
              </a:rPr>
              <a:t>modelling</a:t>
            </a:r>
            <a:r>
              <a:rPr lang="en-US" sz="2800" b="1" dirty="0" smtClean="0">
                <a:solidFill>
                  <a:srgbClr val="000080"/>
                </a:solidFill>
                <a:latin typeface="" pitchFamily="16"/>
              </a:rPr>
              <a:t> granular materials and processes:</a:t>
            </a:r>
            <a:endParaRPr lang="en-US" sz="2800" b="1" dirty="0">
              <a:solidFill>
                <a:srgbClr val="000080"/>
              </a:solidFill>
              <a:latin typeface="" pitchFamily="16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152400" y="5303520"/>
            <a:ext cx="8839200" cy="10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GB" sz="2400" b="1" dirty="0">
                <a:solidFill>
                  <a:srgbClr val="000080"/>
                </a:solidFill>
                <a:cs typeface="Arial" charset="0"/>
              </a:rPr>
              <a:t>Σ ( </a:t>
            </a:r>
            <a:r>
              <a:rPr lang="en-US" sz="2400" b="1" dirty="0" smtClean="0">
                <a:solidFill>
                  <a:srgbClr val="000080"/>
                </a:solidFill>
                <a:latin typeface="" pitchFamily="16"/>
              </a:rPr>
              <a:t>Particle Motion + Particle Conversion ) = Entire Process</a:t>
            </a:r>
            <a:endParaRPr lang="en-US" sz="2400" b="1" dirty="0">
              <a:solidFill>
                <a:srgbClr val="000080"/>
              </a:solidFill>
              <a:latin typeface="" pitchFamily="16"/>
            </a:endParaRPr>
          </a:p>
        </p:txBody>
      </p:sp>
    </p:spTree>
    <p:extLst>
      <p:ext uri="{BB962C8B-B14F-4D97-AF65-F5344CB8AC3E}">
        <p14:creationId xmlns:p14="http://schemas.microsoft.com/office/powerpoint/2010/main" val="2054003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XDEMmodu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0101"/>
          <a:stretch>
            <a:fillRect/>
          </a:stretch>
        </p:blipFill>
        <p:spPr bwMode="auto">
          <a:xfrm>
            <a:off x="1554847" y="152400"/>
            <a:ext cx="5988953" cy="654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-100013"/>
            <a:ext cx="82296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Modules Structure</a:t>
            </a:r>
            <a:endParaRPr lang="en-US" sz="2000" b="1" dirty="0">
              <a:solidFill>
                <a:srgbClr val="0099FF"/>
              </a:solidFill>
              <a:latin typeface="Arial Narrow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8</a:t>
            </a:fld>
            <a:endParaRPr lang="en-US" sz="16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7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-100013"/>
            <a:ext cx="82296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sz="2000" b="1" dirty="0" smtClean="0">
                <a:solidFill>
                  <a:srgbClr val="0099FF"/>
                </a:solidFill>
                <a:latin typeface="Arial Narrow" pitchFamily="34" charset="0"/>
              </a:rPr>
              <a:t>DEM – FEM </a:t>
            </a:r>
            <a:r>
              <a:rPr lang="fr-CH" sz="2000" b="1" dirty="0" err="1" smtClean="0">
                <a:solidFill>
                  <a:srgbClr val="0099FF"/>
                </a:solidFill>
                <a:latin typeface="Arial Narrow" pitchFamily="34" charset="0"/>
              </a:rPr>
              <a:t>Coupling</a:t>
            </a:r>
            <a:endParaRPr lang="fr-CH" sz="2000" b="1" dirty="0" smtClean="0">
              <a:solidFill>
                <a:srgbClr val="0099FF"/>
              </a:solidFill>
              <a:latin typeface="Arial Narrow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38800" y="6477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="1" dirty="0">
                <a:solidFill>
                  <a:srgbClr val="009999"/>
                </a:solidFill>
              </a:rPr>
              <a:t>Mark </a:t>
            </a:r>
            <a:r>
              <a:rPr lang="en-US" sz="1400" b="1" dirty="0" smtClean="0">
                <a:solidFill>
                  <a:srgbClr val="009999"/>
                </a:solidFill>
              </a:rPr>
              <a:t>Michael</a:t>
            </a:r>
            <a:endParaRPr lang="en-US" sz="1400" b="1" dirty="0">
              <a:solidFill>
                <a:srgbClr val="0099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96200" y="6477000"/>
            <a:ext cx="990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fld id="{AB0B617F-C09D-42DF-BFAF-9B4F88C463D6}" type="slidenum">
              <a:rPr lang="en-US" sz="1600" b="1">
                <a:solidFill>
                  <a:srgbClr val="009999"/>
                </a:solidFill>
              </a:rPr>
              <a:pPr/>
              <a:t>9</a:t>
            </a:fld>
            <a:endParaRPr lang="en-US" sz="1600" b="1" dirty="0">
              <a:solidFill>
                <a:srgbClr val="009999"/>
              </a:solidFill>
            </a:endParaRPr>
          </a:p>
        </p:txBody>
      </p:sp>
      <p:pic>
        <p:nvPicPr>
          <p:cNvPr id="2" name="SpheresCubes-Membrane_Impact_col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549401"/>
            <a:ext cx="8124435" cy="33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6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6872</TotalTime>
  <Words>685</Words>
  <Application>Microsoft Office PowerPoint</Application>
  <PresentationFormat>On-screen Show (4:3)</PresentationFormat>
  <Paragraphs>187</Paragraphs>
  <Slides>17</Slides>
  <Notes>17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MICHAEL</dc:creator>
  <cp:lastModifiedBy>Mark MICHAEL</cp:lastModifiedBy>
  <cp:revision>148</cp:revision>
  <cp:lastPrinted>1601-01-01T00:00:00Z</cp:lastPrinted>
  <dcterms:created xsi:type="dcterms:W3CDTF">2011-09-15T08:04:33Z</dcterms:created>
  <dcterms:modified xsi:type="dcterms:W3CDTF">2012-10-22T22:10:47Z</dcterms:modified>
</cp:coreProperties>
</file>