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</p:sldMasterIdLst>
  <p:notesMasterIdLst>
    <p:notesMasterId r:id="rId34"/>
  </p:notesMasterIdLst>
  <p:sldIdLst>
    <p:sldId id="256" r:id="rId3"/>
    <p:sldId id="310" r:id="rId4"/>
    <p:sldId id="311" r:id="rId5"/>
    <p:sldId id="345" r:id="rId6"/>
    <p:sldId id="312" r:id="rId7"/>
    <p:sldId id="314" r:id="rId8"/>
    <p:sldId id="317" r:id="rId9"/>
    <p:sldId id="318" r:id="rId10"/>
    <p:sldId id="323" r:id="rId11"/>
    <p:sldId id="321" r:id="rId12"/>
    <p:sldId id="325" r:id="rId13"/>
    <p:sldId id="329" r:id="rId14"/>
    <p:sldId id="327" r:id="rId15"/>
    <p:sldId id="330" r:id="rId16"/>
    <p:sldId id="332" r:id="rId17"/>
    <p:sldId id="346" r:id="rId18"/>
    <p:sldId id="313" r:id="rId19"/>
    <p:sldId id="333" r:id="rId20"/>
    <p:sldId id="336" r:id="rId21"/>
    <p:sldId id="347" r:id="rId22"/>
    <p:sldId id="349" r:id="rId23"/>
    <p:sldId id="348" r:id="rId24"/>
    <p:sldId id="350" r:id="rId25"/>
    <p:sldId id="351" r:id="rId26"/>
    <p:sldId id="352" r:id="rId27"/>
    <p:sldId id="324" r:id="rId28"/>
    <p:sldId id="319" r:id="rId29"/>
    <p:sldId id="334" r:id="rId30"/>
    <p:sldId id="354" r:id="rId31"/>
    <p:sldId id="356" r:id="rId32"/>
    <p:sldId id="315" r:id="rId33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charset="0"/>
        <a:ea typeface="ＭＳ Ｐゴシック" pitchFamily="-4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0003A"/>
    <a:srgbClr val="C3C3C3"/>
    <a:srgbClr val="C0C0C0"/>
    <a:srgbClr val="000080"/>
    <a:srgbClr val="0099F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34587" autoAdjust="0"/>
    <p:restoredTop sz="94627" autoAdjust="0"/>
  </p:normalViewPr>
  <p:slideViewPr>
    <p:cSldViewPr>
      <p:cViewPr varScale="1">
        <p:scale>
          <a:sx n="128" d="100"/>
          <a:sy n="128" d="100"/>
        </p:scale>
        <p:origin x="-1134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8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9FA5CAFD-B259-42C9-9F4C-5D8E2B1B74B6}" type="slidenum">
              <a:rPr lang="lt-LT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774891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678E6A3-E5F1-4C9F-AD3E-56778499AD43}" type="slidenum">
              <a:rPr lang="lt-LT"/>
              <a:pPr/>
              <a:t>1</a:t>
            </a:fld>
            <a:endParaRPr lang="lt-LT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7946ACC7-8E37-48C4-9A0F-B5A50F1D820D}" type="slidenum">
              <a:rPr lang="lt-LT" sz="1200"/>
              <a:pPr algn="r">
                <a:buClrTx/>
                <a:buFontTx/>
                <a:buNone/>
              </a:pPr>
              <a:t>1</a:t>
            </a:fld>
            <a:endParaRPr lang="lt-LT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10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10</a:t>
            </a:fld>
            <a:endParaRPr lang="lt-LT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11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11</a:t>
            </a:fld>
            <a:endParaRPr lang="lt-LT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12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12</a:t>
            </a:fld>
            <a:endParaRPr lang="lt-LT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13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13</a:t>
            </a:fld>
            <a:endParaRPr lang="lt-LT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14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14</a:t>
            </a:fld>
            <a:endParaRPr lang="lt-LT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15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15</a:t>
            </a:fld>
            <a:endParaRPr lang="lt-LT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16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16</a:t>
            </a:fld>
            <a:endParaRPr lang="lt-LT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17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17</a:t>
            </a:fld>
            <a:endParaRPr lang="lt-LT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18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18</a:t>
            </a:fld>
            <a:endParaRPr lang="lt-LT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19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19</a:t>
            </a:fld>
            <a:endParaRPr lang="lt-LT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</a:t>
            </a:fld>
            <a:endParaRPr lang="lt-LT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20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20</a:t>
            </a:fld>
            <a:endParaRPr lang="lt-LT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21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21</a:t>
            </a:fld>
            <a:endParaRPr lang="lt-LT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22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22</a:t>
            </a:fld>
            <a:endParaRPr lang="lt-LT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23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23</a:t>
            </a:fld>
            <a:endParaRPr lang="lt-LT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24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24</a:t>
            </a:fld>
            <a:endParaRPr lang="lt-LT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25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25</a:t>
            </a:fld>
            <a:endParaRPr lang="lt-LT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26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26</a:t>
            </a:fld>
            <a:endParaRPr lang="lt-LT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27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27</a:t>
            </a:fld>
            <a:endParaRPr lang="lt-LT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28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28</a:t>
            </a:fld>
            <a:endParaRPr lang="lt-LT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29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29</a:t>
            </a:fld>
            <a:endParaRPr lang="lt-LT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3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3</a:t>
            </a:fld>
            <a:endParaRPr lang="lt-LT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30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30</a:t>
            </a:fld>
            <a:endParaRPr lang="lt-LT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31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31</a:t>
            </a:fld>
            <a:endParaRPr lang="lt-LT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4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4</a:t>
            </a:fld>
            <a:endParaRPr lang="lt-LT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5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5</a:t>
            </a:fld>
            <a:endParaRPr lang="lt-LT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6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6</a:t>
            </a:fld>
            <a:endParaRPr lang="lt-LT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7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7</a:t>
            </a:fld>
            <a:endParaRPr lang="lt-LT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8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8</a:t>
            </a:fld>
            <a:endParaRPr lang="lt-LT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A2BE7CD-E796-4D83-BEDC-2F8DC77563D9}" type="slidenum">
              <a:rPr lang="lt-LT"/>
              <a:pPr/>
              <a:t>9</a:t>
            </a:fld>
            <a:endParaRPr lang="lt-LT"/>
          </a:p>
        </p:txBody>
      </p:sp>
      <p:sp>
        <p:nvSpPr>
          <p:cNvPr id="665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450"/>
              </a:spcBef>
            </a:pPr>
            <a:endParaRPr lang="en-US"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r">
              <a:buClrTx/>
              <a:buFontTx/>
              <a:buNone/>
            </a:pPr>
            <a:fld id="{830021E1-0C48-464C-91DB-D013CBD3B4C3}" type="slidenum">
              <a:rPr lang="lt-LT" sz="1200"/>
              <a:pPr algn="r">
                <a:buClrTx/>
                <a:buFontTx/>
                <a:buNone/>
              </a:pPr>
              <a:t>9</a:t>
            </a:fld>
            <a:endParaRPr lang="lt-LT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5EB438B-10D0-4FAE-B087-5C4EDE764F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9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4EF35A5-9E04-47C4-9A4A-D1A3F39509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74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0663"/>
            <a:ext cx="2055813" cy="5903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0663"/>
            <a:ext cx="6019800" cy="5903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D2CF44D-AA0A-484A-B60B-53402B0FBA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2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64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64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485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95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363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25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7847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49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1051413-B7E5-4AA0-8A7B-948D0A98D1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60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434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736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0663"/>
            <a:ext cx="2055813" cy="5903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0663"/>
            <a:ext cx="6019800" cy="59039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83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BAA3CB7-FFD6-4F08-8D6A-80DD1B67A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9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ACA5264-17BF-4D90-B782-F6F4B4CA09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02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28445A3-0EE0-497A-B08A-6C7892652E5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640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4254571-387A-4458-BFC4-F6918D09CB8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30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ECF3212-513B-49BF-A6AE-44479E0E5E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66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1052EC4-884D-4771-8488-C741E5D365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F83E871-9BAC-43AC-9A65-E5FE9413E2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30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0663"/>
            <a:ext cx="822801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r>
              <a:rPr lang="en-US" smtClean="0"/>
              <a:t>Florian Hoffmann</a:t>
            </a:r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3201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>
              <a:buSzPct val="45000"/>
              <a:buFont typeface="Wingdings" pitchFamily="2" charset="2"/>
              <a:buNone/>
              <a:tabLst>
                <a:tab pos="723900" algn="l"/>
                <a:tab pos="14478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C5076813-C555-4D95-8AF0-F72039E710EE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r="3699" b="36719"/>
          <a:stretch>
            <a:fillRect/>
          </a:stretch>
        </p:blipFill>
        <p:spPr bwMode="auto">
          <a:xfrm>
            <a:off x="0" y="5876925"/>
            <a:ext cx="9191625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55" r="3699" b="3671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6597650"/>
            <a:ext cx="3786188" cy="15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2pPr>
      <a:lvl3pPr marL="1143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3pPr>
      <a:lvl4pPr marL="1600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4pPr>
      <a:lvl5pPr marL="20574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00CCCC"/>
          </a:solidFill>
          <a:latin typeface="Arial Narrow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0663"/>
            <a:ext cx="822801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+mj-lt"/>
          <a:ea typeface="+mj-ea"/>
          <a:cs typeface="+mj-cs"/>
        </a:defRPr>
      </a:lvl1pPr>
      <a:lvl2pPr marL="742950" indent="-2857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2pPr>
      <a:lvl3pPr marL="1143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3pPr>
      <a:lvl4pPr marL="1600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4pPr>
      <a:lvl5pPr marL="20574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5pPr>
      <a:lvl6pPr marL="25146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6pPr>
      <a:lvl7pPr marL="29718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7pPr>
      <a:lvl8pPr marL="34290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8pPr>
      <a:lvl9pPr marL="3886200" indent="-22860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800" b="1" u="sng">
          <a:solidFill>
            <a:srgbClr val="23B8DC"/>
          </a:solidFill>
          <a:latin typeface="Arial Narrow" pitchFamily="34" charset="0"/>
          <a:ea typeface="DejaVu Sans" charset="0"/>
          <a:cs typeface="DejaVu Sans" charset="0"/>
        </a:defRPr>
      </a:lvl9pPr>
    </p:titleStyle>
    <p:bodyStyle>
      <a:lvl1pPr marL="342900" indent="-342900" algn="l" defTabSz="457200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4.jpeg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png"/><Relationship Id="rId4" Type="http://schemas.openxmlformats.org/officeDocument/2006/relationships/image" Target="../media/image4.gif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.gif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.png"/><Relationship Id="rId7" Type="http://schemas.openxmlformats.org/officeDocument/2006/relationships/image" Target="../media/image54.JP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11" Type="http://schemas.openxmlformats.org/officeDocument/2006/relationships/image" Target="../media/image58.png"/><Relationship Id="rId5" Type="http://schemas.openxmlformats.org/officeDocument/2006/relationships/image" Target="../media/image52.JPG"/><Relationship Id="rId10" Type="http://schemas.openxmlformats.org/officeDocument/2006/relationships/image" Target="../media/image57.png"/><Relationship Id="rId4" Type="http://schemas.openxmlformats.org/officeDocument/2006/relationships/image" Target="../media/image4.gif"/><Relationship Id="rId9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4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G"/><Relationship Id="rId4" Type="http://schemas.openxmlformats.org/officeDocument/2006/relationships/image" Target="../media/image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65.jpeg"/><Relationship Id="rId4" Type="http://schemas.openxmlformats.org/officeDocument/2006/relationships/image" Target="../media/image4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media" Target="../media/media3.avi"/><Relationship Id="rId7" Type="http://schemas.openxmlformats.org/officeDocument/2006/relationships/image" Target="../media/image3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gif"/><Relationship Id="rId4" Type="http://schemas.openxmlformats.org/officeDocument/2006/relationships/video" Target="../media/media3.avi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media" Target="../media/media5.avi"/><Relationship Id="rId7" Type="http://schemas.openxmlformats.org/officeDocument/2006/relationships/image" Target="../media/image3.pn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notesSlide" Target="../notesSlides/notesSlide2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.gif"/><Relationship Id="rId4" Type="http://schemas.openxmlformats.org/officeDocument/2006/relationships/video" Target="../media/media5.avi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3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4.gif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95288" y="685800"/>
            <a:ext cx="8291512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609600" indent="-608013"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1179513" algn="l"/>
                <a:tab pos="2093913" algn="l"/>
                <a:tab pos="3008313" algn="l"/>
                <a:tab pos="3922713" algn="l"/>
                <a:tab pos="4837113" algn="l"/>
                <a:tab pos="5751513" algn="l"/>
                <a:tab pos="6665913" algn="l"/>
                <a:tab pos="7580313" algn="l"/>
                <a:tab pos="8494713" algn="l"/>
                <a:tab pos="9409113" algn="l"/>
                <a:tab pos="10323513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00"/>
              </a:spcBef>
              <a:buClrTx/>
              <a:buFontTx/>
              <a:buNone/>
            </a:pPr>
            <a:r>
              <a:rPr lang="en-US" sz="1400" b="1" dirty="0">
                <a:solidFill>
                  <a:srgbClr val="0070C0"/>
                </a:solidFill>
              </a:rPr>
              <a:t>Mark Michael, </a:t>
            </a:r>
            <a:r>
              <a:rPr lang="en-US" sz="1400" b="1" dirty="0" smtClean="0">
                <a:solidFill>
                  <a:srgbClr val="0070C0"/>
                </a:solidFill>
              </a:rPr>
              <a:t> Dipl</a:t>
            </a:r>
            <a:r>
              <a:rPr lang="en-US" sz="1400" b="1" dirty="0">
                <a:solidFill>
                  <a:srgbClr val="0070C0"/>
                </a:solidFill>
              </a:rPr>
              <a:t>.-</a:t>
            </a:r>
            <a:r>
              <a:rPr lang="en-US" sz="1400" b="1" dirty="0" err="1">
                <a:solidFill>
                  <a:srgbClr val="0070C0"/>
                </a:solidFill>
              </a:rPr>
              <a:t>Ing</a:t>
            </a:r>
            <a:r>
              <a:rPr lang="en-US" sz="1400" b="1" dirty="0">
                <a:solidFill>
                  <a:srgbClr val="0070C0"/>
                </a:solidFill>
              </a:rPr>
              <a:t>.                                                                                 </a:t>
            </a:r>
            <a:r>
              <a:rPr lang="en-US" sz="1400" b="1" dirty="0" smtClean="0">
                <a:solidFill>
                  <a:srgbClr val="0070C0"/>
                </a:solidFill>
              </a:rPr>
              <a:t>www.markmichael.eu</a:t>
            </a:r>
            <a:endParaRPr lang="en-US" sz="1400" b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endParaRPr lang="en-US" sz="1100" dirty="0">
              <a:solidFill>
                <a:srgbClr val="0070C0"/>
              </a:solidFill>
            </a:endParaRPr>
          </a:p>
          <a:p>
            <a:pPr>
              <a:spcBef>
                <a:spcPts val="800"/>
              </a:spcBef>
              <a:buClrTx/>
              <a:buSzTx/>
            </a:pPr>
            <a:r>
              <a:rPr lang="en-US" sz="1100" b="1" dirty="0" smtClean="0">
                <a:solidFill>
                  <a:srgbClr val="0070C0"/>
                </a:solidFill>
              </a:rPr>
              <a:t>Education</a:t>
            </a:r>
          </a:p>
          <a:p>
            <a:pPr>
              <a:spcBef>
                <a:spcPts val="800"/>
              </a:spcBef>
              <a:buClrTx/>
              <a:buSzTx/>
              <a:buFontTx/>
              <a:buNone/>
            </a:pPr>
            <a:r>
              <a:rPr lang="en-US" sz="1100" b="1" dirty="0" smtClean="0">
                <a:solidFill>
                  <a:srgbClr val="0070C0"/>
                </a:solidFill>
              </a:rPr>
              <a:t>2010 </a:t>
            </a:r>
            <a:r>
              <a:rPr lang="en-US" sz="1100" b="1" dirty="0">
                <a:solidFill>
                  <a:srgbClr val="0070C0"/>
                </a:solidFill>
              </a:rPr>
              <a:t>- 2014     </a:t>
            </a:r>
            <a:r>
              <a:rPr lang="en-US" sz="1100" b="1" dirty="0" smtClean="0">
                <a:solidFill>
                  <a:srgbClr val="0070C0"/>
                </a:solidFill>
              </a:rPr>
              <a:t>University </a:t>
            </a:r>
            <a:r>
              <a:rPr lang="en-US" sz="1100" b="1" dirty="0">
                <a:solidFill>
                  <a:srgbClr val="0070C0"/>
                </a:solidFill>
              </a:rPr>
              <a:t>of Luxembourg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r>
              <a:rPr lang="en-US" sz="1100" dirty="0">
                <a:solidFill>
                  <a:srgbClr val="0070C0"/>
                </a:solidFill>
              </a:rPr>
              <a:t>                         PhD at the Department of Thermo-/ Fluid Dynamics, </a:t>
            </a:r>
            <a:r>
              <a:rPr lang="en-US" sz="1100" dirty="0" smtClean="0">
                <a:solidFill>
                  <a:srgbClr val="0070C0"/>
                </a:solidFill>
              </a:rPr>
              <a:t>FSTC</a:t>
            </a:r>
            <a:endParaRPr lang="en-US" sz="1100" dirty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endParaRPr lang="en-US" sz="1100" dirty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dirty="0">
                <a:solidFill>
                  <a:srgbClr val="0070C0"/>
                </a:solidFill>
              </a:rPr>
              <a:t>                         Degree Thesis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b="1" dirty="0">
                <a:solidFill>
                  <a:srgbClr val="0070C0"/>
                </a:solidFill>
              </a:rPr>
              <a:t>                         - </a:t>
            </a:r>
            <a:r>
              <a:rPr lang="en-US" sz="1100" dirty="0">
                <a:solidFill>
                  <a:srgbClr val="0070C0"/>
                </a:solidFill>
              </a:rPr>
              <a:t>A Discrete Approach to Describe the Kinematics between </a:t>
            </a:r>
            <a:r>
              <a:rPr lang="en-US" sz="1100" dirty="0" smtClean="0">
                <a:solidFill>
                  <a:srgbClr val="0070C0"/>
                </a:solidFill>
              </a:rPr>
              <a:t>Snow </a:t>
            </a:r>
            <a:r>
              <a:rPr lang="en-US" sz="1100" dirty="0">
                <a:solidFill>
                  <a:srgbClr val="0070C0"/>
                </a:solidFill>
              </a:rPr>
              <a:t>and a Tire Tread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r>
              <a:rPr lang="en-US" sz="1100" b="1" dirty="0">
                <a:solidFill>
                  <a:srgbClr val="0070C0"/>
                </a:solidFill>
              </a:rPr>
              <a:t>       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r>
              <a:rPr lang="en-US" sz="1100" b="1" dirty="0">
                <a:solidFill>
                  <a:srgbClr val="0070C0"/>
                </a:solidFill>
              </a:rPr>
              <a:t>2003 - 2009     </a:t>
            </a:r>
            <a:r>
              <a:rPr lang="en-US" sz="1100" b="1" dirty="0" smtClean="0">
                <a:solidFill>
                  <a:srgbClr val="0070C0"/>
                </a:solidFill>
              </a:rPr>
              <a:t>University </a:t>
            </a:r>
            <a:r>
              <a:rPr lang="en-US" sz="1100" b="1" dirty="0">
                <a:solidFill>
                  <a:srgbClr val="0070C0"/>
                </a:solidFill>
              </a:rPr>
              <a:t>of Rostock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r>
              <a:rPr lang="en-US" sz="1100" dirty="0">
                <a:solidFill>
                  <a:srgbClr val="0070C0"/>
                </a:solidFill>
              </a:rPr>
              <a:t>                         Dipl.-</a:t>
            </a:r>
            <a:r>
              <a:rPr lang="en-US" sz="1100" dirty="0" err="1">
                <a:solidFill>
                  <a:srgbClr val="0070C0"/>
                </a:solidFill>
              </a:rPr>
              <a:t>Ing</a:t>
            </a:r>
            <a:r>
              <a:rPr lang="en-US" sz="1100" dirty="0" smtClean="0">
                <a:solidFill>
                  <a:srgbClr val="0070C0"/>
                </a:solidFill>
              </a:rPr>
              <a:t>. (MSc) </a:t>
            </a:r>
            <a:r>
              <a:rPr lang="en-US" sz="1100" dirty="0">
                <a:solidFill>
                  <a:srgbClr val="0070C0"/>
                </a:solidFill>
              </a:rPr>
              <a:t>in Mechanical Engineering, </a:t>
            </a:r>
            <a:r>
              <a:rPr lang="en-US" sz="1100" dirty="0" smtClean="0">
                <a:solidFill>
                  <a:srgbClr val="0070C0"/>
                </a:solidFill>
              </a:rPr>
              <a:t>Structure </a:t>
            </a:r>
            <a:r>
              <a:rPr lang="en-US" sz="1100" dirty="0">
                <a:solidFill>
                  <a:srgbClr val="0070C0"/>
                </a:solidFill>
              </a:rPr>
              <a:t>and Fluid Mechanics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endParaRPr lang="en-US" sz="1100" dirty="0" smtClean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dirty="0" smtClean="0">
                <a:solidFill>
                  <a:srgbClr val="0070C0"/>
                </a:solidFill>
              </a:rPr>
              <a:t>                         Degree Thesis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b="1" dirty="0" smtClean="0">
                <a:solidFill>
                  <a:srgbClr val="0070C0"/>
                </a:solidFill>
              </a:rPr>
              <a:t>                         - </a:t>
            </a:r>
            <a:r>
              <a:rPr lang="en-US" sz="1100" dirty="0" smtClean="0">
                <a:solidFill>
                  <a:srgbClr val="0070C0"/>
                </a:solidFill>
              </a:rPr>
              <a:t>Determination of the Wake </a:t>
            </a:r>
            <a:r>
              <a:rPr lang="en-US" sz="1100" dirty="0">
                <a:solidFill>
                  <a:srgbClr val="0070C0"/>
                </a:solidFill>
              </a:rPr>
              <a:t>S</a:t>
            </a:r>
            <a:r>
              <a:rPr lang="en-US" sz="1100" dirty="0" smtClean="0">
                <a:solidFill>
                  <a:srgbClr val="0070C0"/>
                </a:solidFill>
              </a:rPr>
              <a:t>tructure and Surface </a:t>
            </a:r>
            <a:r>
              <a:rPr lang="en-US" sz="1100" dirty="0">
                <a:solidFill>
                  <a:srgbClr val="0070C0"/>
                </a:solidFill>
              </a:rPr>
              <a:t>F</a:t>
            </a:r>
            <a:r>
              <a:rPr lang="en-US" sz="1100" dirty="0" smtClean="0">
                <a:solidFill>
                  <a:srgbClr val="0070C0"/>
                </a:solidFill>
              </a:rPr>
              <a:t>orces in the Flow around an Undulating </a:t>
            </a:r>
            <a:r>
              <a:rPr lang="en-US" sz="1100" dirty="0">
                <a:solidFill>
                  <a:srgbClr val="0070C0"/>
                </a:solidFill>
              </a:rPr>
              <a:t>B</a:t>
            </a:r>
            <a:r>
              <a:rPr lang="en-US" sz="1100" dirty="0" smtClean="0">
                <a:solidFill>
                  <a:srgbClr val="0070C0"/>
                </a:solidFill>
              </a:rPr>
              <a:t>luff </a:t>
            </a:r>
            <a:r>
              <a:rPr lang="en-US" sz="1100" dirty="0">
                <a:solidFill>
                  <a:srgbClr val="0070C0"/>
                </a:solidFill>
              </a:rPr>
              <a:t>B</a:t>
            </a:r>
            <a:r>
              <a:rPr lang="en-US" sz="1100" dirty="0" smtClean="0">
                <a:solidFill>
                  <a:srgbClr val="0070C0"/>
                </a:solidFill>
              </a:rPr>
              <a:t>ody by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r>
              <a:rPr lang="en-US" sz="1100" dirty="0" smtClean="0">
                <a:solidFill>
                  <a:srgbClr val="0070C0"/>
                </a:solidFill>
              </a:rPr>
              <a:t>                           </a:t>
            </a:r>
            <a:r>
              <a:rPr lang="en-US" sz="1100" dirty="0">
                <a:solidFill>
                  <a:srgbClr val="0070C0"/>
                </a:solidFill>
              </a:rPr>
              <a:t>m</a:t>
            </a:r>
            <a:r>
              <a:rPr lang="en-US" sz="1100" dirty="0" smtClean="0">
                <a:solidFill>
                  <a:srgbClr val="0070C0"/>
                </a:solidFill>
              </a:rPr>
              <a:t>eans of Direct </a:t>
            </a:r>
            <a:r>
              <a:rPr lang="en-US" sz="1100" dirty="0">
                <a:solidFill>
                  <a:srgbClr val="0070C0"/>
                </a:solidFill>
              </a:rPr>
              <a:t>N</a:t>
            </a:r>
            <a:r>
              <a:rPr lang="en-US" sz="1100" dirty="0" smtClean="0">
                <a:solidFill>
                  <a:srgbClr val="0070C0"/>
                </a:solidFill>
              </a:rPr>
              <a:t>umerical </a:t>
            </a:r>
            <a:r>
              <a:rPr lang="en-US" sz="1100" dirty="0">
                <a:solidFill>
                  <a:srgbClr val="0070C0"/>
                </a:solidFill>
              </a:rPr>
              <a:t>S</a:t>
            </a:r>
            <a:r>
              <a:rPr lang="en-US" sz="1100" dirty="0" smtClean="0">
                <a:solidFill>
                  <a:srgbClr val="0070C0"/>
                </a:solidFill>
              </a:rPr>
              <a:t>imulation</a:t>
            </a: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endParaRPr lang="fr-CH" sz="1100" b="1" dirty="0" smtClean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FontTx/>
              <a:buNone/>
            </a:pPr>
            <a:r>
              <a:rPr lang="en-US" sz="1100" b="1" dirty="0" smtClean="0">
                <a:solidFill>
                  <a:srgbClr val="0070C0"/>
                </a:solidFill>
              </a:rPr>
              <a:t>Employer</a:t>
            </a:r>
            <a:endParaRPr lang="en-US" sz="1100" b="1" dirty="0">
              <a:solidFill>
                <a:srgbClr val="0070C0"/>
              </a:solidFill>
            </a:endParaRPr>
          </a:p>
          <a:p>
            <a:pPr>
              <a:spcBef>
                <a:spcPts val="800"/>
              </a:spcBef>
              <a:buClrTx/>
              <a:buSzTx/>
            </a:pPr>
            <a:r>
              <a:rPr lang="en-US" sz="1100" b="1" dirty="0" smtClean="0">
                <a:solidFill>
                  <a:srgbClr val="0070C0"/>
                </a:solidFill>
              </a:rPr>
              <a:t>2010- 2014      University of Luxembourg</a:t>
            </a:r>
          </a:p>
          <a:p>
            <a:pPr>
              <a:spcBef>
                <a:spcPts val="800"/>
              </a:spcBef>
              <a:buClrTx/>
              <a:buSzTx/>
              <a:buAutoNum type="arabicPlain" startAt="2013"/>
            </a:pPr>
            <a:r>
              <a:rPr lang="en-US" sz="1100" b="1" dirty="0" smtClean="0">
                <a:solidFill>
                  <a:srgbClr val="0070C0"/>
                </a:solidFill>
              </a:rPr>
              <a:t>        </a:t>
            </a:r>
            <a:r>
              <a:rPr lang="en-US" sz="1100" b="1" dirty="0" err="1" smtClean="0">
                <a:solidFill>
                  <a:srgbClr val="0070C0"/>
                </a:solidFill>
              </a:rPr>
              <a:t>Inutech</a:t>
            </a:r>
            <a:r>
              <a:rPr lang="en-US" sz="1100" b="1" dirty="0" smtClean="0">
                <a:solidFill>
                  <a:srgbClr val="0070C0"/>
                </a:solidFill>
              </a:rPr>
              <a:t> GmbH Nürnberg,  Germany</a:t>
            </a:r>
          </a:p>
          <a:p>
            <a:pPr marL="1587" indent="0">
              <a:spcBef>
                <a:spcPts val="800"/>
              </a:spcBef>
              <a:buClrTx/>
              <a:buSzTx/>
            </a:pPr>
            <a:r>
              <a:rPr lang="en-US" sz="1100" b="1" dirty="0" smtClean="0">
                <a:solidFill>
                  <a:srgbClr val="0070C0"/>
                </a:solidFill>
              </a:rPr>
              <a:t>2012                IRSTEA Grenoble, France</a:t>
            </a:r>
          </a:p>
          <a:p>
            <a:pPr marL="1587" indent="0">
              <a:spcBef>
                <a:spcPts val="800"/>
              </a:spcBef>
              <a:buClrTx/>
              <a:buSzTx/>
            </a:pPr>
            <a:r>
              <a:rPr lang="en-US" sz="1100" b="1" dirty="0">
                <a:solidFill>
                  <a:srgbClr val="0070C0"/>
                </a:solidFill>
              </a:rPr>
              <a:t>2008 - 2009     </a:t>
            </a:r>
            <a:r>
              <a:rPr lang="en-US" sz="1100" b="1" dirty="0" smtClean="0">
                <a:solidFill>
                  <a:srgbClr val="0070C0"/>
                </a:solidFill>
              </a:rPr>
              <a:t>Institute </a:t>
            </a:r>
            <a:r>
              <a:rPr lang="en-US" sz="1100" b="1" dirty="0">
                <a:solidFill>
                  <a:srgbClr val="0070C0"/>
                </a:solidFill>
              </a:rPr>
              <a:t>of Fluid Mechanics, University of </a:t>
            </a:r>
            <a:r>
              <a:rPr lang="en-US" sz="1100" b="1" dirty="0" smtClean="0">
                <a:solidFill>
                  <a:srgbClr val="0070C0"/>
                </a:solidFill>
              </a:rPr>
              <a:t>Rostock</a:t>
            </a:r>
            <a:r>
              <a:rPr lang="en-US" sz="1100" b="1" dirty="0">
                <a:solidFill>
                  <a:srgbClr val="0070C0"/>
                </a:solidFill>
              </a:rPr>
              <a:t> </a:t>
            </a:r>
            <a:r>
              <a:rPr lang="en-US" sz="1100" b="1" dirty="0" smtClean="0">
                <a:solidFill>
                  <a:srgbClr val="0070C0"/>
                </a:solidFill>
              </a:rPr>
              <a:t>, </a:t>
            </a:r>
            <a:r>
              <a:rPr lang="en-US" sz="1100" b="1" dirty="0">
                <a:solidFill>
                  <a:srgbClr val="0070C0"/>
                </a:solidFill>
              </a:rPr>
              <a:t>Germany</a:t>
            </a:r>
            <a:endParaRPr lang="en-US" sz="1100" b="1" dirty="0" smtClean="0">
              <a:solidFill>
                <a:srgbClr val="0070C0"/>
              </a:solidFill>
            </a:endParaRPr>
          </a:p>
          <a:p>
            <a:pPr marL="1587" indent="0">
              <a:spcBef>
                <a:spcPts val="800"/>
              </a:spcBef>
              <a:buClrTx/>
              <a:buSzTx/>
            </a:pPr>
            <a:r>
              <a:rPr lang="en-US" sz="1100" b="1" dirty="0">
                <a:solidFill>
                  <a:srgbClr val="0070C0"/>
                </a:solidFill>
              </a:rPr>
              <a:t>2007 - 2008     </a:t>
            </a:r>
            <a:r>
              <a:rPr lang="en-US" sz="1100" b="1" dirty="0" smtClean="0">
                <a:solidFill>
                  <a:srgbClr val="0070C0"/>
                </a:solidFill>
              </a:rPr>
              <a:t>Institute </a:t>
            </a:r>
            <a:r>
              <a:rPr lang="en-US" sz="1100" b="1" dirty="0">
                <a:solidFill>
                  <a:srgbClr val="0070C0"/>
                </a:solidFill>
              </a:rPr>
              <a:t>of  Machine Dynamics, University of </a:t>
            </a:r>
            <a:r>
              <a:rPr lang="en-US" sz="1100" b="1" dirty="0" smtClean="0">
                <a:solidFill>
                  <a:srgbClr val="0070C0"/>
                </a:solidFill>
              </a:rPr>
              <a:t>Rostock</a:t>
            </a:r>
            <a:r>
              <a:rPr lang="en-US" sz="1100" b="1" dirty="0">
                <a:solidFill>
                  <a:srgbClr val="0070C0"/>
                </a:solidFill>
              </a:rPr>
              <a:t> </a:t>
            </a:r>
            <a:r>
              <a:rPr lang="en-US" sz="1100" b="1" dirty="0" smtClean="0">
                <a:solidFill>
                  <a:srgbClr val="0070C0"/>
                </a:solidFill>
              </a:rPr>
              <a:t>, </a:t>
            </a:r>
            <a:r>
              <a:rPr lang="en-US" sz="1100" b="1" dirty="0">
                <a:solidFill>
                  <a:srgbClr val="0070C0"/>
                </a:solidFill>
              </a:rPr>
              <a:t>Germany</a:t>
            </a:r>
            <a:endParaRPr lang="en-US" sz="1100" b="1" dirty="0" smtClean="0">
              <a:solidFill>
                <a:srgbClr val="0070C0"/>
              </a:solidFill>
            </a:endParaRPr>
          </a:p>
          <a:p>
            <a:pPr marL="1587" indent="0">
              <a:spcBef>
                <a:spcPts val="800"/>
              </a:spcBef>
              <a:buClrTx/>
              <a:buSzTx/>
            </a:pPr>
            <a:r>
              <a:rPr lang="en-US" sz="1100" b="1" dirty="0">
                <a:solidFill>
                  <a:srgbClr val="0070C0"/>
                </a:solidFill>
              </a:rPr>
              <a:t>2006 - 2007     </a:t>
            </a:r>
            <a:r>
              <a:rPr lang="en-US" sz="1100" b="1" dirty="0" smtClean="0">
                <a:solidFill>
                  <a:srgbClr val="0070C0"/>
                </a:solidFill>
              </a:rPr>
              <a:t>MAN </a:t>
            </a:r>
            <a:r>
              <a:rPr lang="en-US" sz="1100" b="1" dirty="0">
                <a:solidFill>
                  <a:srgbClr val="0070C0"/>
                </a:solidFill>
              </a:rPr>
              <a:t>DIESEL SE, Turbocharger Engineering </a:t>
            </a:r>
            <a:r>
              <a:rPr lang="en-US" sz="1100" b="1" dirty="0" smtClean="0">
                <a:solidFill>
                  <a:srgbClr val="0070C0"/>
                </a:solidFill>
              </a:rPr>
              <a:t>Development,  Augsburg</a:t>
            </a:r>
            <a:r>
              <a:rPr lang="en-US" sz="1100" b="1" dirty="0">
                <a:solidFill>
                  <a:srgbClr val="0070C0"/>
                </a:solidFill>
              </a:rPr>
              <a:t> </a:t>
            </a:r>
            <a:r>
              <a:rPr lang="en-US" sz="1100" b="1" dirty="0" smtClean="0">
                <a:solidFill>
                  <a:srgbClr val="0070C0"/>
                </a:solidFill>
              </a:rPr>
              <a:t>, </a:t>
            </a:r>
            <a:r>
              <a:rPr lang="en-US" sz="1100" b="1" dirty="0">
                <a:solidFill>
                  <a:srgbClr val="0070C0"/>
                </a:solidFill>
              </a:rPr>
              <a:t>Germany</a:t>
            </a:r>
            <a:r>
              <a:rPr lang="en-US" sz="1100" b="1" dirty="0" smtClean="0">
                <a:solidFill>
                  <a:srgbClr val="0070C0"/>
                </a:solidFill>
              </a:rPr>
              <a:t> </a:t>
            </a:r>
            <a:endParaRPr lang="en-US" sz="1100" dirty="0">
              <a:solidFill>
                <a:srgbClr val="0070C0"/>
              </a:solidFill>
            </a:endParaRPr>
          </a:p>
          <a:p>
            <a:pPr marL="1587" indent="0">
              <a:spcBef>
                <a:spcPts val="800"/>
              </a:spcBef>
              <a:buClrTx/>
              <a:buSzTx/>
            </a:pPr>
            <a:endParaRPr lang="en-US" sz="1100" b="1" dirty="0">
              <a:solidFill>
                <a:srgbClr val="0070C0"/>
              </a:solidFill>
            </a:endParaRPr>
          </a:p>
          <a:p>
            <a:pPr marL="1587" indent="0">
              <a:spcBef>
                <a:spcPts val="800"/>
              </a:spcBef>
              <a:buClrTx/>
              <a:buSzTx/>
            </a:pPr>
            <a:endParaRPr lang="en-US" sz="1100" b="1" dirty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endParaRPr lang="fr-CH" sz="1100" b="1" dirty="0" smtClean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400"/>
              </a:spcBef>
              <a:buClrTx/>
              <a:buSzTx/>
              <a:buFontTx/>
              <a:buNone/>
            </a:pPr>
            <a:endParaRPr lang="en-US" sz="1100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INTERFACE COUPLING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400" y="1295400"/>
            <a:ext cx="809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 smtClean="0">
                <a:solidFill>
                  <a:srgbClr val="0070C0"/>
                </a:solidFill>
              </a:rPr>
              <a:t>Surface Elements in FEM   =   </a:t>
            </a:r>
            <a:r>
              <a:rPr lang="fr-CH" sz="1600" b="1" dirty="0" err="1" smtClean="0">
                <a:solidFill>
                  <a:srgbClr val="0070C0"/>
                </a:solidFill>
              </a:rPr>
              <a:t>Boundary</a:t>
            </a:r>
            <a:r>
              <a:rPr lang="fr-CH" sz="1600" b="1" dirty="0" smtClean="0">
                <a:solidFill>
                  <a:srgbClr val="0070C0"/>
                </a:solidFill>
              </a:rPr>
              <a:t> Elements in XDEM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5929" r="9611"/>
          <a:stretch>
            <a:fillRect/>
          </a:stretch>
        </p:blipFill>
        <p:spPr>
          <a:xfrm>
            <a:off x="4937506" y="1818348"/>
            <a:ext cx="3420240" cy="3673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6956" r="17344" b="9075"/>
          <a:stretch>
            <a:fillRect/>
          </a:stretch>
        </p:blipFill>
        <p:spPr>
          <a:xfrm>
            <a:off x="881761" y="1818348"/>
            <a:ext cx="3200400" cy="3374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891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XDEM - FEM COUPLING PROCEDURE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 bwMode="auto">
          <a:xfrm rot="1506647">
            <a:off x="3212553" y="2889882"/>
            <a:ext cx="2723777" cy="940367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5043" t="20334" r="15138"/>
          <a:stretch>
            <a:fillRect/>
          </a:stretch>
        </p:blipFill>
        <p:spPr>
          <a:xfrm>
            <a:off x="5893124" y="3703141"/>
            <a:ext cx="2815919" cy="18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14515" b="24202"/>
          <a:stretch>
            <a:fillRect/>
          </a:stretch>
        </p:blipFill>
        <p:spPr>
          <a:xfrm>
            <a:off x="6096389" y="3116568"/>
            <a:ext cx="2511360" cy="4831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15" name="Freeform 14"/>
          <p:cNvSpPr/>
          <p:nvPr/>
        </p:nvSpPr>
        <p:spPr>
          <a:xfrm rot="642600">
            <a:off x="1369344" y="2230007"/>
            <a:ext cx="182520" cy="8121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6" name="Freeform 15"/>
          <p:cNvSpPr/>
          <p:nvPr/>
        </p:nvSpPr>
        <p:spPr>
          <a:xfrm rot="1803600">
            <a:off x="795336" y="1524483"/>
            <a:ext cx="2032199" cy="1895760"/>
          </a:xfrm>
          <a:custGeom>
            <a:avLst>
              <a:gd name="f0" fmla="val 325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384119" y="1577342"/>
            <a:ext cx="2273001" cy="17108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000080"/>
              </a:gs>
              <a:gs pos="100000">
                <a:srgbClr val="FFFFFF"/>
              </a:gs>
            </a:gsLst>
            <a:lin ang="2700000"/>
          </a:gra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/>
          </a:p>
        </p:txBody>
      </p:sp>
      <p:sp>
        <p:nvSpPr>
          <p:cNvPr id="18" name="Straight Connector 17"/>
          <p:cNvSpPr/>
          <p:nvPr/>
        </p:nvSpPr>
        <p:spPr>
          <a:xfrm flipV="1">
            <a:off x="1614878" y="2447281"/>
            <a:ext cx="524881" cy="172079"/>
          </a:xfrm>
          <a:prstGeom prst="line">
            <a:avLst/>
          </a:prstGeom>
          <a:noFill/>
          <a:ln w="38160">
            <a:solidFill>
              <a:srgbClr val="99CC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9" name="Straight Connector 18"/>
          <p:cNvSpPr/>
          <p:nvPr/>
        </p:nvSpPr>
        <p:spPr>
          <a:xfrm flipH="1" flipV="1">
            <a:off x="1491479" y="2241180"/>
            <a:ext cx="123397" cy="377820"/>
          </a:xfrm>
          <a:prstGeom prst="line">
            <a:avLst/>
          </a:prstGeom>
          <a:noFill/>
          <a:ln w="38160">
            <a:solidFill>
              <a:srgbClr val="99CC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41852" y="2045067"/>
            <a:ext cx="533520" cy="569520"/>
            <a:chOff x="1795320" y="2741399"/>
            <a:chExt cx="533520" cy="569520"/>
          </a:xfrm>
        </p:grpSpPr>
        <p:sp>
          <p:nvSpPr>
            <p:cNvPr id="21" name="Freeform 20"/>
            <p:cNvSpPr/>
            <p:nvPr/>
          </p:nvSpPr>
          <p:spPr>
            <a:xfrm>
              <a:off x="1795320" y="2741399"/>
              <a:ext cx="533520" cy="56952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F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n</a:t>
              </a:r>
            </a:p>
          </p:txBody>
        </p:sp>
        <p:sp>
          <p:nvSpPr>
            <p:cNvPr id="22" name="Straight Connector 21"/>
            <p:cNvSpPr/>
            <p:nvPr/>
          </p:nvSpPr>
          <p:spPr>
            <a:xfrm>
              <a:off x="1996200" y="277020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495812" y="1946366"/>
            <a:ext cx="425880" cy="510119"/>
            <a:chOff x="1349280" y="2658600"/>
            <a:chExt cx="425880" cy="510119"/>
          </a:xfrm>
        </p:grpSpPr>
        <p:sp>
          <p:nvSpPr>
            <p:cNvPr id="24" name="Freeform 23"/>
            <p:cNvSpPr/>
            <p:nvPr/>
          </p:nvSpPr>
          <p:spPr>
            <a:xfrm>
              <a:off x="1349280" y="2658600"/>
              <a:ext cx="42588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F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t</a:t>
              </a:r>
            </a:p>
          </p:txBody>
        </p:sp>
        <p:sp>
          <p:nvSpPr>
            <p:cNvPr id="25" name="Straight Connector 24"/>
            <p:cNvSpPr/>
            <p:nvPr/>
          </p:nvSpPr>
          <p:spPr>
            <a:xfrm>
              <a:off x="1512000" y="268704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26" name="Text Placeholder 25"/>
          <p:cNvSpPr txBox="1">
            <a:spLocks/>
          </p:cNvSpPr>
          <p:nvPr/>
        </p:nvSpPr>
        <p:spPr bwMode="auto">
          <a:xfrm>
            <a:off x="584499" y="3888517"/>
            <a:ext cx="2667000" cy="10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0070C0"/>
                </a:solidFill>
                <a:latin typeface="+mn-lt"/>
              </a:rPr>
              <a:t>Prediction of impact force on boundary on XDEM side</a:t>
            </a:r>
          </a:p>
        </p:txBody>
      </p:sp>
      <p:sp>
        <p:nvSpPr>
          <p:cNvPr id="27" name="Text Placeholder 26"/>
          <p:cNvSpPr txBox="1">
            <a:spLocks/>
          </p:cNvSpPr>
          <p:nvPr/>
        </p:nvSpPr>
        <p:spPr bwMode="auto">
          <a:xfrm>
            <a:off x="6106469" y="2447281"/>
            <a:ext cx="2491200" cy="56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0070C0"/>
                </a:solidFill>
                <a:latin typeface="+mn-lt"/>
              </a:rPr>
              <a:t>Interpolation of forces by means of FE shape functions</a:t>
            </a:r>
            <a:endParaRPr lang="en-US" sz="1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8" name="Text Placeholder 27"/>
          <p:cNvSpPr txBox="1">
            <a:spLocks/>
          </p:cNvSpPr>
          <p:nvPr/>
        </p:nvSpPr>
        <p:spPr bwMode="auto">
          <a:xfrm>
            <a:off x="3719010" y="3311817"/>
            <a:ext cx="1733550" cy="82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 algn="ctr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0070C0"/>
                </a:solidFill>
                <a:latin typeface="+mn-lt"/>
              </a:rPr>
              <a:t>Transfer of counterpart force</a:t>
            </a:r>
            <a:endParaRPr lang="en-US" sz="1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9" name="Straight Connector 28"/>
          <p:cNvSpPr/>
          <p:nvPr/>
        </p:nvSpPr>
        <p:spPr>
          <a:xfrm flipH="1">
            <a:off x="1060181" y="2639223"/>
            <a:ext cx="522000" cy="181080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30" name="Straight Connector 29"/>
          <p:cNvSpPr/>
          <p:nvPr/>
        </p:nvSpPr>
        <p:spPr>
          <a:xfrm>
            <a:off x="1599839" y="2619001"/>
            <a:ext cx="121960" cy="341280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704644" y="2245166"/>
            <a:ext cx="596936" cy="463846"/>
            <a:chOff x="621720" y="2957400"/>
            <a:chExt cx="596936" cy="463846"/>
          </a:xfrm>
        </p:grpSpPr>
        <p:sp>
          <p:nvSpPr>
            <p:cNvPr id="32" name="Freeform 31"/>
            <p:cNvSpPr/>
            <p:nvPr/>
          </p:nvSpPr>
          <p:spPr>
            <a:xfrm>
              <a:off x="621720" y="2957400"/>
              <a:ext cx="596936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-F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n</a:t>
              </a: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844199" y="2986200"/>
              <a:ext cx="108361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277640" y="2970187"/>
            <a:ext cx="540830" cy="463846"/>
            <a:chOff x="1226520" y="3594960"/>
            <a:chExt cx="540830" cy="463846"/>
          </a:xfrm>
        </p:grpSpPr>
        <p:sp>
          <p:nvSpPr>
            <p:cNvPr id="35" name="Freeform 34"/>
            <p:cNvSpPr/>
            <p:nvPr/>
          </p:nvSpPr>
          <p:spPr>
            <a:xfrm>
              <a:off x="1226520" y="3594960"/>
              <a:ext cx="540830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-F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t</a:t>
              </a:r>
            </a:p>
          </p:txBody>
        </p:sp>
        <p:sp>
          <p:nvSpPr>
            <p:cNvPr id="36" name="Straight Connector 35"/>
            <p:cNvSpPr/>
            <p:nvPr/>
          </p:nvSpPr>
          <p:spPr>
            <a:xfrm>
              <a:off x="1440360" y="3623400"/>
              <a:ext cx="10835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21725" y="2967209"/>
            <a:ext cx="471902" cy="463846"/>
            <a:chOff x="4754879" y="2371320"/>
            <a:chExt cx="471902" cy="463846"/>
          </a:xfrm>
        </p:grpSpPr>
        <p:sp>
          <p:nvSpPr>
            <p:cNvPr id="38" name="Freeform 37"/>
            <p:cNvSpPr/>
            <p:nvPr/>
          </p:nvSpPr>
          <p:spPr>
            <a:xfrm>
              <a:off x="4754879" y="2371320"/>
              <a:ext cx="471902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-F</a:t>
              </a:r>
            </a:p>
          </p:txBody>
        </p:sp>
        <p:sp>
          <p:nvSpPr>
            <p:cNvPr id="39" name="Straight Connector 38"/>
            <p:cNvSpPr/>
            <p:nvPr/>
          </p:nvSpPr>
          <p:spPr>
            <a:xfrm>
              <a:off x="4968720" y="239976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pic>
        <p:nvPicPr>
          <p:cNvPr id="40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28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XDEM - FEM COUPLING PROCEDURE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sp>
        <p:nvSpPr>
          <p:cNvPr id="40" name="Right Arrow 39"/>
          <p:cNvSpPr/>
          <p:nvPr/>
        </p:nvSpPr>
        <p:spPr bwMode="auto">
          <a:xfrm rot="1506647">
            <a:off x="2835145" y="3249107"/>
            <a:ext cx="2444074" cy="940367"/>
          </a:xfrm>
          <a:prstGeom prst="rightArrow">
            <a:avLst/>
          </a:prstGeom>
          <a:solidFill>
            <a:schemeClr val="bg1">
              <a:lumMod val="95000"/>
            </a:schemeClr>
          </a:solidFill>
          <a:ln w="127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sm" len="sm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latin typeface="Arial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11151" t="9687" r="10897" b="-474"/>
          <a:stretch/>
        </p:blipFill>
        <p:spPr>
          <a:xfrm>
            <a:off x="644152" y="1447800"/>
            <a:ext cx="2546973" cy="20540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Group 41"/>
          <p:cNvGrpSpPr/>
          <p:nvPr/>
        </p:nvGrpSpPr>
        <p:grpSpPr>
          <a:xfrm>
            <a:off x="7910639" y="1785916"/>
            <a:ext cx="1004761" cy="619559"/>
            <a:chOff x="1667519" y="4320720"/>
            <a:chExt cx="1004761" cy="619559"/>
          </a:xfrm>
        </p:grpSpPr>
        <p:cxnSp>
          <p:nvCxnSpPr>
            <p:cNvPr id="43" name="Straight Arrow Connector 42"/>
            <p:cNvCxnSpPr/>
            <p:nvPr/>
          </p:nvCxnSpPr>
          <p:spPr>
            <a:xfrm>
              <a:off x="1965240" y="4934160"/>
              <a:ext cx="614159" cy="0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44" name="Straight Arrow Connector 43"/>
            <p:cNvCxnSpPr/>
            <p:nvPr/>
          </p:nvCxnSpPr>
          <p:spPr>
            <a:xfrm flipV="1">
              <a:off x="1965240" y="4320720"/>
              <a:ext cx="360" cy="613440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45" name="Straight Arrow Connector 44"/>
            <p:cNvCxnSpPr/>
            <p:nvPr/>
          </p:nvCxnSpPr>
          <p:spPr>
            <a:xfrm flipV="1">
              <a:off x="1965240" y="4559760"/>
              <a:ext cx="433799" cy="374400"/>
            </a:xfrm>
            <a:prstGeom prst="straightConnector1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  <a:tailEnd type="arrow"/>
            </a:ln>
          </p:spPr>
        </p:cxnSp>
        <p:sp>
          <p:nvSpPr>
            <p:cNvPr id="46" name="Freeform 45"/>
            <p:cNvSpPr/>
            <p:nvPr/>
          </p:nvSpPr>
          <p:spPr>
            <a:xfrm>
              <a:off x="1667519" y="4480560"/>
              <a:ext cx="366480" cy="4597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Z</a:t>
              </a:r>
            </a:p>
          </p:txBody>
        </p:sp>
        <p:sp>
          <p:nvSpPr>
            <p:cNvPr id="47" name="Freeform 46"/>
            <p:cNvSpPr/>
            <p:nvPr/>
          </p:nvSpPr>
          <p:spPr>
            <a:xfrm>
              <a:off x="2288880" y="4437360"/>
              <a:ext cx="383400" cy="4597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Y</a:t>
              </a:r>
            </a:p>
          </p:txBody>
        </p:sp>
      </p:grpSp>
      <p:sp>
        <p:nvSpPr>
          <p:cNvPr id="48" name="Freeform 47"/>
          <p:cNvSpPr/>
          <p:nvPr/>
        </p:nvSpPr>
        <p:spPr>
          <a:xfrm rot="2024293">
            <a:off x="5377738" y="2726572"/>
            <a:ext cx="2254787" cy="1870886"/>
          </a:xfrm>
          <a:custGeom>
            <a:avLst>
              <a:gd name="f0" fmla="val 325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49" name="Straight Connector 48"/>
          <p:cNvSpPr/>
          <p:nvPr/>
        </p:nvSpPr>
        <p:spPr>
          <a:xfrm flipH="1">
            <a:off x="7082967" y="2399356"/>
            <a:ext cx="1125752" cy="175814"/>
          </a:xfrm>
          <a:prstGeom prst="line">
            <a:avLst/>
          </a:prstGeom>
          <a:noFill/>
          <a:ln w="25400">
            <a:solidFill>
              <a:srgbClr val="90003A"/>
            </a:solidFill>
            <a:prstDash val="sysDash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50" name="Freeform 49"/>
          <p:cNvSpPr/>
          <p:nvPr/>
        </p:nvSpPr>
        <p:spPr>
          <a:xfrm rot="642600">
            <a:off x="6606802" y="3659926"/>
            <a:ext cx="182520" cy="4917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168111" y="4995386"/>
            <a:ext cx="483122" cy="463846"/>
            <a:chOff x="4922458" y="3792960"/>
            <a:chExt cx="483122" cy="463846"/>
          </a:xfrm>
        </p:grpSpPr>
        <p:sp>
          <p:nvSpPr>
            <p:cNvPr id="52" name="Freeform 51"/>
            <p:cNvSpPr/>
            <p:nvPr/>
          </p:nvSpPr>
          <p:spPr>
            <a:xfrm>
              <a:off x="4922458" y="3792960"/>
              <a:ext cx="483122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just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 smtClean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u</a:t>
              </a:r>
              <a:r>
                <a:rPr lang="de-DE" sz="2400" b="1" i="0" u="none" strike="noStrike" baseline="30000" dirty="0" smtClean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3</a:t>
              </a:r>
              <a:endParaRPr lang="de-DE" sz="2400" b="1" i="0" u="none" strike="noStrike" baseline="30000" dirty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>
              <a:off x="5102280" y="3858119"/>
              <a:ext cx="1029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54" name="Straight Connector 53"/>
          <p:cNvSpPr/>
          <p:nvPr/>
        </p:nvSpPr>
        <p:spPr>
          <a:xfrm flipH="1" flipV="1">
            <a:off x="5056658" y="3807988"/>
            <a:ext cx="941148" cy="138781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55" name="Straight Connector 54"/>
          <p:cNvSpPr/>
          <p:nvPr/>
        </p:nvSpPr>
        <p:spPr>
          <a:xfrm flipH="1" flipV="1">
            <a:off x="6334405" y="2418570"/>
            <a:ext cx="806400" cy="156600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6418825" y="2496690"/>
            <a:ext cx="483122" cy="463846"/>
            <a:chOff x="5930819" y="2245320"/>
            <a:chExt cx="483122" cy="463846"/>
          </a:xfrm>
        </p:grpSpPr>
        <p:sp>
          <p:nvSpPr>
            <p:cNvPr id="57" name="Freeform 56"/>
            <p:cNvSpPr/>
            <p:nvPr/>
          </p:nvSpPr>
          <p:spPr>
            <a:xfrm>
              <a:off x="5930819" y="2245320"/>
              <a:ext cx="483122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just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u</a:t>
              </a:r>
              <a:r>
                <a:rPr lang="de-DE" sz="2400" b="1" i="0" u="none" strike="noStrike" baseline="3000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2</a:t>
              </a:r>
            </a:p>
          </p:txBody>
        </p:sp>
        <p:sp>
          <p:nvSpPr>
            <p:cNvPr id="58" name="Straight Connector 57"/>
            <p:cNvSpPr/>
            <p:nvPr/>
          </p:nvSpPr>
          <p:spPr>
            <a:xfrm>
              <a:off x="6110640" y="2310480"/>
              <a:ext cx="10295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59" name="Straight Connector 58"/>
          <p:cNvSpPr/>
          <p:nvPr/>
        </p:nvSpPr>
        <p:spPr>
          <a:xfrm flipH="1">
            <a:off x="6901946" y="4906047"/>
            <a:ext cx="729831" cy="141864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6681257" y="3167350"/>
            <a:ext cx="2042443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gradFill>
            <a:gsLst>
              <a:gs pos="0">
                <a:srgbClr val="000080"/>
              </a:gs>
              <a:gs pos="100000">
                <a:srgbClr val="FFFFFF"/>
              </a:gs>
            </a:gsLst>
            <a:lin ang="2700000"/>
          </a:gra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61" name="Straight Connector 60"/>
          <p:cNvSpPr/>
          <p:nvPr/>
        </p:nvSpPr>
        <p:spPr>
          <a:xfrm flipH="1">
            <a:off x="7630475" y="2391271"/>
            <a:ext cx="590776" cy="1639360"/>
          </a:xfrm>
          <a:prstGeom prst="line">
            <a:avLst/>
          </a:prstGeom>
          <a:noFill/>
          <a:ln w="38160">
            <a:solidFill>
              <a:srgbClr val="4C4C4C">
                <a:alpha val="61000"/>
              </a:srgbClr>
            </a:solidFill>
            <a:prstDash val="sysDash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7714771" y="3579603"/>
            <a:ext cx="398520" cy="510119"/>
            <a:chOff x="7314120" y="4296960"/>
            <a:chExt cx="398520" cy="510119"/>
          </a:xfrm>
        </p:grpSpPr>
        <p:sp>
          <p:nvSpPr>
            <p:cNvPr id="63" name="Freeform 62"/>
            <p:cNvSpPr/>
            <p:nvPr/>
          </p:nvSpPr>
          <p:spPr>
            <a:xfrm>
              <a:off x="7314120" y="4296960"/>
              <a:ext cx="39852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x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j</a:t>
              </a:r>
            </a:p>
          </p:txBody>
        </p:sp>
        <p:sp>
          <p:nvSpPr>
            <p:cNvPr id="64" name="Straight Connector 63"/>
            <p:cNvSpPr/>
            <p:nvPr/>
          </p:nvSpPr>
          <p:spPr>
            <a:xfrm>
              <a:off x="7448760" y="4362120"/>
              <a:ext cx="108359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65" name="Text Placeholder 23"/>
          <p:cNvSpPr txBox="1">
            <a:spLocks/>
          </p:cNvSpPr>
          <p:nvPr/>
        </p:nvSpPr>
        <p:spPr bwMode="auto">
          <a:xfrm>
            <a:off x="581400" y="3436651"/>
            <a:ext cx="2619000" cy="105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0070C0"/>
                </a:solidFill>
                <a:latin typeface="+mn-lt"/>
              </a:rPr>
              <a:t>Prediction of displacement at element nodes by means             FEM solver</a:t>
            </a:r>
            <a:endParaRPr lang="en-US" sz="1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6" name="Text Placeholder 42"/>
          <p:cNvSpPr txBox="1">
            <a:spLocks/>
          </p:cNvSpPr>
          <p:nvPr/>
        </p:nvSpPr>
        <p:spPr bwMode="auto">
          <a:xfrm>
            <a:off x="3569855" y="3000138"/>
            <a:ext cx="1583368" cy="1055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0070C0"/>
                </a:solidFill>
                <a:latin typeface="+mn-lt"/>
              </a:rPr>
              <a:t>Transfer displacement vectors</a:t>
            </a:r>
            <a:endParaRPr lang="en-US" sz="1200" b="1" dirty="0">
              <a:solidFill>
                <a:srgbClr val="0070C0"/>
              </a:solidFill>
              <a:latin typeface="+mn-lt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4234764" y="3438318"/>
            <a:ext cx="369310" cy="463846"/>
            <a:chOff x="3504085" y="2389680"/>
            <a:chExt cx="369310" cy="463846"/>
          </a:xfrm>
        </p:grpSpPr>
        <p:sp>
          <p:nvSpPr>
            <p:cNvPr id="68" name="Freeform 67"/>
            <p:cNvSpPr/>
            <p:nvPr/>
          </p:nvSpPr>
          <p:spPr>
            <a:xfrm>
              <a:off x="3504085" y="2389680"/>
              <a:ext cx="369310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just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u</a:t>
              </a:r>
            </a:p>
          </p:txBody>
        </p:sp>
        <p:sp>
          <p:nvSpPr>
            <p:cNvPr id="69" name="Straight Connector 68"/>
            <p:cNvSpPr/>
            <p:nvPr/>
          </p:nvSpPr>
          <p:spPr>
            <a:xfrm>
              <a:off x="3627000" y="2454840"/>
              <a:ext cx="1029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70" name="Freeform 69"/>
          <p:cNvSpPr/>
          <p:nvPr/>
        </p:nvSpPr>
        <p:spPr>
          <a:xfrm rot="1803600">
            <a:off x="6277840" y="2749835"/>
            <a:ext cx="1919520" cy="1816920"/>
          </a:xfrm>
          <a:custGeom>
            <a:avLst>
              <a:gd name="f0" fmla="val 3250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val -2147483647"/>
              <a:gd name="f9" fmla="val 2147483647"/>
              <a:gd name="f10" fmla="+- 0 0 0"/>
              <a:gd name="f11" fmla="*/ f4 1 21600"/>
              <a:gd name="f12" fmla="*/ f5 1 21600"/>
              <a:gd name="f13" fmla="pin 0 f0 21600"/>
              <a:gd name="f14" fmla="*/ f10 f1 1"/>
              <a:gd name="f15" fmla="val f13"/>
              <a:gd name="f16" fmla="*/ f13 1 2"/>
              <a:gd name="f17" fmla="*/ f13 f11 1"/>
              <a:gd name="f18" fmla="*/ f6 f12 1"/>
              <a:gd name="f19" fmla="*/ 18000 f12 1"/>
              <a:gd name="f20" fmla="*/ 10800 f12 1"/>
              <a:gd name="f21" fmla="*/ 10800 f11 1"/>
              <a:gd name="f22" fmla="*/ 0 f12 1"/>
              <a:gd name="f23" fmla="*/ f14 1 f3"/>
              <a:gd name="f24" fmla="*/ 0 f11 1"/>
              <a:gd name="f25" fmla="*/ 21600 f12 1"/>
              <a:gd name="f26" fmla="*/ 21600 f11 1"/>
              <a:gd name="f27" fmla="+- f16 10800 0"/>
              <a:gd name="f28" fmla="+- 21600 0 f15"/>
              <a:gd name="f29" fmla="*/ f16 f11 1"/>
              <a:gd name="f30" fmla="+- f23 0 f2"/>
              <a:gd name="f31" fmla="*/ f28 1 2"/>
              <a:gd name="f32" fmla="*/ f27 f11 1"/>
              <a:gd name="f33" fmla="+- 21600 0 f31"/>
              <a:gd name="f34" fmla="*/ f33 f11 1"/>
            </a:gdLst>
            <a:ahLst>
              <a:ahXY gdRefX="f0" minX="f6" maxX="f7">
                <a:pos x="f17" y="f1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0">
                <a:pos x="f21" y="f22"/>
              </a:cxn>
              <a:cxn ang="f30">
                <a:pos x="f29" y="f20"/>
              </a:cxn>
              <a:cxn ang="f30">
                <a:pos x="f24" y="f25"/>
              </a:cxn>
              <a:cxn ang="f30">
                <a:pos x="f21" y="f25"/>
              </a:cxn>
              <a:cxn ang="f30">
                <a:pos x="f26" y="f25"/>
              </a:cxn>
              <a:cxn ang="f30">
                <a:pos x="f34" y="f20"/>
              </a:cxn>
            </a:cxnLst>
            <a:rect l="f29" t="f20" r="f32" b="f19"/>
            <a:pathLst>
              <a:path w="21600" h="21600">
                <a:moveTo>
                  <a:pt x="f15" y="f6"/>
                </a:moveTo>
                <a:lnTo>
                  <a:pt x="f7" y="f7"/>
                </a:lnTo>
                <a:lnTo>
                  <a:pt x="f6" y="f7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custDash>
              <a:ds d="498039" sp="100000"/>
            </a:custDash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5467312" y="3436651"/>
            <a:ext cx="483122" cy="463846"/>
            <a:chOff x="4922458" y="3792960"/>
            <a:chExt cx="483122" cy="463846"/>
          </a:xfrm>
        </p:grpSpPr>
        <p:sp>
          <p:nvSpPr>
            <p:cNvPr id="72" name="Freeform 71"/>
            <p:cNvSpPr/>
            <p:nvPr/>
          </p:nvSpPr>
          <p:spPr>
            <a:xfrm>
              <a:off x="4922458" y="3792960"/>
              <a:ext cx="483122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just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u</a:t>
              </a:r>
              <a:r>
                <a:rPr lang="de-DE" sz="2400" b="1" i="0" u="none" strike="noStrike" baseline="30000" dirty="0">
                  <a:ln>
                    <a:noFill/>
                  </a:ln>
                  <a:solidFill>
                    <a:srgbClr val="90003A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1</a:t>
              </a:r>
            </a:p>
          </p:txBody>
        </p:sp>
        <p:sp>
          <p:nvSpPr>
            <p:cNvPr id="73" name="Straight Connector 72"/>
            <p:cNvSpPr/>
            <p:nvPr/>
          </p:nvSpPr>
          <p:spPr>
            <a:xfrm>
              <a:off x="5102280" y="3858119"/>
              <a:ext cx="1029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90003A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74" name="Straight Connector 73"/>
          <p:cNvSpPr/>
          <p:nvPr/>
        </p:nvSpPr>
        <p:spPr>
          <a:xfrm flipH="1">
            <a:off x="5997806" y="2405475"/>
            <a:ext cx="2210554" cy="1541295"/>
          </a:xfrm>
          <a:prstGeom prst="line">
            <a:avLst/>
          </a:prstGeom>
          <a:noFill/>
          <a:ln w="25400">
            <a:solidFill>
              <a:srgbClr val="90003A"/>
            </a:solidFill>
            <a:prstDash val="sysDash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75" name="Text Placeholder 22"/>
          <p:cNvSpPr txBox="1">
            <a:spLocks/>
          </p:cNvSpPr>
          <p:nvPr/>
        </p:nvSpPr>
        <p:spPr bwMode="auto">
          <a:xfrm>
            <a:off x="4876800" y="4888441"/>
            <a:ext cx="2428739" cy="826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marL="0" indent="0">
              <a:buClr>
                <a:srgbClr val="000080"/>
              </a:buClr>
              <a:buNone/>
            </a:pPr>
            <a:r>
              <a:rPr lang="en-US" sz="1200" b="1" dirty="0" smtClean="0">
                <a:solidFill>
                  <a:srgbClr val="0070C0"/>
                </a:solidFill>
                <a:latin typeface="+mn-lt"/>
              </a:rPr>
              <a:t>Update of position of boundary shape on XDEM side</a:t>
            </a:r>
            <a:endParaRPr lang="en-US" sz="1200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76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611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CONTACT DETECTION ALGORITHM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1326" y="1337846"/>
            <a:ext cx="582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Detection</a:t>
            </a:r>
            <a:r>
              <a:rPr lang="fr-CH" sz="1600" b="1" dirty="0" smtClean="0">
                <a:solidFill>
                  <a:srgbClr val="0070C0"/>
                </a:solidFill>
              </a:rPr>
              <a:t> of the </a:t>
            </a:r>
            <a:r>
              <a:rPr lang="fr-CH" sz="1600" b="1" dirty="0" err="1" smtClean="0">
                <a:solidFill>
                  <a:srgbClr val="0070C0"/>
                </a:solidFill>
              </a:rPr>
              <a:t>intersecting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boundary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element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4504" r="15287" b="7303"/>
          <a:stretch>
            <a:fillRect/>
          </a:stretch>
        </p:blipFill>
        <p:spPr>
          <a:xfrm>
            <a:off x="609600" y="1807028"/>
            <a:ext cx="3617835" cy="381566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Straight Connector 11"/>
          <p:cNvSpPr/>
          <p:nvPr/>
        </p:nvSpPr>
        <p:spPr>
          <a:xfrm>
            <a:off x="1595552" y="4404035"/>
            <a:ext cx="383862" cy="16251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517896" y="1807028"/>
            <a:ext cx="4005000" cy="3200400"/>
          </a:xfrm>
          <a:prstGeom prst="rect">
            <a:avLst/>
          </a:prstGeom>
          <a:noFill/>
          <a:ln w="18360">
            <a:solidFill>
              <a:srgbClr val="000000"/>
            </a:solidFill>
            <a:prstDash val="solid"/>
          </a:ln>
        </p:spPr>
      </p:pic>
      <p:sp>
        <p:nvSpPr>
          <p:cNvPr id="16" name="Straight Connector 15"/>
          <p:cNvSpPr/>
          <p:nvPr/>
        </p:nvSpPr>
        <p:spPr>
          <a:xfrm flipV="1">
            <a:off x="2418516" y="5007428"/>
            <a:ext cx="6104379" cy="30480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7" name="Straight Connector 16"/>
          <p:cNvSpPr/>
          <p:nvPr/>
        </p:nvSpPr>
        <p:spPr>
          <a:xfrm flipV="1">
            <a:off x="1245691" y="1807027"/>
            <a:ext cx="3272205" cy="231822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245691" y="4125257"/>
            <a:ext cx="1172825" cy="1186972"/>
          </a:xfrm>
          <a:prstGeom prst="rect">
            <a:avLst/>
          </a:prstGeom>
          <a:noFill/>
          <a:ln w="127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sm" len="sm"/>
            <a:tailEnd type="stealth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1892" y="4112161"/>
            <a:ext cx="2495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err="1" smtClean="0">
                <a:solidFill>
                  <a:srgbClr val="90003A"/>
                </a:solidFill>
              </a:rPr>
              <a:t>Particle</a:t>
            </a:r>
            <a:endParaRPr lang="en-US" sz="1400" dirty="0">
              <a:solidFill>
                <a:srgbClr val="90003A"/>
              </a:solidFill>
            </a:endParaRPr>
          </a:p>
        </p:txBody>
      </p:sp>
      <p:pic>
        <p:nvPicPr>
          <p:cNvPr id="20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28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CONTACT DETECTION ALGORITHM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269432" y="1143000"/>
            <a:ext cx="58265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Detection</a:t>
            </a:r>
            <a:r>
              <a:rPr lang="fr-CH" sz="1600" b="1" dirty="0" smtClean="0">
                <a:solidFill>
                  <a:srgbClr val="0070C0"/>
                </a:solidFill>
              </a:rPr>
              <a:t> of the </a:t>
            </a:r>
            <a:r>
              <a:rPr lang="fr-CH" sz="1600" b="1" dirty="0" err="1" smtClean="0">
                <a:solidFill>
                  <a:srgbClr val="0070C0"/>
                </a:solidFill>
              </a:rPr>
              <a:t>intersecting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boundary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element</a:t>
            </a:r>
            <a:endParaRPr lang="fr-CH" sz="1600" b="1" dirty="0" smtClean="0">
              <a:solidFill>
                <a:srgbClr val="0070C0"/>
              </a:solidFill>
            </a:endParaRPr>
          </a:p>
          <a:p>
            <a:r>
              <a:rPr lang="fr-CH" sz="1400" dirty="0" smtClean="0">
                <a:solidFill>
                  <a:srgbClr val="0070C0"/>
                </a:solidFill>
              </a:rPr>
              <a:t>  Split and </a:t>
            </a:r>
            <a:r>
              <a:rPr lang="fr-CH" sz="1400" dirty="0" err="1" smtClean="0">
                <a:solidFill>
                  <a:srgbClr val="0070C0"/>
                </a:solidFill>
              </a:rPr>
              <a:t>predicted</a:t>
            </a:r>
            <a:r>
              <a:rPr lang="fr-CH" sz="1400" dirty="0" smtClean="0">
                <a:solidFill>
                  <a:srgbClr val="0070C0"/>
                </a:solidFill>
              </a:rPr>
              <a:t> intersection </a:t>
            </a:r>
            <a:r>
              <a:rPr lang="fr-CH" sz="1400" dirty="0" err="1" smtClean="0">
                <a:solidFill>
                  <a:srgbClr val="0070C0"/>
                </a:solidFill>
              </a:rPr>
              <a:t>with</a:t>
            </a:r>
            <a:r>
              <a:rPr lang="fr-CH" sz="1400" dirty="0" smtClean="0">
                <a:solidFill>
                  <a:srgbClr val="0070C0"/>
                </a:solidFill>
              </a:rPr>
              <a:t> </a:t>
            </a:r>
            <a:r>
              <a:rPr lang="fr-CH" sz="1400" dirty="0" err="1" smtClean="0">
                <a:solidFill>
                  <a:srgbClr val="0070C0"/>
                </a:solidFill>
              </a:rPr>
              <a:t>child</a:t>
            </a:r>
            <a:r>
              <a:rPr lang="fr-CH" sz="1400" dirty="0" smtClean="0">
                <a:solidFill>
                  <a:srgbClr val="0070C0"/>
                </a:solidFill>
              </a:rPr>
              <a:t> </a:t>
            </a:r>
            <a:r>
              <a:rPr lang="fr-CH" sz="1400" dirty="0" err="1" smtClean="0">
                <a:solidFill>
                  <a:srgbClr val="0070C0"/>
                </a:solidFill>
              </a:rPr>
              <a:t>bounding</a:t>
            </a:r>
            <a:r>
              <a:rPr lang="fr-CH" sz="1400" dirty="0" smtClean="0">
                <a:solidFill>
                  <a:srgbClr val="0070C0"/>
                </a:solidFill>
              </a:rPr>
              <a:t> volume 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lum/>
            <a:alphaModFix/>
          </a:blip>
          <a:srcRect l="11371" r="5557"/>
          <a:stretch/>
        </p:blipFill>
        <p:spPr>
          <a:xfrm>
            <a:off x="3276600" y="1828800"/>
            <a:ext cx="1957108" cy="3624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22066" r="22980"/>
          <a:stretch/>
        </p:blipFill>
        <p:spPr>
          <a:xfrm>
            <a:off x="495300" y="1828800"/>
            <a:ext cx="2491741" cy="362451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Straight Connector 22"/>
          <p:cNvSpPr/>
          <p:nvPr/>
        </p:nvSpPr>
        <p:spPr>
          <a:xfrm flipH="1">
            <a:off x="2057400" y="3478214"/>
            <a:ext cx="2971800" cy="1093785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4" name="Straight Connector 23"/>
          <p:cNvSpPr/>
          <p:nvPr/>
        </p:nvSpPr>
        <p:spPr>
          <a:xfrm flipH="1" flipV="1">
            <a:off x="2133600" y="2209797"/>
            <a:ext cx="2438400" cy="1188049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0" y="5008602"/>
            <a:ext cx="3276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Bottom</a:t>
            </a:r>
            <a:r>
              <a:rPr lang="fr-CH" sz="1600" b="1" dirty="0" smtClean="0">
                <a:solidFill>
                  <a:srgbClr val="0070C0"/>
                </a:solidFill>
              </a:rPr>
              <a:t> of </a:t>
            </a:r>
            <a:r>
              <a:rPr lang="fr-CH" sz="1600" b="1" dirty="0" err="1" smtClean="0">
                <a:solidFill>
                  <a:srgbClr val="0070C0"/>
                </a:solidFill>
              </a:rPr>
              <a:t>binary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tree</a:t>
            </a:r>
            <a:endParaRPr lang="fr-CH" sz="1600" b="1" dirty="0" smtClean="0">
              <a:solidFill>
                <a:srgbClr val="0070C0"/>
              </a:solidFill>
            </a:endParaRPr>
          </a:p>
          <a:p>
            <a:r>
              <a:rPr lang="fr-CH" sz="1400" dirty="0" smtClean="0">
                <a:solidFill>
                  <a:srgbClr val="0070C0"/>
                </a:solidFill>
              </a:rPr>
              <a:t>  One volume </a:t>
            </a:r>
            <a:r>
              <a:rPr lang="fr-CH" sz="1400" dirty="0" err="1" smtClean="0">
                <a:solidFill>
                  <a:srgbClr val="0070C0"/>
                </a:solidFill>
              </a:rPr>
              <a:t>contains</a:t>
            </a:r>
            <a:r>
              <a:rPr lang="fr-CH" sz="1400" dirty="0" smtClean="0">
                <a:solidFill>
                  <a:srgbClr val="0070C0"/>
                </a:solidFill>
              </a:rPr>
              <a:t> one </a:t>
            </a:r>
            <a:r>
              <a:rPr lang="fr-CH" sz="1400" dirty="0" err="1" smtClean="0">
                <a:solidFill>
                  <a:srgbClr val="0070C0"/>
                </a:solidFill>
              </a:rPr>
              <a:t>element</a:t>
            </a:r>
            <a:endParaRPr lang="en-US" sz="1400" dirty="0">
              <a:solidFill>
                <a:srgbClr val="0070C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8977" r="31726" b="9956"/>
          <a:stretch>
            <a:fillRect/>
          </a:stretch>
        </p:blipFill>
        <p:spPr>
          <a:xfrm>
            <a:off x="5867400" y="1828800"/>
            <a:ext cx="2590800" cy="314135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5810250" y="2209800"/>
            <a:ext cx="2495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 err="1" smtClean="0">
                <a:solidFill>
                  <a:srgbClr val="90003A"/>
                </a:solidFill>
              </a:rPr>
              <a:t>Particle</a:t>
            </a:r>
            <a:endParaRPr lang="en-US" sz="1400" b="1" dirty="0">
              <a:solidFill>
                <a:srgbClr val="90003A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4495800"/>
            <a:ext cx="1092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 err="1" smtClean="0">
                <a:solidFill>
                  <a:srgbClr val="90003A"/>
                </a:solidFill>
              </a:rPr>
              <a:t>Boundary</a:t>
            </a:r>
            <a:r>
              <a:rPr lang="fr-CH" sz="1400" b="1" dirty="0" smtClean="0">
                <a:solidFill>
                  <a:srgbClr val="90003A"/>
                </a:solidFill>
              </a:rPr>
              <a:t> </a:t>
            </a:r>
          </a:p>
          <a:p>
            <a:r>
              <a:rPr lang="fr-CH" sz="1400" b="1" dirty="0" err="1" smtClean="0">
                <a:solidFill>
                  <a:srgbClr val="90003A"/>
                </a:solidFill>
              </a:rPr>
              <a:t>element</a:t>
            </a:r>
            <a:endParaRPr lang="en-US" sz="1400" b="1" dirty="0">
              <a:solidFill>
                <a:srgbClr val="90003A"/>
              </a:solidFill>
            </a:endParaRPr>
          </a:p>
        </p:txBody>
      </p:sp>
      <p:sp>
        <p:nvSpPr>
          <p:cNvPr id="19" name="Straight Connector 18"/>
          <p:cNvSpPr/>
          <p:nvPr/>
        </p:nvSpPr>
        <p:spPr>
          <a:xfrm>
            <a:off x="6182056" y="2517577"/>
            <a:ext cx="723570" cy="216430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6" name="Straight Connector 25"/>
          <p:cNvSpPr/>
          <p:nvPr/>
        </p:nvSpPr>
        <p:spPr>
          <a:xfrm flipV="1">
            <a:off x="4419600" y="2938498"/>
            <a:ext cx="2667000" cy="2090701"/>
          </a:xfrm>
          <a:prstGeom prst="line">
            <a:avLst/>
          </a:prstGeom>
          <a:noFill/>
          <a:ln w="18360">
            <a:solidFill>
              <a:srgbClr val="000000"/>
            </a:solidFill>
            <a:prstDash val="solid"/>
            <a:tailEnd type="arrow"/>
          </a:ln>
        </p:spPr>
        <p:txBody>
          <a:bodyPr vert="horz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" y="2057400"/>
            <a:ext cx="1143000" cy="530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 err="1">
                <a:solidFill>
                  <a:srgbClr val="90003A"/>
                </a:solidFill>
              </a:rPr>
              <a:t>B</a:t>
            </a:r>
            <a:r>
              <a:rPr lang="fr-CH" sz="1400" b="1" dirty="0" err="1" smtClean="0">
                <a:solidFill>
                  <a:srgbClr val="90003A"/>
                </a:solidFill>
              </a:rPr>
              <a:t>ounding</a:t>
            </a:r>
            <a:r>
              <a:rPr lang="fr-CH" sz="1400" b="1" dirty="0" smtClean="0">
                <a:solidFill>
                  <a:srgbClr val="90003A"/>
                </a:solidFill>
              </a:rPr>
              <a:t> volumes</a:t>
            </a:r>
            <a:endParaRPr lang="en-US" sz="1400" b="1" dirty="0">
              <a:solidFill>
                <a:srgbClr val="90003A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6600" y="1905000"/>
            <a:ext cx="1092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b="1" dirty="0" smtClean="0">
                <a:solidFill>
                  <a:srgbClr val="90003A"/>
                </a:solidFill>
              </a:rPr>
              <a:t>Binary </a:t>
            </a:r>
          </a:p>
          <a:p>
            <a:r>
              <a:rPr lang="fr-CH" sz="1400" b="1" dirty="0" err="1" smtClean="0">
                <a:solidFill>
                  <a:srgbClr val="90003A"/>
                </a:solidFill>
              </a:rPr>
              <a:t>tree</a:t>
            </a:r>
            <a:endParaRPr lang="en-US" sz="1400" b="1" dirty="0">
              <a:solidFill>
                <a:srgbClr val="90003A"/>
              </a:solidFill>
            </a:endParaRPr>
          </a:p>
        </p:txBody>
      </p:sp>
      <p:pic>
        <p:nvPicPr>
          <p:cNvPr id="29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936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XDEM - FEM COUPLING 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1295400"/>
            <a:ext cx="582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Tire </a:t>
            </a:r>
            <a:r>
              <a:rPr lang="en-US" sz="1600" b="1" dirty="0" smtClean="0">
                <a:solidFill>
                  <a:srgbClr val="0070C0"/>
                </a:solidFill>
              </a:rPr>
              <a:t>– Soil Terrain Interaction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0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pic>
        <p:nvPicPr>
          <p:cNvPr id="2" name="TireStrainVsParticleVel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2400" y="1447800"/>
            <a:ext cx="4666428" cy="3931920"/>
          </a:xfrm>
          <a:prstGeom prst="rect">
            <a:avLst/>
          </a:prstGeom>
        </p:spPr>
      </p:pic>
      <p:pic>
        <p:nvPicPr>
          <p:cNvPr id="4098" name="Picture 2" descr="D:\uni-lu-doctorate\DissertationThesis\Simulations\Pics\TireSoil\trave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2912425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ni-lu-doctorate\DissertationThesis\Simulations\Pics\TireSoil\sinkag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95" y="1737360"/>
            <a:ext cx="2207633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Placeholder 8"/>
          <p:cNvSpPr txBox="1">
            <a:spLocks/>
          </p:cNvSpPr>
          <p:nvPr/>
        </p:nvSpPr>
        <p:spPr bwMode="auto">
          <a:xfrm>
            <a:off x="6965021" y="5398806"/>
            <a:ext cx="1663807" cy="27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fr-CH" sz="1000" b="1" dirty="0">
                <a:solidFill>
                  <a:srgbClr val="0070C0"/>
                </a:solidFill>
                <a:latin typeface="" pitchFamily="16"/>
              </a:rPr>
              <a:t>t</a:t>
            </a:r>
            <a:r>
              <a:rPr lang="fr-CH" sz="1000" b="1" dirty="0" smtClean="0">
                <a:solidFill>
                  <a:srgbClr val="0070C0"/>
                </a:solidFill>
                <a:latin typeface="" pitchFamily="16"/>
              </a:rPr>
              <a:t> = 0.2s     v = 1 m/s</a:t>
            </a:r>
          </a:p>
        </p:txBody>
      </p:sp>
    </p:spTree>
    <p:extLst>
      <p:ext uri="{BB962C8B-B14F-4D97-AF65-F5344CB8AC3E}">
        <p14:creationId xmlns:p14="http://schemas.microsoft.com/office/powerpoint/2010/main" val="7618346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XDEM - FEM COUPLING 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0" y="1295400"/>
            <a:ext cx="582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Tire </a:t>
            </a:r>
            <a:r>
              <a:rPr lang="en-US" sz="1600" b="1" dirty="0" smtClean="0">
                <a:solidFill>
                  <a:srgbClr val="0070C0"/>
                </a:solidFill>
              </a:rPr>
              <a:t>– Soil Terrain Interaction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0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D:\uni-lu-doctorate\DissertationThesis\Simulations\Pics\TireSoil\Tread_ForcesVsSlip_Nor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:\uni-lu-doctorate\DissertationThesis\Simulations\Pics\TireSoil\trave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2912425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uni-lu-doctorate\DissertationThesis\Simulations\Pics\TireSoil\sinkag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95" y="1737360"/>
            <a:ext cx="2207633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758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NATURAL TO NUMERICAL SNOW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1024" y="1268413"/>
            <a:ext cx="360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Ice</a:t>
            </a:r>
            <a:r>
              <a:rPr lang="fr-CH" sz="1600" b="1" dirty="0" smtClean="0">
                <a:solidFill>
                  <a:srgbClr val="0070C0"/>
                </a:solidFill>
              </a:rPr>
              <a:t> Matrix of Snow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9" r="20386" b="11620"/>
          <a:stretch/>
        </p:blipFill>
        <p:spPr>
          <a:xfrm>
            <a:off x="5410200" y="1878013"/>
            <a:ext cx="2839844" cy="3626413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1878013"/>
            <a:ext cx="3248025" cy="269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Freeform 16"/>
          <p:cNvSpPr/>
          <p:nvPr/>
        </p:nvSpPr>
        <p:spPr>
          <a:xfrm>
            <a:off x="4181475" y="3156487"/>
            <a:ext cx="914400" cy="45720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0" y="1268413"/>
            <a:ext cx="32249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Numerical</a:t>
            </a:r>
            <a:r>
              <a:rPr lang="fr-CH" sz="1600" b="1" dirty="0" smtClean="0">
                <a:solidFill>
                  <a:srgbClr val="0070C0"/>
                </a:solidFill>
              </a:rPr>
              <a:t> Snow Sample</a:t>
            </a:r>
          </a:p>
          <a:p>
            <a:r>
              <a:rPr lang="fr-CH" sz="1400" dirty="0" smtClean="0">
                <a:solidFill>
                  <a:srgbClr val="0070C0"/>
                </a:solidFill>
              </a:rPr>
              <a:t>  </a:t>
            </a:r>
            <a:r>
              <a:rPr lang="fr-CH" sz="1400" dirty="0" err="1" smtClean="0">
                <a:solidFill>
                  <a:srgbClr val="0070C0"/>
                </a:solidFill>
              </a:rPr>
              <a:t>Spherical</a:t>
            </a:r>
            <a:r>
              <a:rPr lang="fr-CH" sz="1400" dirty="0" smtClean="0">
                <a:solidFill>
                  <a:srgbClr val="0070C0"/>
                </a:solidFill>
              </a:rPr>
              <a:t> </a:t>
            </a:r>
            <a:r>
              <a:rPr lang="fr-CH" sz="1400" dirty="0">
                <a:solidFill>
                  <a:srgbClr val="0070C0"/>
                </a:solidFill>
              </a:rPr>
              <a:t>Grains + </a:t>
            </a:r>
            <a:r>
              <a:rPr lang="fr-CH" sz="1400" dirty="0" err="1">
                <a:solidFill>
                  <a:srgbClr val="0070C0"/>
                </a:solidFill>
              </a:rPr>
              <a:t>Cylindrical</a:t>
            </a:r>
            <a:r>
              <a:rPr lang="fr-CH" sz="1400" dirty="0">
                <a:solidFill>
                  <a:srgbClr val="0070C0"/>
                </a:solidFill>
              </a:rPr>
              <a:t> Bonds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85540" y="2836983"/>
            <a:ext cx="3224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err="1" smtClean="0">
                <a:solidFill>
                  <a:srgbClr val="0070C0"/>
                </a:solidFill>
              </a:rPr>
              <a:t>modeling</a:t>
            </a:r>
            <a:endParaRPr lang="en-US" sz="120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8650" y="4622845"/>
            <a:ext cx="322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smtClean="0">
                <a:solidFill>
                  <a:srgbClr val="0070C0"/>
                </a:solidFill>
              </a:rPr>
              <a:t>X-ray </a:t>
            </a:r>
            <a:r>
              <a:rPr lang="fr-CH" sz="1200" dirty="0" err="1" smtClean="0">
                <a:solidFill>
                  <a:srgbClr val="0070C0"/>
                </a:solidFill>
              </a:rPr>
              <a:t>microtomographie</a:t>
            </a:r>
            <a:r>
              <a:rPr lang="fr-CH" sz="1200" dirty="0" smtClean="0">
                <a:solidFill>
                  <a:srgbClr val="0070C0"/>
                </a:solidFill>
              </a:rPr>
              <a:t> scans by </a:t>
            </a:r>
            <a:r>
              <a:rPr lang="fr-CH" sz="1200" dirty="0" err="1" smtClean="0">
                <a:solidFill>
                  <a:srgbClr val="0070C0"/>
                </a:solidFill>
              </a:rPr>
              <a:t>Schneebelli</a:t>
            </a:r>
            <a:r>
              <a:rPr lang="fr-CH" sz="1200" dirty="0" smtClean="0">
                <a:solidFill>
                  <a:srgbClr val="0070C0"/>
                </a:solidFill>
              </a:rPr>
              <a:t> (SLF Davos)</a:t>
            </a:r>
            <a:endParaRPr lang="en-US" sz="1200" dirty="0">
              <a:solidFill>
                <a:srgbClr val="0070C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21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2326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>
                <a:solidFill>
                  <a:srgbClr val="0070C0"/>
                </a:solidFill>
                <a:latin typeface="Arial Narrow" pitchFamily="34" charset="0"/>
              </a:rPr>
              <a:t>NATURAL TO NUMERICAL SNOW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9600" y="1219200"/>
            <a:ext cx="3609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Ice</a:t>
            </a:r>
            <a:r>
              <a:rPr lang="fr-CH" sz="1600" b="1" dirty="0" smtClean="0">
                <a:solidFill>
                  <a:srgbClr val="0070C0"/>
                </a:solidFill>
              </a:rPr>
              <a:t> Matrix of Snow</a:t>
            </a:r>
          </a:p>
          <a:p>
            <a:r>
              <a:rPr lang="fr-CH" sz="1600" dirty="0">
                <a:solidFill>
                  <a:srgbClr val="0070C0"/>
                </a:solidFill>
              </a:rPr>
              <a:t> </a:t>
            </a:r>
            <a:r>
              <a:rPr lang="fr-CH" sz="1600" dirty="0" smtClean="0">
                <a:solidFill>
                  <a:srgbClr val="0070C0"/>
                </a:solidFill>
              </a:rPr>
              <a:t> </a:t>
            </a:r>
            <a:r>
              <a:rPr lang="fr-CH" sz="1400" dirty="0" smtClean="0">
                <a:solidFill>
                  <a:srgbClr val="0070C0"/>
                </a:solidFill>
              </a:rPr>
              <a:t>Stress </a:t>
            </a:r>
            <a:r>
              <a:rPr lang="fr-CH" sz="1400" dirty="0" err="1">
                <a:solidFill>
                  <a:srgbClr val="0070C0"/>
                </a:solidFill>
              </a:rPr>
              <a:t>distriution</a:t>
            </a:r>
            <a:r>
              <a:rPr lang="fr-CH" sz="1400" dirty="0">
                <a:solidFill>
                  <a:srgbClr val="0070C0"/>
                </a:solidFill>
              </a:rPr>
              <a:t> in finite </a:t>
            </a:r>
            <a:r>
              <a:rPr lang="fr-CH" sz="1400" dirty="0" err="1">
                <a:solidFill>
                  <a:srgbClr val="0070C0"/>
                </a:solidFill>
              </a:rPr>
              <a:t>ice</a:t>
            </a:r>
            <a:r>
              <a:rPr lang="fr-CH" sz="1400" dirty="0">
                <a:solidFill>
                  <a:srgbClr val="0070C0"/>
                </a:solidFill>
              </a:rPr>
              <a:t> matrix</a:t>
            </a:r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57800" y="1219200"/>
            <a:ext cx="32249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Numerical</a:t>
            </a:r>
            <a:r>
              <a:rPr lang="fr-CH" sz="1600" b="1" dirty="0" smtClean="0">
                <a:solidFill>
                  <a:srgbClr val="0070C0"/>
                </a:solidFill>
              </a:rPr>
              <a:t> Snow Sample</a:t>
            </a:r>
          </a:p>
          <a:p>
            <a:r>
              <a:rPr lang="fr-CH" sz="1400" dirty="0" smtClean="0">
                <a:solidFill>
                  <a:srgbClr val="0070C0"/>
                </a:solidFill>
              </a:rPr>
              <a:t>  Stress </a:t>
            </a:r>
            <a:r>
              <a:rPr lang="fr-CH" sz="1400" dirty="0" err="1">
                <a:solidFill>
                  <a:srgbClr val="0070C0"/>
                </a:solidFill>
              </a:rPr>
              <a:t>distriution</a:t>
            </a:r>
            <a:r>
              <a:rPr lang="fr-CH" sz="1400" dirty="0">
                <a:solidFill>
                  <a:srgbClr val="0070C0"/>
                </a:solidFill>
              </a:rPr>
              <a:t> in </a:t>
            </a:r>
            <a:r>
              <a:rPr lang="fr-CH" sz="1400" dirty="0" err="1">
                <a:solidFill>
                  <a:srgbClr val="0070C0"/>
                </a:solidFill>
              </a:rPr>
              <a:t>cylindrical</a:t>
            </a:r>
            <a:r>
              <a:rPr lang="fr-CH" sz="1400" dirty="0">
                <a:solidFill>
                  <a:srgbClr val="0070C0"/>
                </a:solidFill>
              </a:rPr>
              <a:t> bonds</a:t>
            </a:r>
            <a:endParaRPr lang="en-US" sz="1400" dirty="0">
              <a:solidFill>
                <a:srgbClr val="0070C0"/>
              </a:solidFill>
            </a:endParaRPr>
          </a:p>
          <a:p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" y="4573632"/>
            <a:ext cx="32249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 smtClean="0">
                <a:solidFill>
                  <a:srgbClr val="0070C0"/>
                </a:solidFill>
              </a:rPr>
              <a:t>FEM by P. </a:t>
            </a:r>
            <a:r>
              <a:rPr lang="fr-CH" sz="800" dirty="0" err="1" smtClean="0">
                <a:solidFill>
                  <a:srgbClr val="0070C0"/>
                </a:solidFill>
              </a:rPr>
              <a:t>Hagenmuller</a:t>
            </a:r>
            <a:r>
              <a:rPr lang="fr-CH" sz="800" dirty="0" smtClean="0">
                <a:solidFill>
                  <a:srgbClr val="0070C0"/>
                </a:solidFill>
              </a:rPr>
              <a:t> (IRSTEA Grenoble)</a:t>
            </a:r>
            <a:endParaRPr lang="en-US" sz="800" dirty="0">
              <a:solidFill>
                <a:srgbClr val="0070C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9" r="21572" b="10406"/>
          <a:stretch/>
        </p:blipFill>
        <p:spPr>
          <a:xfrm>
            <a:off x="5332871" y="1852382"/>
            <a:ext cx="2649080" cy="370469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t="10983" r="23307"/>
          <a:stretch/>
        </p:blipFill>
        <p:spPr>
          <a:xfrm>
            <a:off x="657226" y="1855053"/>
            <a:ext cx="2828925" cy="2718579"/>
          </a:xfrm>
          <a:prstGeom prst="rect">
            <a:avLst/>
          </a:prstGeom>
        </p:spPr>
      </p:pic>
      <p:pic>
        <p:nvPicPr>
          <p:cNvPr id="13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181475" y="3156487"/>
            <a:ext cx="914400" cy="457200"/>
          </a:xfrm>
          <a:custGeom>
            <a:avLst>
              <a:gd name="f0" fmla="val 16200"/>
              <a:gd name="f1" fmla="val 540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0 21600"/>
              <a:gd name="f10" fmla="pin 0 f1 10800"/>
              <a:gd name="f11" fmla="val f10"/>
              <a:gd name="f12" fmla="val f9"/>
              <a:gd name="f13" fmla="+- 21600 0 f10"/>
              <a:gd name="f14" fmla="*/ f9 f7 1"/>
              <a:gd name="f15" fmla="*/ f10 f8 1"/>
              <a:gd name="f16" fmla="*/ 0 f7 1"/>
              <a:gd name="f17" fmla="+- 21600 0 f12"/>
              <a:gd name="f18" fmla="*/ f13 f8 1"/>
              <a:gd name="f19" fmla="*/ f11 f8 1"/>
              <a:gd name="f20" fmla="*/ f17 f11 1"/>
              <a:gd name="f21" fmla="*/ f20 1 10800"/>
              <a:gd name="f22" fmla="+- f12 f21 0"/>
              <a:gd name="f23" fmla="*/ f22 f7 1"/>
            </a:gdLst>
            <a:ahLst>
              <a:ahXY gdRefX="f0" minX="f4" maxX="f5" gdRefY="f1" minY="f4" maxY="f6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23" b="f18"/>
            <a:pathLst>
              <a:path w="21600" h="21600">
                <a:moveTo>
                  <a:pt x="f4" y="f11"/>
                </a:moveTo>
                <a:lnTo>
                  <a:pt x="f12" y="f11"/>
                </a:lnTo>
                <a:lnTo>
                  <a:pt x="f12" y="f4"/>
                </a:lnTo>
                <a:lnTo>
                  <a:pt x="f5" y="f6"/>
                </a:lnTo>
                <a:lnTo>
                  <a:pt x="f12" y="f5"/>
                </a:lnTo>
                <a:lnTo>
                  <a:pt x="f12" y="f13"/>
                </a:lnTo>
                <a:lnTo>
                  <a:pt x="f4" y="f13"/>
                </a:lnTo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85540" y="2836983"/>
            <a:ext cx="32249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err="1" smtClean="0">
                <a:solidFill>
                  <a:srgbClr val="0070C0"/>
                </a:solidFill>
              </a:rPr>
              <a:t>modeling</a:t>
            </a:r>
            <a:endParaRPr lang="en-US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888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DUCTILE - BRITTLE TRANSITION OF ICE AND SNOW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09625" y="1066800"/>
            <a:ext cx="360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Ductile </a:t>
            </a:r>
            <a:r>
              <a:rPr lang="fr-CH" sz="1600" b="1" dirty="0" err="1" smtClean="0">
                <a:solidFill>
                  <a:srgbClr val="0070C0"/>
                </a:solidFill>
              </a:rPr>
              <a:t>Behaviour</a:t>
            </a:r>
            <a:endParaRPr lang="fr-CH" sz="1600" b="1" dirty="0" smtClean="0">
              <a:solidFill>
                <a:srgbClr val="0070C0"/>
              </a:solidFill>
            </a:endParaRPr>
          </a:p>
        </p:txBody>
      </p:sp>
      <p:pic>
        <p:nvPicPr>
          <p:cNvPr id="13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6200" y="12616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90003A"/>
                </a:solidFill>
              </a:rPr>
              <a:t>10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-3 </a:t>
            </a:r>
            <a:r>
              <a:rPr lang="fr-CH" sz="1600" b="1" dirty="0" smtClean="0">
                <a:solidFill>
                  <a:srgbClr val="90003A"/>
                </a:solidFill>
              </a:rPr>
              <a:t>~ 10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-4</a:t>
            </a:r>
            <a:r>
              <a:rPr lang="fr-CH" sz="1600" b="1" dirty="0" smtClean="0">
                <a:solidFill>
                  <a:srgbClr val="90003A"/>
                </a:solidFill>
              </a:rPr>
              <a:t>s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-1</a:t>
            </a:r>
            <a:endParaRPr lang="en-US" sz="1600" b="1" baseline="30000" dirty="0">
              <a:solidFill>
                <a:srgbClr val="90003A"/>
              </a:solidFill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40"/>
          <a:stretch/>
        </p:blipFill>
        <p:spPr bwMode="auto">
          <a:xfrm>
            <a:off x="6021155" y="2370138"/>
            <a:ext cx="2741844" cy="88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37"/>
          <a:stretch/>
        </p:blipFill>
        <p:spPr bwMode="auto">
          <a:xfrm>
            <a:off x="6016392" y="1447800"/>
            <a:ext cx="2746608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7" r="9360" b="22948"/>
          <a:stretch/>
        </p:blipFill>
        <p:spPr bwMode="auto">
          <a:xfrm>
            <a:off x="381000" y="1447800"/>
            <a:ext cx="2696737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b="2294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1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/>
          <a:stretch/>
        </p:blipFill>
        <p:spPr bwMode="auto">
          <a:xfrm>
            <a:off x="381000" y="3744912"/>
            <a:ext cx="2565207" cy="189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6" name="Picture 2" descr="D:\uni-lu-doctorate\DissertationThesis\SnowMechanics\Pics\FootstepsInSnow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4"/>
          <a:stretch/>
        </p:blipFill>
        <p:spPr bwMode="auto">
          <a:xfrm>
            <a:off x="5829096" y="3960913"/>
            <a:ext cx="2933904" cy="16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067425" y="1066800"/>
            <a:ext cx="360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Brittle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Behaviour</a:t>
            </a:r>
            <a:endParaRPr lang="fr-CH" sz="1600" b="1" dirty="0" smtClean="0">
              <a:solidFill>
                <a:srgbClr val="0070C0"/>
              </a:solidFill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" t="18547" r="7201"/>
          <a:stretch/>
        </p:blipFill>
        <p:spPr bwMode="auto">
          <a:xfrm>
            <a:off x="2743200" y="2564780"/>
            <a:ext cx="3375104" cy="2159620"/>
          </a:xfrm>
          <a:prstGeom prst="rect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7612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4419600" y="1540877"/>
            <a:ext cx="0" cy="4097922"/>
          </a:xfrm>
          <a:prstGeom prst="line">
            <a:avLst/>
          </a:prstGeom>
          <a:noFill/>
          <a:ln w="19050">
            <a:solidFill>
              <a:srgbClr val="90003A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114800" y="1905000"/>
            <a:ext cx="76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ICE </a:t>
            </a:r>
            <a:r>
              <a:rPr lang="fr-CH" sz="1600" b="1" dirty="0" err="1" smtClean="0">
                <a:solidFill>
                  <a:srgbClr val="0070C0"/>
                </a:solidFill>
              </a:rPr>
              <a:t>Ih</a:t>
            </a:r>
            <a:endParaRPr lang="fr-CH" sz="1600" b="1" dirty="0" smtClean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38600" y="4843046"/>
            <a:ext cx="8191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SNOW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43200" y="4343400"/>
            <a:ext cx="32249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800" dirty="0" err="1" smtClean="0">
                <a:solidFill>
                  <a:srgbClr val="0070C0"/>
                </a:solidFill>
              </a:rPr>
              <a:t>Schulson</a:t>
            </a:r>
            <a:r>
              <a:rPr lang="fr-CH" sz="800" dirty="0" smtClean="0">
                <a:solidFill>
                  <a:srgbClr val="0070C0"/>
                </a:solidFill>
              </a:rPr>
              <a:t> (2001)</a:t>
            </a:r>
            <a:endParaRPr lang="en-US" sz="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6273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6" name="Text Box 3"/>
          <p:cNvSpPr txBox="1">
            <a:spLocks noChangeArrowheads="1"/>
          </p:cNvSpPr>
          <p:nvPr/>
        </p:nvSpPr>
        <p:spPr bwMode="auto">
          <a:xfrm>
            <a:off x="152400" y="304800"/>
            <a:ext cx="90678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A DISCRETE APPROACH TO DESCRIBE THE KINEMATICS BETWEEN SNOW AND A TIRE TREAD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026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D:\uni-lu-doctorate\DissertationThesis\Simulations\Pics\TireSoil\444_s_33_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16014"/>
            <a:ext cx="492367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286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1913691"/>
            <a:ext cx="2971800" cy="1781612"/>
          </a:xfrm>
          <a:prstGeom prst="rect">
            <a:avLst/>
          </a:prstGeom>
          <a:solidFill>
            <a:schemeClr val="bg1"/>
          </a:solidFill>
          <a:ln w="38160">
            <a:noFill/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PROCESSES ON GRAIN-SCALE DURING SNOW DEFORMATION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3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t="11142" r="8245" b="11961"/>
          <a:stretch/>
        </p:blipFill>
        <p:spPr>
          <a:xfrm>
            <a:off x="667215" y="3858333"/>
            <a:ext cx="2990385" cy="178046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Freeform 24"/>
          <p:cNvSpPr/>
          <p:nvPr/>
        </p:nvSpPr>
        <p:spPr>
          <a:xfrm>
            <a:off x="1829182" y="4354228"/>
            <a:ext cx="243378" cy="41059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bg1"/>
          </a:solidFill>
          <a:ln w="18360">
            <a:solidFill>
              <a:schemeClr val="bg1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7" name="Freeform 26"/>
          <p:cNvSpPr/>
          <p:nvPr/>
        </p:nvSpPr>
        <p:spPr>
          <a:xfrm rot="864376">
            <a:off x="1562754" y="4353051"/>
            <a:ext cx="243378" cy="48596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bg1"/>
          </a:solidFill>
          <a:ln w="18360">
            <a:solidFill>
              <a:schemeClr val="bg1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l="50350" t="8262" r="10071" b="18892"/>
          <a:stretch/>
        </p:blipFill>
        <p:spPr>
          <a:xfrm>
            <a:off x="1151821" y="2028750"/>
            <a:ext cx="1275659" cy="166655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Freeform 28"/>
          <p:cNvSpPr/>
          <p:nvPr/>
        </p:nvSpPr>
        <p:spPr>
          <a:xfrm>
            <a:off x="1069705" y="5088684"/>
            <a:ext cx="341990" cy="196680"/>
          </a:xfrm>
          <a:custGeom>
            <a:avLst>
              <a:gd name="f0" fmla="val 10429"/>
              <a:gd name="f1" fmla="val 613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00008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33" name="Freeform 32"/>
          <p:cNvSpPr/>
          <p:nvPr/>
        </p:nvSpPr>
        <p:spPr>
          <a:xfrm flipV="1">
            <a:off x="2957751" y="3901404"/>
            <a:ext cx="341990" cy="196680"/>
          </a:xfrm>
          <a:custGeom>
            <a:avLst>
              <a:gd name="f0" fmla="val 10429"/>
              <a:gd name="f1" fmla="val 613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80000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274125" y="2028749"/>
            <a:ext cx="804456" cy="80355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Straight Connector 37"/>
          <p:cNvSpPr/>
          <p:nvPr/>
        </p:nvSpPr>
        <p:spPr>
          <a:xfrm flipH="1">
            <a:off x="784743" y="2738929"/>
            <a:ext cx="502376" cy="249487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4495800" y="1889360"/>
            <a:ext cx="1219200" cy="16793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50000"/>
            </a:srgbClr>
          </a:soli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43" name="Freeform 42"/>
          <p:cNvSpPr/>
          <p:nvPr/>
        </p:nvSpPr>
        <p:spPr>
          <a:xfrm rot="642600">
            <a:off x="5405117" y="2328684"/>
            <a:ext cx="112572" cy="4938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44" name="Freeform 43"/>
          <p:cNvSpPr/>
          <p:nvPr/>
        </p:nvSpPr>
        <p:spPr>
          <a:xfrm>
            <a:off x="5439120" y="2161161"/>
            <a:ext cx="1741094" cy="8854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1"/>
          </a:soli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45" name="Straight Connector 44"/>
          <p:cNvSpPr/>
          <p:nvPr/>
        </p:nvSpPr>
        <p:spPr>
          <a:xfrm flipH="1" flipV="1">
            <a:off x="4742340" y="2475440"/>
            <a:ext cx="777338" cy="69790"/>
          </a:xfrm>
          <a:prstGeom prst="line">
            <a:avLst/>
          </a:prstGeom>
          <a:noFill/>
          <a:ln w="38160">
            <a:solidFill>
              <a:srgbClr val="99CC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4800600" y="2065020"/>
            <a:ext cx="432894" cy="458900"/>
            <a:chOff x="5943600" y="4876800"/>
            <a:chExt cx="474840" cy="510119"/>
          </a:xfrm>
        </p:grpSpPr>
        <p:sp>
          <p:nvSpPr>
            <p:cNvPr id="47" name="Freeform 46"/>
            <p:cNvSpPr/>
            <p:nvPr/>
          </p:nvSpPr>
          <p:spPr>
            <a:xfrm>
              <a:off x="5943600" y="4876800"/>
              <a:ext cx="47484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F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n</a:t>
              </a:r>
            </a:p>
          </p:txBody>
        </p:sp>
        <p:sp>
          <p:nvSpPr>
            <p:cNvPr id="48" name="Straight Connector 47"/>
            <p:cNvSpPr/>
            <p:nvPr/>
          </p:nvSpPr>
          <p:spPr>
            <a:xfrm>
              <a:off x="6096000" y="4876800"/>
              <a:ext cx="7308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49" name="Straight Connector 48"/>
          <p:cNvSpPr/>
          <p:nvPr/>
        </p:nvSpPr>
        <p:spPr>
          <a:xfrm>
            <a:off x="4856058" y="3176732"/>
            <a:ext cx="1066800" cy="153630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5461374" y="3361281"/>
            <a:ext cx="363316" cy="458900"/>
            <a:chOff x="6089760" y="5901840"/>
            <a:chExt cx="398520" cy="510119"/>
          </a:xfrm>
        </p:grpSpPr>
        <p:sp>
          <p:nvSpPr>
            <p:cNvPr id="51" name="Freeform 50"/>
            <p:cNvSpPr/>
            <p:nvPr/>
          </p:nvSpPr>
          <p:spPr>
            <a:xfrm>
              <a:off x="6089760" y="5901840"/>
              <a:ext cx="39852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v</a:t>
              </a:r>
              <a:r>
                <a:rPr lang="de-DE" sz="2400" b="1" i="0" u="none" strike="noStrike" baseline="-2500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j</a:t>
              </a:r>
            </a:p>
          </p:txBody>
        </p:sp>
        <p:sp>
          <p:nvSpPr>
            <p:cNvPr id="52" name="Straight Connector 51"/>
            <p:cNvSpPr/>
            <p:nvPr/>
          </p:nvSpPr>
          <p:spPr>
            <a:xfrm>
              <a:off x="6212520" y="5979240"/>
              <a:ext cx="12888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65" name="Oval 64"/>
          <p:cNvSpPr/>
          <p:nvPr/>
        </p:nvSpPr>
        <p:spPr bwMode="auto">
          <a:xfrm>
            <a:off x="2488800" y="1997337"/>
            <a:ext cx="635400" cy="667558"/>
          </a:xfrm>
          <a:prstGeom prst="ellipse">
            <a:avLst/>
          </a:prstGeom>
          <a:noFill/>
          <a:ln w="15875" cap="flat" cmpd="sng" algn="ctr">
            <a:solidFill>
              <a:schemeClr val="bg1">
                <a:lumMod val="6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-44" charset="-128"/>
            </a:endParaRPr>
          </a:p>
        </p:txBody>
      </p:sp>
      <p:sp>
        <p:nvSpPr>
          <p:cNvPr id="66" name="Freeform 65"/>
          <p:cNvSpPr/>
          <p:nvPr/>
        </p:nvSpPr>
        <p:spPr>
          <a:xfrm rot="20072455">
            <a:off x="2259242" y="2199557"/>
            <a:ext cx="439833" cy="57534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chemeClr val="bg1"/>
          </a:solidFill>
          <a:ln w="18360">
            <a:solidFill>
              <a:schemeClr val="bg1">
                <a:lumMod val="65000"/>
              </a:schemeClr>
            </a:solidFill>
            <a:prstDash val="sysDash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67" name="Freeform 66"/>
          <p:cNvSpPr/>
          <p:nvPr/>
        </p:nvSpPr>
        <p:spPr>
          <a:xfrm rot="20072455">
            <a:off x="2178668" y="2271540"/>
            <a:ext cx="226631" cy="623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0"/>
          </a:gra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68" name="Straight Connector 67"/>
          <p:cNvSpPr/>
          <p:nvPr/>
        </p:nvSpPr>
        <p:spPr>
          <a:xfrm flipV="1">
            <a:off x="2801107" y="1996555"/>
            <a:ext cx="782352" cy="356581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69" name="Freeform 68"/>
          <p:cNvSpPr/>
          <p:nvPr/>
        </p:nvSpPr>
        <p:spPr>
          <a:xfrm rot="1562054">
            <a:off x="1508184" y="4388227"/>
            <a:ext cx="349775" cy="494524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1988" fill="none">
                <a:moveTo>
                  <a:pt x="0" y="0"/>
                </a:moveTo>
                <a:lnTo>
                  <a:pt x="398" y="0"/>
                </a:lnTo>
                <a:lnTo>
                  <a:pt x="0" y="398"/>
                </a:lnTo>
                <a:lnTo>
                  <a:pt x="398" y="398"/>
                </a:lnTo>
                <a:lnTo>
                  <a:pt x="398" y="795"/>
                </a:lnTo>
                <a:lnTo>
                  <a:pt x="795" y="795"/>
                </a:lnTo>
                <a:lnTo>
                  <a:pt x="398" y="1193"/>
                </a:lnTo>
                <a:lnTo>
                  <a:pt x="795" y="1193"/>
                </a:lnTo>
                <a:lnTo>
                  <a:pt x="795" y="1590"/>
                </a:lnTo>
                <a:lnTo>
                  <a:pt x="1193" y="1590"/>
                </a:lnTo>
                <a:lnTo>
                  <a:pt x="795" y="1988"/>
                </a:lnTo>
              </a:path>
            </a:pathLst>
          </a:custGeom>
          <a:noFill/>
          <a:ln w="36720">
            <a:solidFill>
              <a:srgbClr val="DC2300"/>
            </a:solidFill>
            <a:prstDash val="solid"/>
          </a:ln>
        </p:spPr>
        <p:txBody>
          <a:bodyPr vert="horz" lIns="90000" tIns="45000" rIns="90000" bIns="45000" anchor="t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70" name="Freeform 69"/>
          <p:cNvSpPr/>
          <p:nvPr/>
        </p:nvSpPr>
        <p:spPr>
          <a:xfrm rot="2697365">
            <a:off x="1710625" y="4426090"/>
            <a:ext cx="356066" cy="450212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1988" fill="none">
                <a:moveTo>
                  <a:pt x="0" y="0"/>
                </a:moveTo>
                <a:lnTo>
                  <a:pt x="398" y="0"/>
                </a:lnTo>
                <a:lnTo>
                  <a:pt x="0" y="398"/>
                </a:lnTo>
                <a:lnTo>
                  <a:pt x="398" y="398"/>
                </a:lnTo>
                <a:lnTo>
                  <a:pt x="398" y="795"/>
                </a:lnTo>
                <a:lnTo>
                  <a:pt x="795" y="795"/>
                </a:lnTo>
                <a:lnTo>
                  <a:pt x="398" y="1193"/>
                </a:lnTo>
                <a:lnTo>
                  <a:pt x="795" y="1193"/>
                </a:lnTo>
                <a:lnTo>
                  <a:pt x="795" y="1590"/>
                </a:lnTo>
                <a:lnTo>
                  <a:pt x="1193" y="1590"/>
                </a:lnTo>
                <a:lnTo>
                  <a:pt x="795" y="1988"/>
                </a:lnTo>
              </a:path>
            </a:pathLst>
          </a:custGeom>
          <a:noFill/>
          <a:ln w="36720">
            <a:solidFill>
              <a:srgbClr val="DC2300"/>
            </a:solidFill>
            <a:prstDash val="solid"/>
          </a:ln>
        </p:spPr>
        <p:txBody>
          <a:bodyPr vert="horz" lIns="90000" tIns="45000" rIns="90000" bIns="45000" anchor="t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6524982" y="3482609"/>
            <a:ext cx="1098180" cy="176607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50000"/>
            </a:srgbClr>
          </a:soli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73" name="Freeform 72"/>
          <p:cNvSpPr/>
          <p:nvPr/>
        </p:nvSpPr>
        <p:spPr>
          <a:xfrm rot="642600">
            <a:off x="7178608" y="4034624"/>
            <a:ext cx="95433" cy="48275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74" name="Freeform 73"/>
          <p:cNvSpPr/>
          <p:nvPr/>
        </p:nvSpPr>
        <p:spPr>
          <a:xfrm>
            <a:off x="7210782" y="3758254"/>
            <a:ext cx="1476018" cy="86546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1"/>
          </a:soli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75" name="Straight Connector 74"/>
          <p:cNvSpPr/>
          <p:nvPr/>
        </p:nvSpPr>
        <p:spPr>
          <a:xfrm flipH="1" flipV="1">
            <a:off x="7377640" y="3355633"/>
            <a:ext cx="0" cy="815927"/>
          </a:xfrm>
          <a:prstGeom prst="line">
            <a:avLst/>
          </a:prstGeom>
          <a:noFill/>
          <a:ln w="38160">
            <a:solidFill>
              <a:srgbClr val="00FFFF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6957834" y="3048000"/>
            <a:ext cx="329148" cy="448561"/>
            <a:chOff x="6440040" y="4009319"/>
            <a:chExt cx="425880" cy="510119"/>
          </a:xfrm>
        </p:grpSpPr>
        <p:sp>
          <p:nvSpPr>
            <p:cNvPr id="77" name="Freeform 76"/>
            <p:cNvSpPr/>
            <p:nvPr/>
          </p:nvSpPr>
          <p:spPr>
            <a:xfrm>
              <a:off x="6440040" y="4009319"/>
              <a:ext cx="42588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F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t</a:t>
              </a:r>
            </a:p>
          </p:txBody>
        </p:sp>
        <p:sp>
          <p:nvSpPr>
            <p:cNvPr id="78" name="Straight Connector 77"/>
            <p:cNvSpPr/>
            <p:nvPr/>
          </p:nvSpPr>
          <p:spPr>
            <a:xfrm>
              <a:off x="6618599" y="4028400"/>
              <a:ext cx="7308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79" name="Freeform 78"/>
          <p:cNvSpPr/>
          <p:nvPr/>
        </p:nvSpPr>
        <p:spPr>
          <a:xfrm rot="463800">
            <a:off x="7211670" y="3933241"/>
            <a:ext cx="119361" cy="411524"/>
          </a:xfrm>
          <a:custGeom>
            <a:avLst>
              <a:gd name="f0" fmla="val 11037"/>
            </a:avLst>
            <a:gdLst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0"/>
              <a:gd name="f7" fmla="val 21600"/>
              <a:gd name="f8" fmla="*/ 21600 21600 1"/>
              <a:gd name="f9" fmla="*/ 7500 7500 1"/>
              <a:gd name="f10" fmla="val 18900"/>
              <a:gd name="f11" fmla="val -2147483647"/>
              <a:gd name="f12" fmla="val 2147483647"/>
              <a:gd name="f13" fmla="val 5080"/>
              <a:gd name="f14" fmla="val 10800"/>
              <a:gd name="f15" fmla="val 16520"/>
              <a:gd name="f16" fmla="val 9740"/>
              <a:gd name="f17" fmla="val 16730"/>
              <a:gd name="f18" fmla="val 4870"/>
              <a:gd name="f19" fmla="+- 0 0 0"/>
              <a:gd name="f20" fmla="*/ f4 1 21600"/>
              <a:gd name="f21" fmla="*/ f5 1 21600"/>
              <a:gd name="f22" fmla="pin 0 f0 18900"/>
              <a:gd name="f23" fmla="*/ f19 f1 1"/>
              <a:gd name="f24" fmla="val f22"/>
              <a:gd name="f25" fmla="+- 21600 0 f22"/>
              <a:gd name="f26" fmla="*/ f22 1794 1"/>
              <a:gd name="f27" fmla="*/ f22 f20 1"/>
              <a:gd name="f28" fmla="*/ 10800 f21 1"/>
              <a:gd name="f29" fmla="*/ 21600 f20 1"/>
              <a:gd name="f30" fmla="*/ 0 f21 1"/>
              <a:gd name="f31" fmla="*/ f23 1 f3"/>
              <a:gd name="f32" fmla="*/ 0 f20 1"/>
              <a:gd name="f33" fmla="*/ 21600 f21 1"/>
              <a:gd name="f34" fmla="*/ f25 1 2"/>
              <a:gd name="f35" fmla="*/ f26 1 10000"/>
              <a:gd name="f36" fmla="*/ f25 f25 1"/>
              <a:gd name="f37" fmla="*/ f25 f20 1"/>
              <a:gd name="f38" fmla="+- f31 0 f2"/>
              <a:gd name="f39" fmla="*/ f24 f20 1"/>
              <a:gd name="f40" fmla="+- f34 f22 0"/>
              <a:gd name="f41" fmla="+- 21600 0 f35"/>
              <a:gd name="f42" fmla="*/ f36 1 f8"/>
              <a:gd name="f43" fmla="+- 1 0 f42"/>
              <a:gd name="f44" fmla="*/ f9 f43 1"/>
              <a:gd name="f45" fmla="sqrt f44"/>
              <a:gd name="f46" fmla="+- 10800 0 f45"/>
              <a:gd name="f47" fmla="+- 10800 f45 0"/>
              <a:gd name="f48" fmla="*/ f47 f21 1"/>
              <a:gd name="f49" fmla="*/ f46 f21 1"/>
            </a:gdLst>
            <a:ahLst>
              <a:ahXY gdRefX="f0" minX="f6" maxX="f10">
                <a:pos x="f27" y="f28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8">
                <a:pos x="f29" y="f30"/>
              </a:cxn>
              <a:cxn ang="f38">
                <a:pos x="f32" y="f28"/>
              </a:cxn>
              <a:cxn ang="f38">
                <a:pos x="f29" y="f33"/>
              </a:cxn>
              <a:cxn ang="f38">
                <a:pos x="f39" y="f28"/>
              </a:cxn>
            </a:cxnLst>
            <a:rect l="f37" t="f49" r="f29" b="f48"/>
            <a:pathLst>
              <a:path w="21600" h="21600">
                <a:moveTo>
                  <a:pt x="f7" y="f6"/>
                </a:moveTo>
                <a:cubicBezTo>
                  <a:pt x="f40" y="f35"/>
                  <a:pt x="f24" y="f13"/>
                  <a:pt x="f24" y="f14"/>
                </a:cubicBezTo>
                <a:cubicBezTo>
                  <a:pt x="f24" y="f15"/>
                  <a:pt x="f40" y="f41"/>
                  <a:pt x="f7" y="f7"/>
                </a:cubicBezTo>
                <a:cubicBezTo>
                  <a:pt x="f16" y="f7"/>
                  <a:pt x="f6" y="f17"/>
                  <a:pt x="f6" y="f14"/>
                </a:cubicBezTo>
                <a:cubicBezTo>
                  <a:pt x="f6" y="f18"/>
                  <a:pt x="f16" y="f6"/>
                  <a:pt x="f7" y="f6"/>
                </a:cubicBezTo>
                <a:close/>
              </a:path>
            </a:pathLst>
          </a:custGeom>
          <a:solidFill>
            <a:srgbClr val="00FFFF">
              <a:alpha val="50000"/>
            </a:srgbClr>
          </a:solidFill>
          <a:ln w="18360">
            <a:solidFill>
              <a:srgbClr val="00FFFF"/>
            </a:solidFill>
            <a:prstDash val="solid"/>
          </a:ln>
        </p:spPr>
        <p:txBody>
          <a:bodyPr vert="horz" wrap="square" lIns="90000" tIns="45000" rIns="90000" bIns="45000" anchor="ctr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80" name="Straight Connector 79"/>
          <p:cNvSpPr/>
          <p:nvPr/>
        </p:nvSpPr>
        <p:spPr>
          <a:xfrm>
            <a:off x="7096812" y="4751146"/>
            <a:ext cx="0" cy="875486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6688040" y="5178071"/>
            <a:ext cx="308002" cy="448561"/>
            <a:chOff x="6089760" y="5901840"/>
            <a:chExt cx="398520" cy="510119"/>
          </a:xfrm>
        </p:grpSpPr>
        <p:sp>
          <p:nvSpPr>
            <p:cNvPr id="82" name="Freeform 81"/>
            <p:cNvSpPr/>
            <p:nvPr/>
          </p:nvSpPr>
          <p:spPr>
            <a:xfrm>
              <a:off x="6089760" y="5901840"/>
              <a:ext cx="39852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v</a:t>
              </a:r>
              <a:r>
                <a:rPr lang="de-DE" sz="2400" b="1" i="0" u="none" strike="noStrike" baseline="-2500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j</a:t>
              </a:r>
            </a:p>
          </p:txBody>
        </p:sp>
        <p:sp>
          <p:nvSpPr>
            <p:cNvPr id="83" name="Straight Connector 82"/>
            <p:cNvSpPr/>
            <p:nvPr/>
          </p:nvSpPr>
          <p:spPr>
            <a:xfrm>
              <a:off x="6212520" y="5979240"/>
              <a:ext cx="12888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010881" y="3198407"/>
            <a:ext cx="308002" cy="448561"/>
            <a:chOff x="7771679" y="4519440"/>
            <a:chExt cx="398520" cy="510119"/>
          </a:xfrm>
        </p:grpSpPr>
        <p:grpSp>
          <p:nvGrpSpPr>
            <p:cNvPr id="85" name="Group 84"/>
            <p:cNvGrpSpPr/>
            <p:nvPr/>
          </p:nvGrpSpPr>
          <p:grpSpPr>
            <a:xfrm>
              <a:off x="7771679" y="4519440"/>
              <a:ext cx="398520" cy="510119"/>
              <a:chOff x="7771679" y="4519440"/>
              <a:chExt cx="398520" cy="510119"/>
            </a:xfrm>
          </p:grpSpPr>
          <p:sp>
            <p:nvSpPr>
              <p:cNvPr id="87" name="Freeform 86"/>
              <p:cNvSpPr/>
              <p:nvPr/>
            </p:nvSpPr>
            <p:spPr>
              <a:xfrm>
                <a:off x="7771679" y="4519440"/>
                <a:ext cx="398520" cy="510119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90000" tIns="46800" rIns="90000" bIns="46800" anchor="t" anchorCtr="0" compatLnSpc="1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de-DE" sz="2400" b="1" i="0" u="none" strike="noStrike" baseline="0" dirty="0">
                    <a:ln>
                      <a:noFill/>
                    </a:ln>
                    <a:solidFill>
                      <a:srgbClr val="808080"/>
                    </a:solidFill>
                    <a:latin typeface="Arial" pitchFamily="18"/>
                    <a:ea typeface="ＭＳ Ｐゴシック" pitchFamily="2"/>
                    <a:cs typeface="ＭＳ Ｐゴシック" pitchFamily="2"/>
                  </a:rPr>
                  <a:t>v</a:t>
                </a:r>
                <a:r>
                  <a:rPr lang="de-DE" sz="2400" b="1" i="0" u="none" strike="noStrike" baseline="-25000" dirty="0">
                    <a:ln>
                      <a:noFill/>
                    </a:ln>
                    <a:solidFill>
                      <a:srgbClr val="808080"/>
                    </a:solidFill>
                    <a:latin typeface="Arial" pitchFamily="18"/>
                    <a:ea typeface="ＭＳ Ｐゴシック" pitchFamily="2"/>
                    <a:cs typeface="ＭＳ Ｐゴシック" pitchFamily="2"/>
                  </a:rPr>
                  <a:t>i</a:t>
                </a:r>
              </a:p>
            </p:txBody>
          </p:sp>
          <p:sp>
            <p:nvSpPr>
              <p:cNvPr id="88" name="Straight Connector 87"/>
              <p:cNvSpPr/>
              <p:nvPr/>
            </p:nvSpPr>
            <p:spPr>
              <a:xfrm>
                <a:off x="7892279" y="4586759"/>
                <a:ext cx="128881" cy="0"/>
              </a:xfrm>
              <a:prstGeom prst="line">
                <a:avLst/>
              </a:prstGeom>
              <a:noFill/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endParaRPr>
              </a:p>
            </p:txBody>
          </p:sp>
        </p:grpSp>
        <p:sp>
          <p:nvSpPr>
            <p:cNvPr id="86" name="Straight Connector 85"/>
            <p:cNvSpPr/>
            <p:nvPr/>
          </p:nvSpPr>
          <p:spPr>
            <a:xfrm>
              <a:off x="7891560" y="4568040"/>
              <a:ext cx="12888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89" name="Straight Connector 88"/>
          <p:cNvSpPr/>
          <p:nvPr/>
        </p:nvSpPr>
        <p:spPr>
          <a:xfrm flipH="1" flipV="1">
            <a:off x="7972781" y="3242160"/>
            <a:ext cx="38100" cy="1075380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0" name="Straight Connector 89"/>
          <p:cNvSpPr/>
          <p:nvPr/>
        </p:nvSpPr>
        <p:spPr>
          <a:xfrm>
            <a:off x="5562600" y="2551640"/>
            <a:ext cx="672442" cy="59329"/>
          </a:xfrm>
          <a:prstGeom prst="line">
            <a:avLst/>
          </a:prstGeom>
          <a:noFill/>
          <a:ln w="38160">
            <a:solidFill>
              <a:srgbClr val="C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1" name="Straight Connector 90"/>
          <p:cNvSpPr/>
          <p:nvPr/>
        </p:nvSpPr>
        <p:spPr>
          <a:xfrm>
            <a:off x="7382816" y="4247060"/>
            <a:ext cx="9987" cy="504086"/>
          </a:xfrm>
          <a:prstGeom prst="line">
            <a:avLst/>
          </a:prstGeom>
          <a:noFill/>
          <a:ln w="38160">
            <a:solidFill>
              <a:srgbClr val="C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8625" y="1066800"/>
            <a:ext cx="36099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Bonding</a:t>
            </a:r>
          </a:p>
          <a:p>
            <a:r>
              <a:rPr lang="fr-CH" sz="1600" b="1" dirty="0">
                <a:solidFill>
                  <a:srgbClr val="0070C0"/>
                </a:solidFill>
              </a:rPr>
              <a:t> 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400" dirty="0" smtClean="0">
                <a:solidFill>
                  <a:srgbClr val="0070C0"/>
                </a:solidFill>
              </a:rPr>
              <a:t>- Deformation of </a:t>
            </a:r>
            <a:r>
              <a:rPr lang="fr-CH" sz="1400" dirty="0" err="1" smtClean="0">
                <a:solidFill>
                  <a:srgbClr val="0070C0"/>
                </a:solidFill>
              </a:rPr>
              <a:t>ice</a:t>
            </a:r>
            <a:r>
              <a:rPr lang="fr-CH" sz="1400" dirty="0" smtClean="0">
                <a:solidFill>
                  <a:srgbClr val="0070C0"/>
                </a:solidFill>
              </a:rPr>
              <a:t> bonds</a:t>
            </a:r>
          </a:p>
          <a:p>
            <a:r>
              <a:rPr lang="fr-CH" sz="1400" dirty="0">
                <a:solidFill>
                  <a:srgbClr val="0070C0"/>
                </a:solidFill>
              </a:rPr>
              <a:t> </a:t>
            </a:r>
            <a:r>
              <a:rPr lang="fr-CH" sz="1400" dirty="0" smtClean="0">
                <a:solidFill>
                  <a:srgbClr val="0070C0"/>
                </a:solidFill>
              </a:rPr>
              <a:t> - Fracture of </a:t>
            </a:r>
            <a:r>
              <a:rPr lang="fr-CH" sz="1400" dirty="0" err="1" smtClean="0">
                <a:solidFill>
                  <a:srgbClr val="0070C0"/>
                </a:solidFill>
              </a:rPr>
              <a:t>ice</a:t>
            </a:r>
            <a:r>
              <a:rPr lang="fr-CH" sz="1400" dirty="0" smtClean="0">
                <a:solidFill>
                  <a:srgbClr val="0070C0"/>
                </a:solidFill>
              </a:rPr>
              <a:t> bonds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883524" y="1066800"/>
            <a:ext cx="403187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Collision</a:t>
            </a:r>
          </a:p>
          <a:p>
            <a:r>
              <a:rPr lang="fr-CH" sz="1600" b="1" dirty="0">
                <a:solidFill>
                  <a:srgbClr val="0070C0"/>
                </a:solidFill>
              </a:rPr>
              <a:t> 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400" dirty="0" smtClean="0">
                <a:solidFill>
                  <a:srgbClr val="0070C0"/>
                </a:solidFill>
              </a:rPr>
              <a:t>- </a:t>
            </a:r>
            <a:r>
              <a:rPr lang="fr-CH" sz="1400" dirty="0" err="1" smtClean="0">
                <a:solidFill>
                  <a:srgbClr val="0070C0"/>
                </a:solidFill>
              </a:rPr>
              <a:t>Repulsive</a:t>
            </a:r>
            <a:r>
              <a:rPr lang="fr-CH" sz="1400" dirty="0" smtClean="0">
                <a:solidFill>
                  <a:srgbClr val="0070C0"/>
                </a:solidFill>
              </a:rPr>
              <a:t> forces due to grain </a:t>
            </a:r>
            <a:r>
              <a:rPr lang="fr-CH" sz="1400" dirty="0" err="1" smtClean="0">
                <a:solidFill>
                  <a:srgbClr val="0070C0"/>
                </a:solidFill>
              </a:rPr>
              <a:t>deformation</a:t>
            </a:r>
            <a:endParaRPr lang="fr-CH" sz="1400" dirty="0" smtClean="0">
              <a:solidFill>
                <a:srgbClr val="0070C0"/>
              </a:solidFill>
            </a:endParaRPr>
          </a:p>
          <a:p>
            <a:r>
              <a:rPr lang="fr-CH" sz="1400" dirty="0">
                <a:solidFill>
                  <a:srgbClr val="0070C0"/>
                </a:solidFill>
              </a:rPr>
              <a:t> </a:t>
            </a:r>
            <a:r>
              <a:rPr lang="fr-CH" sz="1400" dirty="0" smtClean="0">
                <a:solidFill>
                  <a:srgbClr val="0070C0"/>
                </a:solidFill>
              </a:rPr>
              <a:t> - Friction </a:t>
            </a:r>
            <a:r>
              <a:rPr lang="fr-CH" sz="1400" dirty="0" err="1" smtClean="0">
                <a:solidFill>
                  <a:srgbClr val="0070C0"/>
                </a:solidFill>
              </a:rPr>
              <a:t>between</a:t>
            </a:r>
            <a:r>
              <a:rPr lang="fr-CH" sz="1400" dirty="0" smtClean="0">
                <a:solidFill>
                  <a:srgbClr val="0070C0"/>
                </a:solidFill>
              </a:rPr>
              <a:t> </a:t>
            </a:r>
            <a:r>
              <a:rPr lang="fr-CH" sz="1400" dirty="0" err="1" smtClean="0">
                <a:solidFill>
                  <a:srgbClr val="0070C0"/>
                </a:solidFill>
              </a:rPr>
              <a:t>sliding</a:t>
            </a:r>
            <a:r>
              <a:rPr lang="fr-CH" sz="1400" dirty="0" smtClean="0">
                <a:solidFill>
                  <a:srgbClr val="0070C0"/>
                </a:solidFill>
              </a:rPr>
              <a:t> grains</a:t>
            </a:r>
          </a:p>
        </p:txBody>
      </p:sp>
      <p:grpSp>
        <p:nvGrpSpPr>
          <p:cNvPr id="93" name="Group 92"/>
          <p:cNvGrpSpPr/>
          <p:nvPr/>
        </p:nvGrpSpPr>
        <p:grpSpPr>
          <a:xfrm>
            <a:off x="3218376" y="2202721"/>
            <a:ext cx="308002" cy="448561"/>
            <a:chOff x="7771679" y="4519440"/>
            <a:chExt cx="398520" cy="510119"/>
          </a:xfrm>
        </p:grpSpPr>
        <p:grpSp>
          <p:nvGrpSpPr>
            <p:cNvPr id="94" name="Group 93"/>
            <p:cNvGrpSpPr/>
            <p:nvPr/>
          </p:nvGrpSpPr>
          <p:grpSpPr>
            <a:xfrm>
              <a:off x="7771679" y="4519440"/>
              <a:ext cx="398520" cy="510119"/>
              <a:chOff x="7771679" y="4519440"/>
              <a:chExt cx="398520" cy="510119"/>
            </a:xfrm>
          </p:grpSpPr>
          <p:sp>
            <p:nvSpPr>
              <p:cNvPr id="96" name="Freeform 95"/>
              <p:cNvSpPr/>
              <p:nvPr/>
            </p:nvSpPr>
            <p:spPr>
              <a:xfrm>
                <a:off x="7771679" y="4519440"/>
                <a:ext cx="398520" cy="510119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90000" tIns="46800" rIns="90000" bIns="46800" anchor="t" anchorCtr="0" compatLnSpc="1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de-DE" sz="2400" b="1" i="0" u="none" strike="noStrike" baseline="0" dirty="0">
                    <a:ln>
                      <a:noFill/>
                    </a:ln>
                    <a:solidFill>
                      <a:srgbClr val="808080"/>
                    </a:solidFill>
                    <a:latin typeface="Arial" pitchFamily="18"/>
                    <a:ea typeface="ＭＳ Ｐゴシック" pitchFamily="2"/>
                    <a:cs typeface="ＭＳ Ｐゴシック" pitchFamily="2"/>
                  </a:rPr>
                  <a:t>v</a:t>
                </a:r>
                <a:r>
                  <a:rPr lang="de-DE" sz="2400" b="1" i="0" u="none" strike="noStrike" baseline="-25000" dirty="0">
                    <a:ln>
                      <a:noFill/>
                    </a:ln>
                    <a:solidFill>
                      <a:srgbClr val="808080"/>
                    </a:solidFill>
                    <a:latin typeface="Arial" pitchFamily="18"/>
                    <a:ea typeface="ＭＳ Ｐゴシック" pitchFamily="2"/>
                    <a:cs typeface="ＭＳ Ｐゴシック" pitchFamily="2"/>
                  </a:rPr>
                  <a:t>i</a:t>
                </a:r>
              </a:p>
            </p:txBody>
          </p:sp>
          <p:sp>
            <p:nvSpPr>
              <p:cNvPr id="97" name="Straight Connector 96"/>
              <p:cNvSpPr/>
              <p:nvPr/>
            </p:nvSpPr>
            <p:spPr>
              <a:xfrm>
                <a:off x="7892279" y="4586759"/>
                <a:ext cx="128881" cy="0"/>
              </a:xfrm>
              <a:prstGeom prst="line">
                <a:avLst/>
              </a:prstGeom>
              <a:noFill/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endParaRPr>
              </a:p>
            </p:txBody>
          </p:sp>
        </p:grpSp>
        <p:sp>
          <p:nvSpPr>
            <p:cNvPr id="95" name="Straight Connector 94"/>
            <p:cNvSpPr/>
            <p:nvPr/>
          </p:nvSpPr>
          <p:spPr>
            <a:xfrm>
              <a:off x="7891560" y="4568040"/>
              <a:ext cx="12888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939391" y="2888830"/>
            <a:ext cx="308002" cy="448561"/>
            <a:chOff x="6089760" y="5901840"/>
            <a:chExt cx="398520" cy="510119"/>
          </a:xfrm>
        </p:grpSpPr>
        <p:sp>
          <p:nvSpPr>
            <p:cNvPr id="99" name="Freeform 98"/>
            <p:cNvSpPr/>
            <p:nvPr/>
          </p:nvSpPr>
          <p:spPr>
            <a:xfrm>
              <a:off x="6089760" y="5901840"/>
              <a:ext cx="39852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v</a:t>
              </a:r>
              <a:r>
                <a:rPr lang="de-DE" sz="2400" b="1" i="0" u="none" strike="noStrike" baseline="-25000">
                  <a:ln>
                    <a:noFill/>
                  </a:ln>
                  <a:solidFill>
                    <a:srgbClr val="80808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j</a:t>
              </a:r>
            </a:p>
          </p:txBody>
        </p:sp>
        <p:sp>
          <p:nvSpPr>
            <p:cNvPr id="100" name="Straight Connector 99"/>
            <p:cNvSpPr/>
            <p:nvPr/>
          </p:nvSpPr>
          <p:spPr>
            <a:xfrm>
              <a:off x="6212520" y="5979240"/>
              <a:ext cx="12888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0848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3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12072"/>
          <a:stretch/>
        </p:blipFill>
        <p:spPr bwMode="auto">
          <a:xfrm>
            <a:off x="5118893" y="2179000"/>
            <a:ext cx="3415507" cy="15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111" y="4749398"/>
            <a:ext cx="3409409" cy="69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1"/>
          <a:stretch>
            <a:fillRect/>
          </a:stretch>
        </p:blipFill>
        <p:spPr bwMode="auto">
          <a:xfrm>
            <a:off x="5137808" y="3936433"/>
            <a:ext cx="3414713" cy="63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0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" name="AutoShape 11"/>
          <p:cNvSpPr>
            <a:spLocks noChangeShapeType="1"/>
          </p:cNvSpPr>
          <p:nvPr/>
        </p:nvSpPr>
        <p:spPr bwMode="auto">
          <a:xfrm rot="20640000" flipV="1">
            <a:off x="5347215" y="4558850"/>
            <a:ext cx="1587824" cy="174572"/>
          </a:xfrm>
          <a:prstGeom prst="straightConnector1">
            <a:avLst/>
          </a:prstGeom>
          <a:noFill/>
          <a:ln w="18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12"/>
          <p:cNvSpPr>
            <a:spLocks noChangeArrowheads="1"/>
          </p:cNvSpPr>
          <p:nvPr/>
        </p:nvSpPr>
        <p:spPr bwMode="auto">
          <a:xfrm>
            <a:off x="5144970" y="2110262"/>
            <a:ext cx="2016125" cy="1692275"/>
          </a:xfrm>
          <a:prstGeom prst="ellipse">
            <a:avLst/>
          </a:prstGeom>
          <a:noFill/>
          <a:ln w="18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14"/>
          <p:cNvSpPr>
            <a:spLocks noChangeShapeType="1"/>
          </p:cNvSpPr>
          <p:nvPr/>
        </p:nvSpPr>
        <p:spPr bwMode="auto">
          <a:xfrm flipV="1">
            <a:off x="5562600" y="1624013"/>
            <a:ext cx="760413" cy="952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 flipH="1">
            <a:off x="7300913" y="1631950"/>
            <a:ext cx="765175" cy="1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163637"/>
            <a:ext cx="95885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538" y="1143000"/>
            <a:ext cx="95885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" name="AutoShape 21"/>
          <p:cNvSpPr>
            <a:spLocks noChangeArrowheads="1"/>
          </p:cNvSpPr>
          <p:nvPr/>
        </p:nvSpPr>
        <p:spPr bwMode="auto">
          <a:xfrm>
            <a:off x="6638925" y="1266825"/>
            <a:ext cx="365125" cy="728663"/>
          </a:xfrm>
          <a:custGeom>
            <a:avLst/>
            <a:gdLst>
              <a:gd name="G0" fmla="*/ 1 0 51712"/>
              <a:gd name="G1" fmla="+- 21600 0 0"/>
              <a:gd name="G2" fmla="*/ 1014 1 2"/>
              <a:gd name="G3" fmla="+- 1014 0 0"/>
              <a:gd name="G4" fmla="*/ 2027 1 2"/>
              <a:gd name="G5" fmla="+- 2027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8200"/>
              </a:gs>
              <a:gs pos="50000">
                <a:srgbClr val="000082"/>
              </a:gs>
              <a:gs pos="100000">
                <a:srgbClr val="FF8200"/>
              </a:gs>
            </a:gsLst>
            <a:lin ang="0" scaled="1"/>
          </a:gra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6647773" y="1266825"/>
            <a:ext cx="365161" cy="72970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0"/>
          </a:gra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7170" name="Picture 2" descr="D:\uni-lu-doctorate\DissertationThesis\DiscreteElementMethod\Pics\CreepOfIce_by_Barnes1971_plusRange_II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5" b="4031"/>
          <a:stretch/>
        </p:blipFill>
        <p:spPr bwMode="auto">
          <a:xfrm>
            <a:off x="379413" y="1735346"/>
            <a:ext cx="4421187" cy="377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379413" y="1295400"/>
            <a:ext cx="3964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Creep</a:t>
            </a:r>
            <a:r>
              <a:rPr lang="fr-CH" sz="1600" b="1" dirty="0" smtClean="0">
                <a:solidFill>
                  <a:srgbClr val="0070C0"/>
                </a:solidFill>
              </a:rPr>
              <a:t> Model of </a:t>
            </a:r>
            <a:r>
              <a:rPr lang="fr-CH" sz="1600" b="1" dirty="0" err="1" smtClean="0">
                <a:solidFill>
                  <a:srgbClr val="0070C0"/>
                </a:solidFill>
              </a:rPr>
              <a:t>Ice</a:t>
            </a:r>
            <a:r>
              <a:rPr lang="fr-CH" sz="1600" b="1" dirty="0" smtClean="0">
                <a:solidFill>
                  <a:srgbClr val="0070C0"/>
                </a:solidFill>
              </a:rPr>
              <a:t> by Barnes(1971)</a:t>
            </a:r>
          </a:p>
        </p:txBody>
      </p:sp>
      <p:sp>
        <p:nvSpPr>
          <p:cNvPr id="28" name="AutoShape 13"/>
          <p:cNvSpPr>
            <a:spLocks noChangeShapeType="1"/>
          </p:cNvSpPr>
          <p:nvPr/>
        </p:nvSpPr>
        <p:spPr bwMode="auto">
          <a:xfrm rot="11100000" flipH="1" flipV="1">
            <a:off x="6653885" y="3462952"/>
            <a:ext cx="461176" cy="632956"/>
          </a:xfrm>
          <a:prstGeom prst="straightConnector1">
            <a:avLst/>
          </a:prstGeom>
          <a:noFill/>
          <a:ln w="18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XDEM BONDING MODEL:  ELASTIC VISCO-PLASTIC DEFORMATION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5956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XDEM BONDING MODEL:  ELASTIC VISCO-PLASTIC DEFORMATION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3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81625" y="1295400"/>
            <a:ext cx="360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Stretch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32" y="4748554"/>
            <a:ext cx="2371725" cy="66865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" y="2353554"/>
            <a:ext cx="2594610" cy="77724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1142999"/>
            <a:ext cx="4206240" cy="748665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80"/>
          <a:stretch/>
        </p:blipFill>
        <p:spPr>
          <a:xfrm>
            <a:off x="1828800" y="3454406"/>
            <a:ext cx="3434715" cy="812794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85" y="4323086"/>
            <a:ext cx="2525924" cy="1418461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62" y="2082334"/>
            <a:ext cx="2459629" cy="131968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130794"/>
            <a:ext cx="2504695" cy="1534408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647" y="910424"/>
            <a:ext cx="2362199" cy="1527508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3581400" y="2514600"/>
            <a:ext cx="360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Shear</a:t>
            </a:r>
            <a:endParaRPr lang="fr-CH" sz="1600" b="1" dirty="0" smtClean="0">
              <a:solidFill>
                <a:srgbClr val="0070C0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5381625" y="3657600"/>
            <a:ext cx="360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Torsion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3657600" y="4843046"/>
            <a:ext cx="3609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Bending</a:t>
            </a:r>
            <a:endParaRPr lang="fr-CH" sz="16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99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3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pic>
        <p:nvPicPr>
          <p:cNvPr id="8195" name="Picture 3" descr="D:\uni-lu-doctorate\DissertationThesis\Simulations\Pics\BondStrainVsStress_II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5" t="10682" b="4815"/>
          <a:stretch/>
        </p:blipFill>
        <p:spPr bwMode="auto">
          <a:xfrm>
            <a:off x="638719" y="2668859"/>
            <a:ext cx="3704681" cy="283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uni-lu-doctorate\DissertationThesis\Simulations\Pics\BondStrainRateVsStrength_II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 b="5078"/>
          <a:stretch/>
        </p:blipFill>
        <p:spPr bwMode="auto">
          <a:xfrm>
            <a:off x="4876800" y="2668859"/>
            <a:ext cx="3810000" cy="283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1272371"/>
            <a:ext cx="95885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8" y="1316821"/>
            <a:ext cx="95885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" name="AutoShape 24"/>
          <p:cNvSpPr>
            <a:spLocks noChangeArrowheads="1"/>
          </p:cNvSpPr>
          <p:nvPr/>
        </p:nvSpPr>
        <p:spPr bwMode="auto">
          <a:xfrm>
            <a:off x="7418388" y="1369209"/>
            <a:ext cx="304800" cy="644525"/>
          </a:xfrm>
          <a:custGeom>
            <a:avLst/>
            <a:gdLst>
              <a:gd name="G0" fmla="*/ 1 0 51712"/>
              <a:gd name="G1" fmla="+- 21600 0 0"/>
              <a:gd name="G2" fmla="*/ 849 1 2"/>
              <a:gd name="G3" fmla="+- 849 0 0"/>
              <a:gd name="G4" fmla="*/ 1791 1 2"/>
              <a:gd name="G5" fmla="+- 1791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8360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AutoShape 26"/>
          <p:cNvSpPr>
            <a:spLocks noChangeArrowheads="1"/>
          </p:cNvSpPr>
          <p:nvPr/>
        </p:nvSpPr>
        <p:spPr bwMode="auto">
          <a:xfrm rot="1980000">
            <a:off x="7235825" y="1421596"/>
            <a:ext cx="446088" cy="706438"/>
          </a:xfrm>
          <a:custGeom>
            <a:avLst/>
            <a:gdLst>
              <a:gd name="G0" fmla="*/ 1242 1 2"/>
              <a:gd name="G1" fmla="*/ 1964 1 2"/>
              <a:gd name="G2" fmla="+- 1964 0 0"/>
              <a:gd name="G3" fmla="+- 1242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 fill="none">
                <a:moveTo>
                  <a:pt x="0" y="0"/>
                </a:moveTo>
                <a:lnTo>
                  <a:pt x="398" y="0"/>
                </a:lnTo>
                <a:lnTo>
                  <a:pt x="0" y="398"/>
                </a:lnTo>
                <a:lnTo>
                  <a:pt x="398" y="398"/>
                </a:lnTo>
                <a:lnTo>
                  <a:pt x="398" y="795"/>
                </a:lnTo>
                <a:lnTo>
                  <a:pt x="795" y="795"/>
                </a:lnTo>
                <a:lnTo>
                  <a:pt x="398" y="1193"/>
                </a:lnTo>
                <a:lnTo>
                  <a:pt x="795" y="1193"/>
                </a:lnTo>
                <a:lnTo>
                  <a:pt x="795" y="1590"/>
                </a:lnTo>
                <a:lnTo>
                  <a:pt x="1193" y="1590"/>
                </a:lnTo>
                <a:lnTo>
                  <a:pt x="795" y="1988"/>
                </a:lnTo>
              </a:path>
            </a:pathLst>
          </a:custGeom>
          <a:noFill/>
          <a:ln w="36720">
            <a:solidFill>
              <a:srgbClr val="DC2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" name="Line 30"/>
          <p:cNvSpPr>
            <a:spLocks noChangeShapeType="1"/>
          </p:cNvSpPr>
          <p:nvPr/>
        </p:nvSpPr>
        <p:spPr bwMode="auto">
          <a:xfrm flipV="1">
            <a:off x="6259513" y="1807359"/>
            <a:ext cx="760412" cy="952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Line 31"/>
          <p:cNvSpPr>
            <a:spLocks noChangeShapeType="1"/>
          </p:cNvSpPr>
          <p:nvPr/>
        </p:nvSpPr>
        <p:spPr bwMode="auto">
          <a:xfrm flipH="1">
            <a:off x="7997825" y="1815296"/>
            <a:ext cx="765175" cy="1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Freeform 49"/>
          <p:cNvSpPr/>
          <p:nvPr/>
        </p:nvSpPr>
        <p:spPr>
          <a:xfrm rot="1562054">
            <a:off x="7270718" y="1475416"/>
            <a:ext cx="439256" cy="776635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1988" fill="none">
                <a:moveTo>
                  <a:pt x="0" y="0"/>
                </a:moveTo>
                <a:lnTo>
                  <a:pt x="398" y="0"/>
                </a:lnTo>
                <a:lnTo>
                  <a:pt x="0" y="398"/>
                </a:lnTo>
                <a:lnTo>
                  <a:pt x="398" y="398"/>
                </a:lnTo>
                <a:lnTo>
                  <a:pt x="398" y="795"/>
                </a:lnTo>
                <a:lnTo>
                  <a:pt x="795" y="795"/>
                </a:lnTo>
                <a:lnTo>
                  <a:pt x="398" y="1193"/>
                </a:lnTo>
                <a:lnTo>
                  <a:pt x="795" y="1193"/>
                </a:lnTo>
                <a:lnTo>
                  <a:pt x="795" y="1590"/>
                </a:lnTo>
                <a:lnTo>
                  <a:pt x="1193" y="1590"/>
                </a:lnTo>
                <a:lnTo>
                  <a:pt x="795" y="1988"/>
                </a:lnTo>
              </a:path>
            </a:pathLst>
          </a:custGeom>
          <a:noFill/>
          <a:ln w="36720">
            <a:solidFill>
              <a:srgbClr val="DC2300"/>
            </a:solidFill>
            <a:prstDash val="solid"/>
          </a:ln>
        </p:spPr>
        <p:txBody>
          <a:bodyPr vert="horz" lIns="90000" tIns="45000" rIns="90000" bIns="45000" anchor="t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51" name="Picture 1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12072"/>
          <a:stretch/>
        </p:blipFill>
        <p:spPr bwMode="auto">
          <a:xfrm>
            <a:off x="638719" y="1195578"/>
            <a:ext cx="2729707" cy="124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" name="Line 14"/>
          <p:cNvSpPr>
            <a:spLocks noChangeShapeType="1"/>
          </p:cNvSpPr>
          <p:nvPr/>
        </p:nvSpPr>
        <p:spPr bwMode="auto">
          <a:xfrm flipV="1">
            <a:off x="3657600" y="1789113"/>
            <a:ext cx="760413" cy="9525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" name="Line 15"/>
          <p:cNvSpPr>
            <a:spLocks noChangeShapeType="1"/>
          </p:cNvSpPr>
          <p:nvPr/>
        </p:nvSpPr>
        <p:spPr bwMode="auto">
          <a:xfrm flipH="1">
            <a:off x="5395913" y="1797050"/>
            <a:ext cx="765175" cy="1588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28737"/>
            <a:ext cx="95885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8" y="1308100"/>
            <a:ext cx="958850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6" name="AutoShape 21"/>
          <p:cNvSpPr>
            <a:spLocks noChangeArrowheads="1"/>
          </p:cNvSpPr>
          <p:nvPr/>
        </p:nvSpPr>
        <p:spPr bwMode="auto">
          <a:xfrm>
            <a:off x="4733925" y="1431925"/>
            <a:ext cx="365125" cy="728663"/>
          </a:xfrm>
          <a:custGeom>
            <a:avLst/>
            <a:gdLst>
              <a:gd name="G0" fmla="*/ 1 0 51712"/>
              <a:gd name="G1" fmla="+- 21600 0 0"/>
              <a:gd name="G2" fmla="*/ 1014 1 2"/>
              <a:gd name="G3" fmla="+- 1014 0 0"/>
              <a:gd name="G4" fmla="*/ 2027 1 2"/>
              <a:gd name="G5" fmla="+- 2027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FF8200"/>
              </a:gs>
              <a:gs pos="50000">
                <a:srgbClr val="000082"/>
              </a:gs>
              <a:gs pos="100000">
                <a:srgbClr val="FF8200"/>
              </a:gs>
            </a:gsLst>
            <a:lin ang="0" scaled="1"/>
          </a:gradFill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" name="Freeform 66"/>
          <p:cNvSpPr/>
          <p:nvPr/>
        </p:nvSpPr>
        <p:spPr>
          <a:xfrm>
            <a:off x="4742773" y="1431925"/>
            <a:ext cx="365161" cy="72970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0"/>
          </a:gra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68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XDEM:  BOND DEFORMATION AND FRACTURE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705600" y="4309646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90003A"/>
                </a:solidFill>
              </a:rPr>
              <a:t>5x10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-4</a:t>
            </a:r>
            <a:r>
              <a:rPr lang="fr-CH" sz="1600" b="1" dirty="0" smtClean="0">
                <a:solidFill>
                  <a:srgbClr val="90003A"/>
                </a:solidFill>
              </a:rPr>
              <a:t>s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-1</a:t>
            </a:r>
            <a:endParaRPr lang="en-US" sz="1600" b="1" baseline="30000" dirty="0">
              <a:solidFill>
                <a:srgbClr val="90003A"/>
              </a:solidFill>
            </a:endParaRPr>
          </a:p>
        </p:txBody>
      </p:sp>
      <p:sp>
        <p:nvSpPr>
          <p:cNvPr id="70" name="Line 10"/>
          <p:cNvSpPr>
            <a:spLocks noChangeShapeType="1"/>
          </p:cNvSpPr>
          <p:nvPr/>
        </p:nvSpPr>
        <p:spPr bwMode="auto">
          <a:xfrm flipV="1">
            <a:off x="7010400" y="2531478"/>
            <a:ext cx="0" cy="1811922"/>
          </a:xfrm>
          <a:prstGeom prst="line">
            <a:avLst/>
          </a:prstGeom>
          <a:noFill/>
          <a:ln w="19050">
            <a:solidFill>
              <a:srgbClr val="90003A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484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3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68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XDEM:  BOND GROWTH MODEL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" b="14815"/>
          <a:stretch/>
        </p:blipFill>
        <p:spPr>
          <a:xfrm>
            <a:off x="646159" y="1516843"/>
            <a:ext cx="6023610" cy="788988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 bwMode="auto">
          <a:xfrm>
            <a:off x="4155169" y="1652310"/>
            <a:ext cx="1295400" cy="729720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pitchFamily="-44" charset="-128"/>
            </a:endParaRPr>
          </a:p>
        </p:txBody>
      </p:sp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 bwMode="auto">
          <a:xfrm>
            <a:off x="6364969" y="2382030"/>
            <a:ext cx="224563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" name="AutoShape 11"/>
          <p:cNvSpPr>
            <a:spLocks noChangeShapeType="1"/>
          </p:cNvSpPr>
          <p:nvPr/>
        </p:nvSpPr>
        <p:spPr bwMode="auto">
          <a:xfrm rot="20640000" flipH="1" flipV="1">
            <a:off x="5306840" y="2104284"/>
            <a:ext cx="1033855" cy="583941"/>
          </a:xfrm>
          <a:prstGeom prst="straightConnector1">
            <a:avLst/>
          </a:prstGeom>
          <a:noFill/>
          <a:ln w="18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5194" y="1162830"/>
            <a:ext cx="4752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Bond </a:t>
            </a:r>
            <a:r>
              <a:rPr lang="fr-CH" sz="1600" b="1" dirty="0" err="1" smtClean="0">
                <a:solidFill>
                  <a:srgbClr val="0070C0"/>
                </a:solidFill>
              </a:rPr>
              <a:t>Growth</a:t>
            </a:r>
            <a:r>
              <a:rPr lang="fr-CH" sz="1600" b="1" dirty="0" smtClean="0">
                <a:solidFill>
                  <a:srgbClr val="0070C0"/>
                </a:solidFill>
              </a:rPr>
              <a:t> Model </a:t>
            </a:r>
            <a:r>
              <a:rPr lang="fr-CH" sz="1600" b="1" dirty="0" err="1" smtClean="0">
                <a:solidFill>
                  <a:srgbClr val="0070C0"/>
                </a:solidFill>
              </a:rPr>
              <a:t>derived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from</a:t>
            </a:r>
            <a:r>
              <a:rPr lang="fr-CH" sz="1600" b="1" dirty="0" smtClean="0">
                <a:solidFill>
                  <a:srgbClr val="0070C0"/>
                </a:solidFill>
              </a:rPr>
              <a:t> Szabo(2007)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22066" y="2667000"/>
            <a:ext cx="3964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err="1" smtClean="0">
                <a:solidFill>
                  <a:srgbClr val="0070C0"/>
                </a:solidFill>
              </a:rPr>
              <a:t>Creep</a:t>
            </a:r>
            <a:r>
              <a:rPr lang="fr-CH" sz="1200" dirty="0" smtClean="0">
                <a:solidFill>
                  <a:srgbClr val="0070C0"/>
                </a:solidFill>
              </a:rPr>
              <a:t> Model of </a:t>
            </a:r>
            <a:r>
              <a:rPr lang="fr-CH" sz="1200" dirty="0" err="1" smtClean="0">
                <a:solidFill>
                  <a:srgbClr val="0070C0"/>
                </a:solidFill>
              </a:rPr>
              <a:t>Ice</a:t>
            </a:r>
            <a:r>
              <a:rPr lang="fr-CH" sz="1200" dirty="0" smtClean="0">
                <a:solidFill>
                  <a:srgbClr val="0070C0"/>
                </a:solidFill>
              </a:rPr>
              <a:t> by Barnes(1971)</a:t>
            </a:r>
          </a:p>
        </p:txBody>
      </p:sp>
      <p:pic>
        <p:nvPicPr>
          <p:cNvPr id="9218" name="Picture 2" descr="D:\uni-lu-doctorate\DissertationThesis\Simulations\Pics\Bond-Growth-Model_Szabo2007_color_II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52" b="4601"/>
          <a:stretch/>
        </p:blipFill>
        <p:spPr bwMode="auto">
          <a:xfrm>
            <a:off x="1341002" y="2590800"/>
            <a:ext cx="4145398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076904" y="4680481"/>
            <a:ext cx="697490" cy="69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751014" y="4724401"/>
            <a:ext cx="697490" cy="69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039310" y="3124200"/>
            <a:ext cx="697490" cy="69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781800" y="3124200"/>
            <a:ext cx="697490" cy="69670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Freeform 44"/>
          <p:cNvSpPr/>
          <p:nvPr/>
        </p:nvSpPr>
        <p:spPr>
          <a:xfrm rot="5400000">
            <a:off x="5796109" y="3372657"/>
            <a:ext cx="214740" cy="224558"/>
          </a:xfrm>
          <a:custGeom>
            <a:avLst>
              <a:gd name="f0" fmla="val 10429"/>
              <a:gd name="f1" fmla="val 613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00008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46" name="Freeform 45"/>
          <p:cNvSpPr/>
          <p:nvPr/>
        </p:nvSpPr>
        <p:spPr>
          <a:xfrm rot="5400000" flipV="1">
            <a:off x="7472509" y="3344937"/>
            <a:ext cx="214740" cy="224558"/>
          </a:xfrm>
          <a:custGeom>
            <a:avLst>
              <a:gd name="f0" fmla="val 10429"/>
              <a:gd name="f1" fmla="val 613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80000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52" name="Freeform 51"/>
          <p:cNvSpPr/>
          <p:nvPr/>
        </p:nvSpPr>
        <p:spPr>
          <a:xfrm rot="2697365">
            <a:off x="6588843" y="4871355"/>
            <a:ext cx="325087" cy="353523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3" h="1988" fill="none">
                <a:moveTo>
                  <a:pt x="0" y="0"/>
                </a:moveTo>
                <a:lnTo>
                  <a:pt x="398" y="0"/>
                </a:lnTo>
                <a:lnTo>
                  <a:pt x="0" y="398"/>
                </a:lnTo>
                <a:lnTo>
                  <a:pt x="398" y="398"/>
                </a:lnTo>
                <a:lnTo>
                  <a:pt x="398" y="795"/>
                </a:lnTo>
                <a:lnTo>
                  <a:pt x="795" y="795"/>
                </a:lnTo>
                <a:lnTo>
                  <a:pt x="398" y="1193"/>
                </a:lnTo>
                <a:lnTo>
                  <a:pt x="795" y="1193"/>
                </a:lnTo>
                <a:lnTo>
                  <a:pt x="795" y="1590"/>
                </a:lnTo>
                <a:lnTo>
                  <a:pt x="1193" y="1590"/>
                </a:lnTo>
                <a:lnTo>
                  <a:pt x="795" y="1988"/>
                </a:lnTo>
              </a:path>
            </a:pathLst>
          </a:custGeom>
          <a:noFill/>
          <a:ln w="36720">
            <a:solidFill>
              <a:srgbClr val="DC2300"/>
            </a:solidFill>
            <a:prstDash val="solid"/>
          </a:ln>
        </p:spPr>
        <p:txBody>
          <a:bodyPr vert="horz" lIns="90000" tIns="45000" rIns="90000" bIns="45000" anchor="t" anchorCtr="1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56" name="Straight Connector 55"/>
          <p:cNvSpPr/>
          <p:nvPr/>
        </p:nvSpPr>
        <p:spPr>
          <a:xfrm flipV="1">
            <a:off x="7219904" y="5036783"/>
            <a:ext cx="552496" cy="2978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57" name="Straight Connector 56"/>
          <p:cNvSpPr/>
          <p:nvPr/>
        </p:nvSpPr>
        <p:spPr>
          <a:xfrm flipH="1" flipV="1">
            <a:off x="5827725" y="5036783"/>
            <a:ext cx="553979" cy="0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5988360" y="3897106"/>
            <a:ext cx="697490" cy="696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6828559" y="3897106"/>
            <a:ext cx="697490" cy="69670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Freeform 62"/>
          <p:cNvSpPr/>
          <p:nvPr/>
        </p:nvSpPr>
        <p:spPr>
          <a:xfrm rot="5400000">
            <a:off x="5745159" y="4145563"/>
            <a:ext cx="214740" cy="224558"/>
          </a:xfrm>
          <a:custGeom>
            <a:avLst>
              <a:gd name="f0" fmla="val 10429"/>
              <a:gd name="f1" fmla="val 613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00008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64" name="Freeform 63"/>
          <p:cNvSpPr/>
          <p:nvPr/>
        </p:nvSpPr>
        <p:spPr>
          <a:xfrm rot="5400000" flipV="1">
            <a:off x="7497759" y="4117843"/>
            <a:ext cx="214740" cy="224558"/>
          </a:xfrm>
          <a:custGeom>
            <a:avLst>
              <a:gd name="f0" fmla="val 10429"/>
              <a:gd name="f1" fmla="val 6130"/>
            </a:avLst>
            <a:gdLst>
              <a:gd name="f2" fmla="val w"/>
              <a:gd name="f3" fmla="val h"/>
              <a:gd name="f4" fmla="val 0"/>
              <a:gd name="f5" fmla="val 21600"/>
              <a:gd name="f6" fmla="val 10800"/>
              <a:gd name="f7" fmla="*/ f2 1 21600"/>
              <a:gd name="f8" fmla="*/ f3 1 21600"/>
              <a:gd name="f9" fmla="pin 0 f1 10800"/>
              <a:gd name="f10" fmla="pin 0 f0 21600"/>
              <a:gd name="f11" fmla="val f9"/>
              <a:gd name="f12" fmla="val f10"/>
              <a:gd name="f13" fmla="+- 21600 0 f9"/>
              <a:gd name="f14" fmla="*/ f9 f7 1"/>
              <a:gd name="f15" fmla="*/ f10 f8 1"/>
              <a:gd name="f16" fmla="*/ 21600 f8 1"/>
              <a:gd name="f17" fmla="*/ f12 f11 1"/>
              <a:gd name="f18" fmla="*/ f11 f7 1"/>
              <a:gd name="f19" fmla="*/ f13 f7 1"/>
              <a:gd name="f20" fmla="*/ f17 1 10800"/>
              <a:gd name="f21" fmla="+- f12 0 f20"/>
              <a:gd name="f22" fmla="*/ f21 f8 1"/>
            </a:gdLst>
            <a:ahLst>
              <a:ahXY gdRefX="f1" minX="f4" maxX="f6" gdRefY="f0" minY="f4" maxY="f5">
                <a:pos x="f14" y="f1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8" t="f22" r="f19" b="f16"/>
            <a:pathLst>
              <a:path w="21600" h="21600">
                <a:moveTo>
                  <a:pt x="f11" y="f5"/>
                </a:moveTo>
                <a:lnTo>
                  <a:pt x="f11" y="f12"/>
                </a:lnTo>
                <a:lnTo>
                  <a:pt x="f4" y="f12"/>
                </a:lnTo>
                <a:lnTo>
                  <a:pt x="f6" y="f4"/>
                </a:lnTo>
                <a:lnTo>
                  <a:pt x="f5" y="f12"/>
                </a:lnTo>
                <a:lnTo>
                  <a:pt x="f13" y="f12"/>
                </a:lnTo>
                <a:lnTo>
                  <a:pt x="f13" y="f5"/>
                </a:lnTo>
                <a:close/>
              </a:path>
            </a:pathLst>
          </a:custGeom>
          <a:solidFill>
            <a:srgbClr val="80000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77" name="Freeform 76"/>
          <p:cNvSpPr/>
          <p:nvPr/>
        </p:nvSpPr>
        <p:spPr>
          <a:xfrm>
            <a:off x="6617776" y="4060412"/>
            <a:ext cx="265474" cy="36485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0"/>
          </a:gra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6689245" y="3349846"/>
            <a:ext cx="132737" cy="21129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0" scaled="0"/>
          </a:gra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015701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3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68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XDEM:  ELASTIC VISCO-PLASTIC COLLISION OF GRAINS 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35" name="Picture 3" descr="D:\uni-lu-doctorate-XP\Presentations\04062013-Monthly\ResistancePlasti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24" y="1216802"/>
            <a:ext cx="4260476" cy="781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/>
          <p:cNvSpPr/>
          <p:nvPr/>
        </p:nvSpPr>
        <p:spPr bwMode="auto">
          <a:xfrm>
            <a:off x="6324600" y="1524000"/>
            <a:ext cx="509094" cy="412513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charset="0"/>
              <a:ea typeface="ＭＳ Ｐゴシック" pitchFamily="-44" charset="-128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5410200" y="1219200"/>
            <a:ext cx="304800" cy="717313"/>
          </a:xfrm>
          <a:prstGeom prst="ellipse">
            <a:avLst/>
          </a:prstGeom>
          <a:noFill/>
          <a:ln w="9525" cap="flat" cmpd="sng" algn="ctr">
            <a:solidFill>
              <a:srgbClr val="0070C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charset="0"/>
              <a:ea typeface="ＭＳ Ｐゴシック" pitchFamily="-44" charset="-128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4800600" y="3883261"/>
            <a:ext cx="1219200" cy="16793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>
              <a:alpha val="50000"/>
            </a:srgbClr>
          </a:soli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44" name="Freeform 43"/>
          <p:cNvSpPr/>
          <p:nvPr/>
        </p:nvSpPr>
        <p:spPr>
          <a:xfrm rot="642600">
            <a:off x="5709917" y="4322585"/>
            <a:ext cx="112572" cy="4938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C0C0C0">
              <a:alpha val="50000"/>
            </a:srgbClr>
          </a:solidFill>
          <a:ln w="1836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5743920" y="4155062"/>
            <a:ext cx="1741094" cy="88541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1"/>
          </a:soli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48" name="Straight Connector 47"/>
          <p:cNvSpPr/>
          <p:nvPr/>
        </p:nvSpPr>
        <p:spPr>
          <a:xfrm flipH="1" flipV="1">
            <a:off x="5047140" y="4469341"/>
            <a:ext cx="777338" cy="69790"/>
          </a:xfrm>
          <a:prstGeom prst="line">
            <a:avLst/>
          </a:prstGeom>
          <a:noFill/>
          <a:ln w="38160">
            <a:solidFill>
              <a:srgbClr val="99CC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5105400" y="4058921"/>
            <a:ext cx="432894" cy="458900"/>
            <a:chOff x="5943600" y="4876800"/>
            <a:chExt cx="474840" cy="510119"/>
          </a:xfrm>
        </p:grpSpPr>
        <p:sp>
          <p:nvSpPr>
            <p:cNvPr id="50" name="Freeform 49"/>
            <p:cNvSpPr/>
            <p:nvPr/>
          </p:nvSpPr>
          <p:spPr>
            <a:xfrm>
              <a:off x="5943600" y="4876800"/>
              <a:ext cx="474840" cy="510119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sz="2400" b="1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F</a:t>
              </a:r>
              <a:r>
                <a:rPr lang="de-DE" sz="2400" b="1" i="0" u="none" strike="noStrike" baseline="-2500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n</a:t>
              </a:r>
            </a:p>
          </p:txBody>
        </p:sp>
        <p:sp>
          <p:nvSpPr>
            <p:cNvPr id="51" name="Straight Connector 50"/>
            <p:cNvSpPr/>
            <p:nvPr/>
          </p:nvSpPr>
          <p:spPr>
            <a:xfrm>
              <a:off x="6096000" y="4876800"/>
              <a:ext cx="7308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53" name="Straight Connector 52"/>
          <p:cNvSpPr/>
          <p:nvPr/>
        </p:nvSpPr>
        <p:spPr>
          <a:xfrm>
            <a:off x="5160858" y="5170633"/>
            <a:ext cx="1066800" cy="153630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6662910" y="4356101"/>
            <a:ext cx="363316" cy="458900"/>
            <a:chOff x="7771679" y="4519440"/>
            <a:chExt cx="398520" cy="510119"/>
          </a:xfrm>
        </p:grpSpPr>
        <p:grpSp>
          <p:nvGrpSpPr>
            <p:cNvPr id="55" name="Group 54"/>
            <p:cNvGrpSpPr/>
            <p:nvPr/>
          </p:nvGrpSpPr>
          <p:grpSpPr>
            <a:xfrm>
              <a:off x="7771679" y="4519440"/>
              <a:ext cx="398520" cy="510119"/>
              <a:chOff x="7771679" y="4519440"/>
              <a:chExt cx="398520" cy="510119"/>
            </a:xfrm>
          </p:grpSpPr>
          <p:sp>
            <p:nvSpPr>
              <p:cNvPr id="61" name="Freeform 60"/>
              <p:cNvSpPr/>
              <p:nvPr/>
            </p:nvSpPr>
            <p:spPr>
              <a:xfrm>
                <a:off x="7771679" y="4519440"/>
                <a:ext cx="398520" cy="510119"/>
              </a:xfrm>
              <a:custGeom>
                <a:avLst/>
                <a:gdLst>
                  <a:gd name="f0" fmla="val 0"/>
                  <a:gd name="f1" fmla="val 21600"/>
                </a:gdLst>
                <a:ahLst/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l" t="t" r="r" b="b"/>
                <a:pathLst>
                  <a:path w="21600" h="21600">
                    <a:moveTo>
                      <a:pt x="f0" y="f0"/>
                    </a:moveTo>
                    <a:lnTo>
                      <a:pt x="f1" y="f0"/>
                    </a:lnTo>
                    <a:lnTo>
                      <a:pt x="f1" y="f1"/>
                    </a:lnTo>
                    <a:lnTo>
                      <a:pt x="f0" y="f1"/>
                    </a:lnTo>
                    <a:lnTo>
                      <a:pt x="f0" y="f0"/>
                    </a:lnTo>
                    <a:close/>
                  </a:path>
                </a:pathLst>
              </a:custGeom>
              <a:noFill/>
              <a:ln>
                <a:noFill/>
                <a:prstDash val="solid"/>
              </a:ln>
            </p:spPr>
            <p:txBody>
              <a:bodyPr vert="horz" wrap="none" lIns="90000" tIns="46800" rIns="90000" bIns="46800" anchor="t" anchorCtr="0" compatLnSpc="1">
                <a:spAutoFit/>
              </a:bodyPr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de-DE" sz="2400" b="1" i="0" u="none" strike="noStrike" baseline="0" dirty="0">
                    <a:ln>
                      <a:noFill/>
                    </a:ln>
                    <a:solidFill>
                      <a:srgbClr val="808080"/>
                    </a:solidFill>
                    <a:latin typeface="Arial" pitchFamily="18"/>
                    <a:ea typeface="ＭＳ Ｐゴシック" pitchFamily="2"/>
                    <a:cs typeface="ＭＳ Ｐゴシック" pitchFamily="2"/>
                  </a:rPr>
                  <a:t>v</a:t>
                </a:r>
                <a:r>
                  <a:rPr lang="de-DE" sz="2400" b="1" i="0" u="none" strike="noStrike" baseline="-25000" dirty="0">
                    <a:ln>
                      <a:noFill/>
                    </a:ln>
                    <a:solidFill>
                      <a:srgbClr val="808080"/>
                    </a:solidFill>
                    <a:latin typeface="Arial" pitchFamily="18"/>
                    <a:ea typeface="ＭＳ Ｐゴシック" pitchFamily="2"/>
                    <a:cs typeface="ＭＳ Ｐゴシック" pitchFamily="2"/>
                  </a:rPr>
                  <a:t>i</a:t>
                </a:r>
              </a:p>
            </p:txBody>
          </p:sp>
          <p:sp>
            <p:nvSpPr>
              <p:cNvPr id="62" name="Straight Connector 61"/>
              <p:cNvSpPr/>
              <p:nvPr/>
            </p:nvSpPr>
            <p:spPr>
              <a:xfrm>
                <a:off x="7892279" y="4586759"/>
                <a:ext cx="128881" cy="0"/>
              </a:xfrm>
              <a:prstGeom prst="line">
                <a:avLst/>
              </a:prstGeom>
              <a:noFill/>
              <a:ln>
                <a:noFill/>
                <a:prstDash val="solid"/>
              </a:ln>
            </p:spPr>
            <p:txBody>
              <a:bodyPr vert="horz" wrap="none" lIns="90000" tIns="46800" rIns="90000" bIns="46800" anchor="ctr" anchorCtr="0" compatLnSpc="1"/>
              <a:lstStyle/>
              <a:p>
                <a:pPr marL="0" marR="0" lvl="0" indent="0" algn="l" rtl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0" algn="l"/>
                    <a:tab pos="914400" algn="l"/>
                    <a:tab pos="1828800" algn="l"/>
                    <a:tab pos="2743199" algn="l"/>
                    <a:tab pos="3657600" algn="l"/>
                    <a:tab pos="4572000" algn="l"/>
                    <a:tab pos="5486399" algn="l"/>
                    <a:tab pos="6400799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endParaRPr lang="en-US" sz="2400" b="0" i="0" u="none" strike="noStrike" baseline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endParaRPr>
              </a:p>
            </p:txBody>
          </p:sp>
        </p:grpSp>
        <p:sp>
          <p:nvSpPr>
            <p:cNvPr id="60" name="Straight Connector 59"/>
            <p:cNvSpPr/>
            <p:nvPr/>
          </p:nvSpPr>
          <p:spPr>
            <a:xfrm>
              <a:off x="7891560" y="4568040"/>
              <a:ext cx="12888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65" name="Straight Connector 64"/>
          <p:cNvSpPr/>
          <p:nvPr/>
        </p:nvSpPr>
        <p:spPr>
          <a:xfrm flipH="1" flipV="1">
            <a:off x="6324600" y="4287661"/>
            <a:ext cx="762000" cy="105480"/>
          </a:xfrm>
          <a:prstGeom prst="line">
            <a:avLst/>
          </a:prstGeom>
          <a:noFill/>
          <a:ln w="38160">
            <a:solidFill>
              <a:srgbClr val="000000"/>
            </a:solidFill>
            <a:prstDash val="solid"/>
            <a:miter/>
            <a:tailEnd type="arrow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66" name="Straight Connector 65"/>
          <p:cNvSpPr/>
          <p:nvPr/>
        </p:nvSpPr>
        <p:spPr>
          <a:xfrm>
            <a:off x="5867400" y="4545541"/>
            <a:ext cx="672442" cy="59329"/>
          </a:xfrm>
          <a:prstGeom prst="line">
            <a:avLst/>
          </a:prstGeom>
          <a:noFill/>
          <a:ln w="38160">
            <a:solidFill>
              <a:srgbClr val="C000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67" name="Picture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7" b="12072"/>
          <a:stretch/>
        </p:blipFill>
        <p:spPr bwMode="auto">
          <a:xfrm>
            <a:off x="5791200" y="2813736"/>
            <a:ext cx="2265783" cy="103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 bwMode="auto">
          <a:xfrm>
            <a:off x="6400800" y="2057400"/>
            <a:ext cx="2245631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6324600" y="2367699"/>
            <a:ext cx="39649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err="1" smtClean="0">
                <a:solidFill>
                  <a:srgbClr val="0070C0"/>
                </a:solidFill>
              </a:rPr>
              <a:t>Creep</a:t>
            </a:r>
            <a:r>
              <a:rPr lang="fr-CH" sz="1200" dirty="0" smtClean="0">
                <a:solidFill>
                  <a:srgbClr val="0070C0"/>
                </a:solidFill>
              </a:rPr>
              <a:t> Model of </a:t>
            </a:r>
            <a:r>
              <a:rPr lang="fr-CH" sz="1200" dirty="0" err="1" smtClean="0">
                <a:solidFill>
                  <a:srgbClr val="0070C0"/>
                </a:solidFill>
              </a:rPr>
              <a:t>Ice</a:t>
            </a:r>
            <a:r>
              <a:rPr lang="fr-CH" sz="1200" dirty="0" smtClean="0">
                <a:solidFill>
                  <a:srgbClr val="0070C0"/>
                </a:solidFill>
              </a:rPr>
              <a:t> by Barnes(1971)</a:t>
            </a:r>
          </a:p>
        </p:txBody>
      </p:sp>
      <p:sp>
        <p:nvSpPr>
          <p:cNvPr id="36" name="AutoShape 11"/>
          <p:cNvSpPr>
            <a:spLocks noChangeShapeType="1"/>
          </p:cNvSpPr>
          <p:nvPr/>
        </p:nvSpPr>
        <p:spPr bwMode="auto">
          <a:xfrm rot="20640000" flipH="1" flipV="1">
            <a:off x="6772866" y="1806481"/>
            <a:ext cx="117142" cy="318719"/>
          </a:xfrm>
          <a:prstGeom prst="straightConnector1">
            <a:avLst/>
          </a:prstGeom>
          <a:noFill/>
          <a:ln w="18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42" name="Picture 2" descr="D:\uni-lu-doctorate\DissertationThesis\DiscreteElementMethod\Pics\HardnessOfIce_by_Barnes1971_Celsiu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AutoShape 11"/>
          <p:cNvSpPr>
            <a:spLocks noChangeShapeType="1"/>
          </p:cNvSpPr>
          <p:nvPr/>
        </p:nvSpPr>
        <p:spPr bwMode="auto">
          <a:xfrm rot="20640000" flipV="1">
            <a:off x="2219321" y="2385370"/>
            <a:ext cx="3461998" cy="550171"/>
          </a:xfrm>
          <a:prstGeom prst="straightConnector1">
            <a:avLst/>
          </a:prstGeom>
          <a:noFill/>
          <a:ln w="6350">
            <a:solidFill>
              <a:srgbClr val="0070C0"/>
            </a:solidFill>
            <a:prstDash val="dash"/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Title 6"/>
          <p:cNvSpPr txBox="1">
            <a:spLocks/>
          </p:cNvSpPr>
          <p:nvPr/>
        </p:nvSpPr>
        <p:spPr bwMode="auto">
          <a:xfrm>
            <a:off x="1066800" y="4277380"/>
            <a:ext cx="21304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 lvl="0">
              <a:buNone/>
              <a:defRPr/>
            </a:defPPr>
            <a:lvl1pPr lvl="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defRPr sz="3800" b="1" u="sng">
                <a:solidFill>
                  <a:srgbClr val="00CCCC"/>
                </a:solidFill>
                <a:latin typeface="+mj-lt"/>
                <a:ea typeface="+mj-ea"/>
                <a:cs typeface="+mj-cs"/>
              </a:defRPr>
            </a:lvl1pPr>
            <a:lvl2pPr marL="742950" lvl="1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2pPr>
            <a:lvl3pPr marL="1143000" lvl="2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3pPr>
            <a:lvl4pPr marL="1600200" lvl="3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4pPr>
            <a:lvl5pPr marL="2057400" lvl="4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5pPr>
            <a:lvl6pPr marL="2514600" lvl="5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6pPr>
            <a:lvl7pPr marL="2971800" lvl="6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7pPr>
            <a:lvl8pPr marL="3429000" lvl="7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8pPr>
            <a:lvl9pPr marL="3886200" lvl="8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Char char="●"/>
              <a:defRPr sz="3800" b="1" u="sng">
                <a:solidFill>
                  <a:srgbClr val="00CCCC"/>
                </a:solidFill>
                <a:latin typeface="Arial Narrow" pitchFamily="34" charset="0"/>
                <a:ea typeface="DejaVu Sans" charset="0"/>
                <a:cs typeface="DejaVu Sans" charset="0"/>
              </a:defRPr>
            </a:lvl9pPr>
          </a:lstStyle>
          <a:p>
            <a:pPr hangingPunct="1"/>
            <a:r>
              <a:rPr lang="en-US" sz="1400" u="none" dirty="0" smtClean="0">
                <a:solidFill>
                  <a:srgbClr val="FF0000"/>
                </a:solidFill>
              </a:rPr>
              <a:t>Melting Point </a:t>
            </a:r>
          </a:p>
          <a:p>
            <a:pPr hangingPunct="1"/>
            <a:r>
              <a:rPr lang="en-US" sz="1400" u="none" dirty="0" smtClean="0">
                <a:solidFill>
                  <a:srgbClr val="FF0000"/>
                </a:solidFill>
              </a:rPr>
              <a:t>Depression Curve</a:t>
            </a:r>
            <a:endParaRPr lang="en-US" sz="1400" u="none" dirty="0">
              <a:solidFill>
                <a:srgbClr val="FF0000"/>
              </a:solidFill>
            </a:endParaRPr>
          </a:p>
        </p:txBody>
      </p:sp>
      <p:sp>
        <p:nvSpPr>
          <p:cNvPr id="74" name="AutoShape 11"/>
          <p:cNvSpPr>
            <a:spLocks noChangeShapeType="1"/>
          </p:cNvSpPr>
          <p:nvPr/>
        </p:nvSpPr>
        <p:spPr bwMode="auto">
          <a:xfrm rot="20640000" flipV="1">
            <a:off x="1989131" y="3478960"/>
            <a:ext cx="1582777" cy="814477"/>
          </a:xfrm>
          <a:prstGeom prst="straightConnector1">
            <a:avLst/>
          </a:prstGeom>
          <a:noFill/>
          <a:ln w="18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95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70C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sp>
        <p:nvSpPr>
          <p:cNvPr id="35" name="AutoShape 11"/>
          <p:cNvSpPr>
            <a:spLocks noChangeArrowheads="1"/>
          </p:cNvSpPr>
          <p:nvPr/>
        </p:nvSpPr>
        <p:spPr bwMode="auto">
          <a:xfrm>
            <a:off x="914400" y="1447800"/>
            <a:ext cx="1981200" cy="352425"/>
          </a:xfrm>
          <a:custGeom>
            <a:avLst/>
            <a:gdLst>
              <a:gd name="G0" fmla="*/ 7620 1 2"/>
              <a:gd name="G1" fmla="*/ 982 1 2"/>
              <a:gd name="G2" fmla="+- 982 0 0"/>
              <a:gd name="G3" fmla="+- 76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7620" y="0"/>
                </a:lnTo>
                <a:lnTo>
                  <a:pt x="7620" y="982"/>
                </a:lnTo>
                <a:lnTo>
                  <a:pt x="0" y="9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 b="1" dirty="0">
                <a:solidFill>
                  <a:srgbClr val="0070C0"/>
                </a:solidFill>
                <a:ea typeface="DejaVu Sans" charset="0"/>
                <a:cs typeface="DejaVu Sans" charset="0"/>
              </a:rPr>
              <a:t>Ductile </a:t>
            </a:r>
            <a:r>
              <a:rPr lang="en-US" sz="1400" b="1" dirty="0" smtClean="0">
                <a:solidFill>
                  <a:srgbClr val="0070C0"/>
                </a:solidFill>
                <a:ea typeface="DejaVu Sans" charset="0"/>
                <a:cs typeface="DejaVu Sans" charset="0"/>
              </a:rPr>
              <a:t>Failure</a:t>
            </a: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6" name="AutoShape 12"/>
          <p:cNvSpPr>
            <a:spLocks noChangeArrowheads="1"/>
          </p:cNvSpPr>
          <p:nvPr/>
        </p:nvSpPr>
        <p:spPr bwMode="auto">
          <a:xfrm>
            <a:off x="4785599" y="1447800"/>
            <a:ext cx="2072401" cy="352425"/>
          </a:xfrm>
          <a:custGeom>
            <a:avLst/>
            <a:gdLst>
              <a:gd name="G0" fmla="*/ 7620 1 2"/>
              <a:gd name="G1" fmla="*/ 982 1 2"/>
              <a:gd name="G2" fmla="+- 982 0 0"/>
              <a:gd name="G3" fmla="+- 76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7620" y="0"/>
                </a:lnTo>
                <a:lnTo>
                  <a:pt x="7620" y="982"/>
                </a:lnTo>
                <a:lnTo>
                  <a:pt x="0" y="9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 b="1" dirty="0">
                <a:solidFill>
                  <a:srgbClr val="0070C0"/>
                </a:solidFill>
                <a:ea typeface="DejaVu Sans" charset="0"/>
                <a:cs typeface="DejaVu Sans" charset="0"/>
              </a:rPr>
              <a:t>Brittle </a:t>
            </a:r>
            <a:r>
              <a:rPr lang="en-US" sz="1400" b="1" dirty="0" err="1">
                <a:solidFill>
                  <a:srgbClr val="0070C0"/>
                </a:solidFill>
                <a:ea typeface="DejaVu Sans" charset="0"/>
                <a:cs typeface="DejaVu Sans" charset="0"/>
              </a:rPr>
              <a:t>Behaviour</a:t>
            </a: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00450" y="1371600"/>
            <a:ext cx="1047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90003A"/>
                </a:solidFill>
              </a:rPr>
              <a:t>10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-6</a:t>
            </a:r>
            <a:r>
              <a:rPr lang="fr-CH" sz="1600" b="1" dirty="0" smtClean="0">
                <a:solidFill>
                  <a:srgbClr val="90003A"/>
                </a:solidFill>
              </a:rPr>
              <a:t>s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-1</a:t>
            </a:r>
            <a:endParaRPr lang="en-US" sz="1600" b="1" baseline="30000" dirty="0">
              <a:solidFill>
                <a:srgbClr val="90003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7600" y="1371600"/>
            <a:ext cx="1047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90003A"/>
                </a:solidFill>
              </a:rPr>
              <a:t>10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-1</a:t>
            </a:r>
            <a:r>
              <a:rPr lang="fr-CH" sz="1600" b="1" dirty="0" smtClean="0">
                <a:solidFill>
                  <a:srgbClr val="90003A"/>
                </a:solidFill>
              </a:rPr>
              <a:t>s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-1</a:t>
            </a:r>
            <a:endParaRPr lang="en-US" sz="1600" b="1" baseline="30000" dirty="0">
              <a:solidFill>
                <a:srgbClr val="90003A"/>
              </a:solidFill>
            </a:endParaRPr>
          </a:p>
        </p:txBody>
      </p:sp>
      <p:pic>
        <p:nvPicPr>
          <p:cNvPr id="4" name="ductile_grain_10-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00" y="1706395"/>
            <a:ext cx="3347172" cy="3475205"/>
          </a:xfrm>
          <a:prstGeom prst="rect">
            <a:avLst/>
          </a:prstGeom>
        </p:spPr>
      </p:pic>
      <p:pic>
        <p:nvPicPr>
          <p:cNvPr id="5" name="brittle_grain_10-1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00600" y="1706395"/>
            <a:ext cx="3347172" cy="3475205"/>
          </a:xfrm>
          <a:prstGeom prst="rect">
            <a:avLst/>
          </a:prstGeom>
        </p:spPr>
      </p:pic>
      <p:pic>
        <p:nvPicPr>
          <p:cNvPr id="16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18" name="Text Placeholder 8"/>
          <p:cNvSpPr txBox="1">
            <a:spLocks/>
          </p:cNvSpPr>
          <p:nvPr/>
        </p:nvSpPr>
        <p:spPr bwMode="auto">
          <a:xfrm>
            <a:off x="6553200" y="5181600"/>
            <a:ext cx="1616927" cy="27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fr-CH" sz="1000" b="1" dirty="0" smtClean="0">
                <a:solidFill>
                  <a:srgbClr val="0070C0"/>
                </a:solidFill>
                <a:latin typeface="" pitchFamily="16"/>
              </a:rPr>
              <a:t>t = 0.2 s    10% </a:t>
            </a:r>
            <a:r>
              <a:rPr lang="fr-CH" sz="1000" b="1" dirty="0" err="1" smtClean="0">
                <a:solidFill>
                  <a:srgbClr val="0070C0"/>
                </a:solidFill>
                <a:latin typeface="" pitchFamily="16"/>
              </a:rPr>
              <a:t>Strain</a:t>
            </a:r>
            <a:endParaRPr lang="fr-CH" sz="1000" b="1" dirty="0" smtClean="0">
              <a:solidFill>
                <a:srgbClr val="0070C0"/>
              </a:solidFill>
              <a:latin typeface="" pitchFamily="16"/>
            </a:endParaRPr>
          </a:p>
        </p:txBody>
      </p:sp>
      <p:sp>
        <p:nvSpPr>
          <p:cNvPr id="19" name="Text Placeholder 8"/>
          <p:cNvSpPr txBox="1">
            <a:spLocks/>
          </p:cNvSpPr>
          <p:nvPr/>
        </p:nvSpPr>
        <p:spPr bwMode="auto">
          <a:xfrm>
            <a:off x="2587986" y="5194535"/>
            <a:ext cx="1673586" cy="27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fr-CH" sz="1000" b="1" dirty="0" smtClean="0">
                <a:solidFill>
                  <a:srgbClr val="0070C0"/>
                </a:solidFill>
                <a:latin typeface="" pitchFamily="16"/>
              </a:rPr>
              <a:t>t = 5.5 h    10% </a:t>
            </a:r>
            <a:r>
              <a:rPr lang="fr-CH" sz="1000" b="1" dirty="0" err="1" smtClean="0">
                <a:solidFill>
                  <a:srgbClr val="0070C0"/>
                </a:solidFill>
                <a:latin typeface="" pitchFamily="16"/>
              </a:rPr>
              <a:t>Strain</a:t>
            </a:r>
            <a:endParaRPr lang="fr-CH" sz="1000" b="1" dirty="0" smtClean="0">
              <a:solidFill>
                <a:srgbClr val="0070C0"/>
              </a:solidFill>
              <a:latin typeface="" pitchFamily="16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UNCONFINED COMPRESSION OF SNOW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992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70C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UNCONFINED COMPRESSION OF SNOW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sp>
        <p:nvSpPr>
          <p:cNvPr id="35" name="AutoShape 11"/>
          <p:cNvSpPr>
            <a:spLocks noChangeArrowheads="1"/>
          </p:cNvSpPr>
          <p:nvPr/>
        </p:nvSpPr>
        <p:spPr bwMode="auto">
          <a:xfrm>
            <a:off x="381000" y="1628775"/>
            <a:ext cx="1981200" cy="352425"/>
          </a:xfrm>
          <a:custGeom>
            <a:avLst/>
            <a:gdLst>
              <a:gd name="G0" fmla="*/ 7620 1 2"/>
              <a:gd name="G1" fmla="*/ 982 1 2"/>
              <a:gd name="G2" fmla="+- 982 0 0"/>
              <a:gd name="G3" fmla="+- 76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7620" y="0"/>
                </a:lnTo>
                <a:lnTo>
                  <a:pt x="7620" y="982"/>
                </a:lnTo>
                <a:lnTo>
                  <a:pt x="0" y="9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 b="1" dirty="0">
                <a:solidFill>
                  <a:srgbClr val="0070C0"/>
                </a:solidFill>
                <a:ea typeface="DejaVu Sans" charset="0"/>
                <a:cs typeface="DejaVu Sans" charset="0"/>
              </a:rPr>
              <a:t>Ductile </a:t>
            </a:r>
            <a:r>
              <a:rPr lang="en-US" sz="1400" b="1" dirty="0" smtClean="0">
                <a:solidFill>
                  <a:srgbClr val="0070C0"/>
                </a:solidFill>
                <a:ea typeface="DejaVu Sans" charset="0"/>
                <a:cs typeface="DejaVu Sans" charset="0"/>
              </a:rPr>
              <a:t>Failure</a:t>
            </a: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6" name="AutoShape 12"/>
          <p:cNvSpPr>
            <a:spLocks noChangeArrowheads="1"/>
          </p:cNvSpPr>
          <p:nvPr/>
        </p:nvSpPr>
        <p:spPr bwMode="auto">
          <a:xfrm>
            <a:off x="6309599" y="1628775"/>
            <a:ext cx="2072401" cy="352425"/>
          </a:xfrm>
          <a:custGeom>
            <a:avLst/>
            <a:gdLst>
              <a:gd name="G0" fmla="*/ 7620 1 2"/>
              <a:gd name="G1" fmla="*/ 982 1 2"/>
              <a:gd name="G2" fmla="+- 982 0 0"/>
              <a:gd name="G3" fmla="+- 76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7620" y="0"/>
                </a:lnTo>
                <a:lnTo>
                  <a:pt x="7620" y="982"/>
                </a:lnTo>
                <a:lnTo>
                  <a:pt x="0" y="9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 b="1" dirty="0">
                <a:solidFill>
                  <a:srgbClr val="0070C0"/>
                </a:solidFill>
                <a:ea typeface="DejaVu Sans" charset="0"/>
                <a:cs typeface="DejaVu Sans" charset="0"/>
              </a:rPr>
              <a:t>Brittle </a:t>
            </a:r>
            <a:r>
              <a:rPr lang="en-US" sz="1400" b="1" dirty="0" err="1">
                <a:solidFill>
                  <a:srgbClr val="0070C0"/>
                </a:solidFill>
                <a:ea typeface="DejaVu Sans" charset="0"/>
                <a:cs typeface="DejaVu Sans" charset="0"/>
              </a:rPr>
              <a:t>Behaviour</a:t>
            </a: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24063"/>
            <a:ext cx="1828800" cy="302650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46" y="1952625"/>
            <a:ext cx="2449653" cy="3109912"/>
          </a:xfrm>
          <a:prstGeom prst="rect">
            <a:avLst/>
          </a:prstGeom>
        </p:spPr>
      </p:pic>
      <p:sp>
        <p:nvSpPr>
          <p:cNvPr id="39" name="Text Placeholder 10"/>
          <p:cNvSpPr txBox="1">
            <a:spLocks/>
          </p:cNvSpPr>
          <p:nvPr/>
        </p:nvSpPr>
        <p:spPr bwMode="auto">
          <a:xfrm>
            <a:off x="4953000" y="5029200"/>
            <a:ext cx="3471479" cy="792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 algn="ctr">
              <a:buFont typeface="Arial" pitchFamily="34"/>
              <a:buNone/>
            </a:pPr>
            <a:r>
              <a:rPr lang="en-US" sz="800" b="1" dirty="0" err="1" smtClean="0">
                <a:solidFill>
                  <a:srgbClr val="0070C0"/>
                </a:solidFill>
                <a:latin typeface="Liberation Sans" pitchFamily="34"/>
              </a:rPr>
              <a:t>Kinosita</a:t>
            </a:r>
            <a:r>
              <a:rPr lang="en-US" sz="800" b="1" dirty="0" smtClean="0">
                <a:solidFill>
                  <a:srgbClr val="0070C0"/>
                </a:solidFill>
                <a:latin typeface="Liberation Sans" pitchFamily="34"/>
              </a:rPr>
              <a:t> (1967)</a:t>
            </a:r>
            <a:endParaRPr lang="en-US" sz="800" b="1" dirty="0">
              <a:solidFill>
                <a:srgbClr val="0070C0"/>
              </a:solidFill>
              <a:latin typeface="Liberation Sans" pitchFamily="34"/>
            </a:endParaRPr>
          </a:p>
        </p:txBody>
      </p:sp>
      <p:pic>
        <p:nvPicPr>
          <p:cNvPr id="15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pic>
        <p:nvPicPr>
          <p:cNvPr id="17" name="Picture 2" descr="D:\uni-lu-doctorate\DissertationThesis\Simulations\Pics\RateStrength_FukueKinositaScapozza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" t="7842" b="1758"/>
          <a:stretch/>
        </p:blipFill>
        <p:spPr bwMode="auto">
          <a:xfrm>
            <a:off x="2286000" y="1263972"/>
            <a:ext cx="3962400" cy="437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7093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70C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sp>
        <p:nvSpPr>
          <p:cNvPr id="35" name="AutoShape 11"/>
          <p:cNvSpPr>
            <a:spLocks noChangeArrowheads="1"/>
          </p:cNvSpPr>
          <p:nvPr/>
        </p:nvSpPr>
        <p:spPr bwMode="auto">
          <a:xfrm>
            <a:off x="914400" y="1447800"/>
            <a:ext cx="1981200" cy="352425"/>
          </a:xfrm>
          <a:custGeom>
            <a:avLst/>
            <a:gdLst>
              <a:gd name="G0" fmla="*/ 7620 1 2"/>
              <a:gd name="G1" fmla="*/ 982 1 2"/>
              <a:gd name="G2" fmla="+- 982 0 0"/>
              <a:gd name="G3" fmla="+- 76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7620" y="0"/>
                </a:lnTo>
                <a:lnTo>
                  <a:pt x="7620" y="982"/>
                </a:lnTo>
                <a:lnTo>
                  <a:pt x="0" y="9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 b="1" dirty="0">
                <a:solidFill>
                  <a:srgbClr val="0070C0"/>
                </a:solidFill>
                <a:ea typeface="DejaVu Sans" charset="0"/>
                <a:cs typeface="DejaVu Sans" charset="0"/>
              </a:rPr>
              <a:t>Ductile </a:t>
            </a:r>
            <a:r>
              <a:rPr lang="en-US" sz="1400" b="1" dirty="0" smtClean="0">
                <a:solidFill>
                  <a:srgbClr val="0070C0"/>
                </a:solidFill>
                <a:ea typeface="DejaVu Sans" charset="0"/>
                <a:cs typeface="DejaVu Sans" charset="0"/>
              </a:rPr>
              <a:t>Failure</a:t>
            </a: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6" name="AutoShape 12"/>
          <p:cNvSpPr>
            <a:spLocks noChangeArrowheads="1"/>
          </p:cNvSpPr>
          <p:nvPr/>
        </p:nvSpPr>
        <p:spPr bwMode="auto">
          <a:xfrm>
            <a:off x="4785599" y="1447800"/>
            <a:ext cx="2072401" cy="352425"/>
          </a:xfrm>
          <a:custGeom>
            <a:avLst/>
            <a:gdLst>
              <a:gd name="G0" fmla="*/ 7620 1 2"/>
              <a:gd name="G1" fmla="*/ 982 1 2"/>
              <a:gd name="G2" fmla="+- 982 0 0"/>
              <a:gd name="G3" fmla="+- 76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7620" y="0"/>
                </a:lnTo>
                <a:lnTo>
                  <a:pt x="7620" y="982"/>
                </a:lnTo>
                <a:lnTo>
                  <a:pt x="0" y="9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 b="1" dirty="0">
                <a:solidFill>
                  <a:srgbClr val="0070C0"/>
                </a:solidFill>
                <a:ea typeface="DejaVu Sans" charset="0"/>
                <a:cs typeface="DejaVu Sans" charset="0"/>
              </a:rPr>
              <a:t>Brittle </a:t>
            </a:r>
            <a:r>
              <a:rPr lang="en-US" sz="1400" b="1" dirty="0" err="1">
                <a:solidFill>
                  <a:srgbClr val="0070C0"/>
                </a:solidFill>
                <a:ea typeface="DejaVu Sans" charset="0"/>
                <a:cs typeface="DejaVu Sans" charset="0"/>
              </a:rPr>
              <a:t>Behaviour</a:t>
            </a: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00450" y="1371600"/>
            <a:ext cx="1047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90003A"/>
                </a:solidFill>
              </a:rPr>
              <a:t>10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-6</a:t>
            </a:r>
            <a:r>
              <a:rPr lang="fr-CH" sz="1600" b="1" dirty="0" smtClean="0">
                <a:solidFill>
                  <a:srgbClr val="90003A"/>
                </a:solidFill>
              </a:rPr>
              <a:t>s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-1</a:t>
            </a:r>
            <a:endParaRPr lang="en-US" sz="1600" b="1" baseline="30000" dirty="0">
              <a:solidFill>
                <a:srgbClr val="90003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67600" y="1371600"/>
            <a:ext cx="1047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90003A"/>
                </a:solidFill>
              </a:rPr>
              <a:t>10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-2</a:t>
            </a:r>
            <a:r>
              <a:rPr lang="fr-CH" sz="1600" b="1" dirty="0" smtClean="0">
                <a:solidFill>
                  <a:srgbClr val="90003A"/>
                </a:solidFill>
              </a:rPr>
              <a:t>s</a:t>
            </a:r>
            <a:r>
              <a:rPr lang="fr-CH" sz="1600" b="1" baseline="30000" dirty="0" smtClean="0">
                <a:solidFill>
                  <a:srgbClr val="90003A"/>
                </a:solidFill>
              </a:rPr>
              <a:t>-1</a:t>
            </a:r>
            <a:endParaRPr lang="en-US" sz="1600" b="1" baseline="30000" dirty="0">
              <a:solidFill>
                <a:srgbClr val="90003A"/>
              </a:solidFill>
            </a:endParaRPr>
          </a:p>
        </p:txBody>
      </p:sp>
      <p:pic>
        <p:nvPicPr>
          <p:cNvPr id="2" name="brittle_bond_10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4614" y="1706395"/>
            <a:ext cx="3328786" cy="3455986"/>
          </a:xfrm>
          <a:prstGeom prst="rect">
            <a:avLst/>
          </a:prstGeom>
        </p:spPr>
      </p:pic>
      <p:pic>
        <p:nvPicPr>
          <p:cNvPr id="3" name="ductile_bond_10-6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4400" y="1706395"/>
            <a:ext cx="3347172" cy="3475205"/>
          </a:xfrm>
          <a:prstGeom prst="rect">
            <a:avLst/>
          </a:prstGeom>
        </p:spPr>
      </p:pic>
      <p:pic>
        <p:nvPicPr>
          <p:cNvPr id="16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sp>
        <p:nvSpPr>
          <p:cNvPr id="18" name="Text Placeholder 8"/>
          <p:cNvSpPr txBox="1">
            <a:spLocks/>
          </p:cNvSpPr>
          <p:nvPr/>
        </p:nvSpPr>
        <p:spPr bwMode="auto">
          <a:xfrm>
            <a:off x="6553200" y="5181600"/>
            <a:ext cx="1616927" cy="27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fr-CH" sz="1000" b="1" dirty="0" smtClean="0">
                <a:solidFill>
                  <a:srgbClr val="0070C0"/>
                </a:solidFill>
                <a:latin typeface="" pitchFamily="16"/>
              </a:rPr>
              <a:t>t = 0.2 s    10% </a:t>
            </a:r>
            <a:r>
              <a:rPr lang="fr-CH" sz="1000" b="1" dirty="0" err="1" smtClean="0">
                <a:solidFill>
                  <a:srgbClr val="0070C0"/>
                </a:solidFill>
                <a:latin typeface="" pitchFamily="16"/>
              </a:rPr>
              <a:t>Strain</a:t>
            </a:r>
            <a:endParaRPr lang="fr-CH" sz="1000" b="1" dirty="0" smtClean="0">
              <a:solidFill>
                <a:srgbClr val="0070C0"/>
              </a:solidFill>
              <a:latin typeface="" pitchFamily="16"/>
            </a:endParaRPr>
          </a:p>
        </p:txBody>
      </p:sp>
      <p:sp>
        <p:nvSpPr>
          <p:cNvPr id="19" name="Text Placeholder 8"/>
          <p:cNvSpPr txBox="1">
            <a:spLocks/>
          </p:cNvSpPr>
          <p:nvPr/>
        </p:nvSpPr>
        <p:spPr bwMode="auto">
          <a:xfrm>
            <a:off x="2587986" y="5194535"/>
            <a:ext cx="1673586" cy="27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fr-CH" sz="1000" b="1" dirty="0" smtClean="0">
                <a:solidFill>
                  <a:srgbClr val="0070C0"/>
                </a:solidFill>
                <a:latin typeface="" pitchFamily="16"/>
              </a:rPr>
              <a:t>t = 5.5 h    10% </a:t>
            </a:r>
            <a:r>
              <a:rPr lang="fr-CH" sz="1000" b="1" dirty="0" err="1" smtClean="0">
                <a:solidFill>
                  <a:srgbClr val="0070C0"/>
                </a:solidFill>
                <a:latin typeface="" pitchFamily="16"/>
              </a:rPr>
              <a:t>Strain</a:t>
            </a:r>
            <a:endParaRPr lang="fr-CH" sz="1000" b="1" dirty="0" smtClean="0">
              <a:solidFill>
                <a:srgbClr val="0070C0"/>
              </a:solidFill>
              <a:latin typeface="" pitchFamily="16"/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UNCONFINED COMPRESSION OF SNOW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036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70C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sp>
        <p:nvSpPr>
          <p:cNvPr id="35" name="AutoShape 11"/>
          <p:cNvSpPr>
            <a:spLocks noChangeArrowheads="1"/>
          </p:cNvSpPr>
          <p:nvPr/>
        </p:nvSpPr>
        <p:spPr bwMode="auto">
          <a:xfrm>
            <a:off x="914400" y="1447800"/>
            <a:ext cx="1981200" cy="352425"/>
          </a:xfrm>
          <a:custGeom>
            <a:avLst/>
            <a:gdLst>
              <a:gd name="G0" fmla="*/ 7620 1 2"/>
              <a:gd name="G1" fmla="*/ 982 1 2"/>
              <a:gd name="G2" fmla="+- 982 0 0"/>
              <a:gd name="G3" fmla="+- 76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7620" y="0"/>
                </a:lnTo>
                <a:lnTo>
                  <a:pt x="7620" y="982"/>
                </a:lnTo>
                <a:lnTo>
                  <a:pt x="0" y="9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 b="1" dirty="0">
                <a:solidFill>
                  <a:srgbClr val="0070C0"/>
                </a:solidFill>
                <a:ea typeface="DejaVu Sans" charset="0"/>
                <a:cs typeface="DejaVu Sans" charset="0"/>
              </a:rPr>
              <a:t>Ductile </a:t>
            </a:r>
            <a:r>
              <a:rPr lang="en-US" sz="1400" b="1" dirty="0" smtClean="0">
                <a:solidFill>
                  <a:srgbClr val="0070C0"/>
                </a:solidFill>
                <a:ea typeface="DejaVu Sans" charset="0"/>
                <a:cs typeface="DejaVu Sans" charset="0"/>
              </a:rPr>
              <a:t>Failure</a:t>
            </a: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6" name="AutoShape 12"/>
          <p:cNvSpPr>
            <a:spLocks noChangeArrowheads="1"/>
          </p:cNvSpPr>
          <p:nvPr/>
        </p:nvSpPr>
        <p:spPr bwMode="auto">
          <a:xfrm>
            <a:off x="5471399" y="1447800"/>
            <a:ext cx="2072401" cy="352425"/>
          </a:xfrm>
          <a:custGeom>
            <a:avLst/>
            <a:gdLst>
              <a:gd name="G0" fmla="*/ 7620 1 2"/>
              <a:gd name="G1" fmla="*/ 982 1 2"/>
              <a:gd name="G2" fmla="+- 982 0 0"/>
              <a:gd name="G3" fmla="+- 76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7620" y="0"/>
                </a:lnTo>
                <a:lnTo>
                  <a:pt x="7620" y="982"/>
                </a:lnTo>
                <a:lnTo>
                  <a:pt x="0" y="9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en-US" sz="1400" b="1" dirty="0">
                <a:solidFill>
                  <a:srgbClr val="0070C0"/>
                </a:solidFill>
                <a:ea typeface="DejaVu Sans" charset="0"/>
                <a:cs typeface="DejaVu Sans" charset="0"/>
              </a:rPr>
              <a:t>Brittle </a:t>
            </a:r>
            <a:r>
              <a:rPr lang="en-US" sz="1400" b="1" dirty="0" err="1">
                <a:solidFill>
                  <a:srgbClr val="0070C0"/>
                </a:solidFill>
                <a:ea typeface="DejaVu Sans" charset="0"/>
                <a:cs typeface="DejaVu Sans" charset="0"/>
              </a:rPr>
              <a:t>Behaviour</a:t>
            </a: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</p:txBody>
      </p:sp>
      <p:pic>
        <p:nvPicPr>
          <p:cNvPr id="16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pic>
        <p:nvPicPr>
          <p:cNvPr id="11266" name="Picture 2" descr="D:\uni-lu-doctorate\DissertationThesis\Simulations\Pics\Axial_StrainStress_Brittle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9"/>
          <a:stretch/>
        </p:blipFill>
        <p:spPr bwMode="auto">
          <a:xfrm>
            <a:off x="4800600" y="1676400"/>
            <a:ext cx="3955676" cy="370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uni-lu-doctorate\DissertationThesis\Simulations\Pics\Axial_StrainStress_Ductile_400kgm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1"/>
          <a:stretch/>
        </p:blipFill>
        <p:spPr bwMode="auto">
          <a:xfrm>
            <a:off x="409166" y="1676400"/>
            <a:ext cx="3934234" cy="369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UNCONFINED COMPRESSION OF SNOW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4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9" t="21634" r="15652" b="13321"/>
          <a:stretch/>
        </p:blipFill>
        <p:spPr>
          <a:xfrm>
            <a:off x="315533" y="1352813"/>
            <a:ext cx="4570792" cy="2839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92" y="2895133"/>
            <a:ext cx="4191683" cy="2794455"/>
          </a:xfrm>
          <a:prstGeom prst="rect">
            <a:avLst/>
          </a:prstGeom>
        </p:spPr>
      </p:pic>
      <p:sp>
        <p:nvSpPr>
          <p:cNvPr id="13" name="Text Placeholder 8"/>
          <p:cNvSpPr txBox="1">
            <a:spLocks/>
          </p:cNvSpPr>
          <p:nvPr/>
        </p:nvSpPr>
        <p:spPr bwMode="auto">
          <a:xfrm>
            <a:off x="4876800" y="2683528"/>
            <a:ext cx="4495800" cy="556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en-US" sz="800" b="1" dirty="0" smtClean="0">
                <a:solidFill>
                  <a:srgbClr val="0070C0"/>
                </a:solidFill>
                <a:latin typeface="" pitchFamily="16"/>
              </a:rPr>
              <a:t>Image Source: Test World </a:t>
            </a:r>
            <a:r>
              <a:rPr lang="en-US" sz="800" b="1" dirty="0" err="1" smtClean="0">
                <a:solidFill>
                  <a:srgbClr val="0070C0"/>
                </a:solidFill>
                <a:latin typeface="" pitchFamily="16"/>
              </a:rPr>
              <a:t>Oy</a:t>
            </a:r>
            <a:r>
              <a:rPr lang="en-US" sz="800" b="1" dirty="0" smtClean="0">
                <a:solidFill>
                  <a:srgbClr val="0070C0"/>
                </a:solidFill>
                <a:latin typeface="" pitchFamily="16"/>
              </a:rPr>
              <a:t>,  </a:t>
            </a:r>
            <a:r>
              <a:rPr lang="en-US" sz="800" b="1" dirty="0" err="1" smtClean="0">
                <a:solidFill>
                  <a:srgbClr val="0070C0"/>
                </a:solidFill>
                <a:latin typeface="" pitchFamily="16"/>
              </a:rPr>
              <a:t>Ivalo</a:t>
            </a:r>
            <a:r>
              <a:rPr lang="en-US" sz="800" b="1" dirty="0">
                <a:solidFill>
                  <a:srgbClr val="0070C0"/>
                </a:solidFill>
                <a:latin typeface="" pitchFamily="16"/>
              </a:rPr>
              <a:t> </a:t>
            </a:r>
            <a:r>
              <a:rPr lang="en-US" sz="800" b="1" dirty="0" smtClean="0">
                <a:solidFill>
                  <a:srgbClr val="0070C0"/>
                </a:solidFill>
                <a:latin typeface="" pitchFamily="16"/>
              </a:rPr>
              <a:t>(Finland)       </a:t>
            </a:r>
            <a:r>
              <a:rPr lang="en-US" sz="800" b="1" u="sng" dirty="0" smtClean="0">
                <a:solidFill>
                  <a:srgbClr val="0070C0"/>
                </a:solidFill>
                <a:latin typeface="" pitchFamily="16"/>
              </a:rPr>
              <a:t>www.testworld.fi</a:t>
            </a:r>
            <a:r>
              <a:rPr lang="en-US" sz="800" b="1" dirty="0" smtClean="0">
                <a:solidFill>
                  <a:srgbClr val="0070C0"/>
                </a:solidFill>
                <a:latin typeface="" pitchFamily="16"/>
              </a:rPr>
              <a:t> </a:t>
            </a:r>
            <a:endParaRPr lang="en-US" sz="800" b="1" dirty="0">
              <a:solidFill>
                <a:srgbClr val="0070C0"/>
              </a:solidFill>
              <a:latin typeface="" pitchFamily="16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9700" y="1394120"/>
            <a:ext cx="36099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A simulation technique </a:t>
            </a:r>
            <a:r>
              <a:rPr lang="fr-CH" sz="1600" b="1" dirty="0" err="1" smtClean="0">
                <a:solidFill>
                  <a:srgbClr val="0070C0"/>
                </a:solidFill>
              </a:rPr>
              <a:t>that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describes</a:t>
            </a:r>
            <a:r>
              <a:rPr lang="fr-CH" sz="1600" b="1" dirty="0" smtClean="0">
                <a:solidFill>
                  <a:srgbClr val="0070C0"/>
                </a:solidFill>
              </a:rPr>
              <a:t> the interaction </a:t>
            </a:r>
            <a:r>
              <a:rPr lang="fr-CH" sz="1600" b="1" dirty="0" err="1" smtClean="0">
                <a:solidFill>
                  <a:srgbClr val="0070C0"/>
                </a:solidFill>
              </a:rPr>
              <a:t>between</a:t>
            </a:r>
            <a:r>
              <a:rPr lang="fr-CH" sz="1600" b="1" dirty="0" smtClean="0">
                <a:solidFill>
                  <a:srgbClr val="0070C0"/>
                </a:solidFill>
              </a:rPr>
              <a:t> a tire </a:t>
            </a:r>
            <a:r>
              <a:rPr lang="fr-CH" sz="1600" b="1" dirty="0" err="1" smtClean="0">
                <a:solidFill>
                  <a:srgbClr val="0070C0"/>
                </a:solidFill>
              </a:rPr>
              <a:t>tread</a:t>
            </a:r>
            <a:r>
              <a:rPr lang="fr-CH" sz="1600" b="1" dirty="0" smtClean="0">
                <a:solidFill>
                  <a:srgbClr val="0070C0"/>
                </a:solidFill>
              </a:rPr>
              <a:t> and a </a:t>
            </a:r>
            <a:r>
              <a:rPr lang="fr-CH" sz="1600" b="1" dirty="0" err="1" smtClean="0">
                <a:solidFill>
                  <a:srgbClr val="0070C0"/>
                </a:solidFill>
              </a:rPr>
              <a:t>snow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covered</a:t>
            </a:r>
            <a:r>
              <a:rPr lang="fr-CH" sz="1600" b="1" dirty="0" smtClean="0">
                <a:solidFill>
                  <a:srgbClr val="0070C0"/>
                </a:solidFill>
              </a:rPr>
              <a:t> road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162049" y="2963864"/>
            <a:ext cx="1247775" cy="1200150"/>
          </a:xfrm>
          <a:prstGeom prst="ellipse">
            <a:avLst/>
          </a:prstGeom>
          <a:noFill/>
          <a:ln w="28575" cap="flat" cmpd="sng" algn="ctr">
            <a:solidFill>
              <a:srgbClr val="90003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0003A"/>
              </a:solidFill>
              <a:effectLst/>
              <a:latin typeface="Arial" charset="0"/>
              <a:ea typeface="ＭＳ Ｐゴシック" pitchFamily="-44" charset="-128"/>
            </a:endParaRPr>
          </a:p>
        </p:txBody>
      </p:sp>
      <p:cxnSp>
        <p:nvCxnSpPr>
          <p:cNvPr id="18" name="Straight Arrow Connector 17"/>
          <p:cNvCxnSpPr>
            <a:stCxn id="17" idx="5"/>
          </p:cNvCxnSpPr>
          <p:nvPr/>
        </p:nvCxnSpPr>
        <p:spPr bwMode="auto">
          <a:xfrm>
            <a:off x="2227092" y="3988256"/>
            <a:ext cx="516108" cy="85679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90003A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Oval 18"/>
          <p:cNvSpPr/>
          <p:nvPr/>
        </p:nvSpPr>
        <p:spPr bwMode="auto">
          <a:xfrm>
            <a:off x="4829175" y="4025227"/>
            <a:ext cx="1943100" cy="1700561"/>
          </a:xfrm>
          <a:prstGeom prst="ellipse">
            <a:avLst/>
          </a:prstGeom>
          <a:noFill/>
          <a:ln w="28575" cap="flat" cmpd="sng" algn="ctr">
            <a:solidFill>
              <a:srgbClr val="90003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rgbClr val="90003A"/>
              </a:solidFill>
              <a:effectLst/>
              <a:latin typeface="Arial" charset="0"/>
              <a:ea typeface="ＭＳ Ｐゴシック" pitchFamily="-44" charset="-128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>
            <a:off x="3819525" y="4697413"/>
            <a:ext cx="1057276" cy="295275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90003A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828675" y="4587635"/>
            <a:ext cx="3609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solidFill>
                  <a:srgbClr val="90003A"/>
                </a:solidFill>
              </a:rPr>
              <a:t>Ranges of </a:t>
            </a:r>
            <a:r>
              <a:rPr lang="fr-CH" sz="1400" dirty="0" err="1" smtClean="0">
                <a:solidFill>
                  <a:srgbClr val="90003A"/>
                </a:solidFill>
              </a:rPr>
              <a:t>Interest</a:t>
            </a:r>
            <a:endParaRPr lang="en-US" sz="1400" dirty="0">
              <a:solidFill>
                <a:srgbClr val="90003A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9150" y="4863860"/>
            <a:ext cx="36099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 smtClean="0">
                <a:solidFill>
                  <a:srgbClr val="90003A"/>
                </a:solidFill>
              </a:rPr>
              <a:t>  Snow </a:t>
            </a:r>
            <a:r>
              <a:rPr lang="fr-CH" sz="1200" dirty="0" err="1" smtClean="0">
                <a:solidFill>
                  <a:srgbClr val="90003A"/>
                </a:solidFill>
              </a:rPr>
              <a:t>Temperature</a:t>
            </a:r>
            <a:r>
              <a:rPr lang="fr-CH" sz="1200" dirty="0" smtClean="0">
                <a:solidFill>
                  <a:srgbClr val="90003A"/>
                </a:solidFill>
              </a:rPr>
              <a:t> 	-30 to 0</a:t>
            </a:r>
            <a:r>
              <a:rPr lang="fr-CH" sz="1200" baseline="30000" dirty="0" smtClean="0">
                <a:solidFill>
                  <a:srgbClr val="90003A"/>
                </a:solidFill>
              </a:rPr>
              <a:t>o</a:t>
            </a:r>
            <a:r>
              <a:rPr lang="fr-CH" sz="1200" dirty="0" smtClean="0">
                <a:solidFill>
                  <a:srgbClr val="90003A"/>
                </a:solidFill>
              </a:rPr>
              <a:t>C</a:t>
            </a:r>
          </a:p>
          <a:p>
            <a:r>
              <a:rPr lang="fr-CH" sz="1200" dirty="0" smtClean="0">
                <a:solidFill>
                  <a:srgbClr val="90003A"/>
                </a:solidFill>
              </a:rPr>
              <a:t>  Snow </a:t>
            </a:r>
            <a:r>
              <a:rPr lang="fr-CH" sz="1200" dirty="0" err="1" smtClean="0">
                <a:solidFill>
                  <a:srgbClr val="90003A"/>
                </a:solidFill>
              </a:rPr>
              <a:t>Density</a:t>
            </a:r>
            <a:r>
              <a:rPr lang="fr-CH" sz="1200" dirty="0" smtClean="0">
                <a:solidFill>
                  <a:srgbClr val="90003A"/>
                </a:solidFill>
              </a:rPr>
              <a:t> 		200 to 600 kg/m</a:t>
            </a:r>
            <a:r>
              <a:rPr lang="fr-CH" sz="1200" baseline="30000" dirty="0" smtClean="0">
                <a:solidFill>
                  <a:srgbClr val="90003A"/>
                </a:solidFill>
              </a:rPr>
              <a:t>3</a:t>
            </a:r>
            <a:r>
              <a:rPr lang="en-US" sz="1200" baseline="30000" dirty="0" smtClean="0">
                <a:solidFill>
                  <a:srgbClr val="90003A"/>
                </a:solidFill>
              </a:rPr>
              <a:t> </a:t>
            </a:r>
          </a:p>
          <a:p>
            <a:r>
              <a:rPr lang="fr-CH" sz="1200" dirty="0" smtClean="0">
                <a:solidFill>
                  <a:srgbClr val="90003A"/>
                </a:solidFill>
              </a:rPr>
              <a:t>  Impact </a:t>
            </a:r>
            <a:r>
              <a:rPr lang="fr-CH" sz="1200" dirty="0" err="1" smtClean="0">
                <a:solidFill>
                  <a:srgbClr val="90003A"/>
                </a:solidFill>
              </a:rPr>
              <a:t>Velocity</a:t>
            </a:r>
            <a:r>
              <a:rPr lang="fr-CH" sz="1200" dirty="0" smtClean="0">
                <a:solidFill>
                  <a:srgbClr val="90003A"/>
                </a:solidFill>
              </a:rPr>
              <a:t> 		10</a:t>
            </a:r>
            <a:r>
              <a:rPr lang="fr-CH" sz="1200" baseline="30000" dirty="0" smtClean="0">
                <a:solidFill>
                  <a:srgbClr val="90003A"/>
                </a:solidFill>
              </a:rPr>
              <a:t>-3</a:t>
            </a:r>
            <a:r>
              <a:rPr lang="fr-CH" sz="1200" dirty="0" smtClean="0">
                <a:solidFill>
                  <a:srgbClr val="90003A"/>
                </a:solidFill>
              </a:rPr>
              <a:t> to 10</a:t>
            </a:r>
            <a:r>
              <a:rPr lang="fr-CH" sz="1200" baseline="30000" dirty="0" smtClean="0">
                <a:solidFill>
                  <a:srgbClr val="90003A"/>
                </a:solidFill>
              </a:rPr>
              <a:t>1</a:t>
            </a:r>
            <a:r>
              <a:rPr lang="fr-CH" sz="1200" dirty="0" smtClean="0">
                <a:solidFill>
                  <a:srgbClr val="90003A"/>
                </a:solidFill>
              </a:rPr>
              <a:t> m/s</a:t>
            </a:r>
          </a:p>
          <a:p>
            <a:r>
              <a:rPr lang="fr-CH" sz="1200" dirty="0" smtClean="0">
                <a:solidFill>
                  <a:srgbClr val="90003A"/>
                </a:solidFill>
              </a:rPr>
              <a:t>   </a:t>
            </a:r>
            <a:r>
              <a:rPr lang="fr-CH" sz="1200" dirty="0" err="1" smtClean="0">
                <a:solidFill>
                  <a:srgbClr val="90003A"/>
                </a:solidFill>
              </a:rPr>
              <a:t>Applied</a:t>
            </a:r>
            <a:r>
              <a:rPr lang="fr-CH" sz="1200" dirty="0" smtClean="0">
                <a:solidFill>
                  <a:srgbClr val="90003A"/>
                </a:solidFill>
              </a:rPr>
              <a:t> </a:t>
            </a:r>
            <a:r>
              <a:rPr lang="fr-CH" sz="1200" dirty="0" err="1" smtClean="0">
                <a:solidFill>
                  <a:srgbClr val="90003A"/>
                </a:solidFill>
              </a:rPr>
              <a:t>Loads</a:t>
            </a:r>
            <a:r>
              <a:rPr lang="fr-CH" sz="1200" dirty="0" smtClean="0">
                <a:solidFill>
                  <a:srgbClr val="90003A"/>
                </a:solidFill>
              </a:rPr>
              <a:t>   	 	10</a:t>
            </a:r>
            <a:r>
              <a:rPr lang="fr-CH" sz="1200" baseline="30000" dirty="0" smtClean="0">
                <a:solidFill>
                  <a:srgbClr val="90003A"/>
                </a:solidFill>
              </a:rPr>
              <a:t>4</a:t>
            </a:r>
            <a:r>
              <a:rPr lang="fr-CH" sz="1200" dirty="0" smtClean="0">
                <a:solidFill>
                  <a:srgbClr val="90003A"/>
                </a:solidFill>
              </a:rPr>
              <a:t> to 10</a:t>
            </a:r>
            <a:r>
              <a:rPr lang="fr-CH" sz="1200" baseline="30000" dirty="0" smtClean="0">
                <a:solidFill>
                  <a:srgbClr val="90003A"/>
                </a:solidFill>
              </a:rPr>
              <a:t>7</a:t>
            </a:r>
            <a:r>
              <a:rPr lang="fr-CH" sz="1200" dirty="0" smtClean="0">
                <a:solidFill>
                  <a:srgbClr val="90003A"/>
                </a:solidFill>
              </a:rPr>
              <a:t> Pa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MOTIVATION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24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927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70C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6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pic>
        <p:nvPicPr>
          <p:cNvPr id="14338" name="Picture 2" descr="D:\uni-lu-doctorate\DissertationThesis\Simulations\Pics\RateStrength_FukueFig7-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8353" b="2608"/>
          <a:stretch/>
        </p:blipFill>
        <p:spPr bwMode="auto">
          <a:xfrm>
            <a:off x="2163336" y="1219200"/>
            <a:ext cx="4554963" cy="438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UNCONFINED COMPRESSION OF SNOW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381000" y="1628775"/>
            <a:ext cx="1981200" cy="885825"/>
          </a:xfrm>
          <a:custGeom>
            <a:avLst/>
            <a:gdLst>
              <a:gd name="G0" fmla="*/ 7620 1 2"/>
              <a:gd name="G1" fmla="*/ 982 1 2"/>
              <a:gd name="G2" fmla="+- 982 0 0"/>
              <a:gd name="G3" fmla="+- 762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7620" y="0"/>
                </a:lnTo>
                <a:lnTo>
                  <a:pt x="7620" y="982"/>
                </a:lnTo>
                <a:lnTo>
                  <a:pt x="0" y="98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fr-CH" sz="1400" b="1" dirty="0" smtClean="0">
                <a:solidFill>
                  <a:srgbClr val="0070C0"/>
                </a:solidFill>
                <a:ea typeface="DejaVu Sans" charset="0"/>
                <a:cs typeface="DejaVu Sans" charset="0"/>
              </a:rPr>
              <a:t>Snow </a:t>
            </a:r>
            <a:r>
              <a:rPr lang="fr-CH" sz="1400" b="1" dirty="0" err="1" smtClean="0">
                <a:solidFill>
                  <a:srgbClr val="0070C0"/>
                </a:solidFill>
                <a:ea typeface="DejaVu Sans" charset="0"/>
                <a:cs typeface="DejaVu Sans" charset="0"/>
              </a:rPr>
              <a:t>Strength</a:t>
            </a:r>
            <a:endParaRPr lang="fr-CH" sz="1400" b="1" dirty="0" smtClean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fr-CH" sz="1400" b="1" dirty="0">
                <a:solidFill>
                  <a:srgbClr val="0070C0"/>
                </a:solidFill>
                <a:ea typeface="DejaVu Sans" charset="0"/>
                <a:cs typeface="DejaVu Sans" charset="0"/>
              </a:rPr>
              <a:t> </a:t>
            </a:r>
            <a:r>
              <a:rPr lang="fr-CH" sz="1400" b="1" dirty="0" smtClean="0">
                <a:solidFill>
                  <a:srgbClr val="0070C0"/>
                </a:solidFill>
                <a:ea typeface="DejaVu Sans" charset="0"/>
                <a:cs typeface="DejaVu Sans" charset="0"/>
              </a:rPr>
              <a:t>       vs</a:t>
            </a: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r>
              <a:rPr lang="fr-CH" sz="1400" b="1" dirty="0" err="1" smtClean="0">
                <a:solidFill>
                  <a:srgbClr val="0070C0"/>
                </a:solidFill>
                <a:ea typeface="DejaVu Sans" charset="0"/>
                <a:cs typeface="DejaVu Sans" charset="0"/>
              </a:rPr>
              <a:t>Sintering</a:t>
            </a:r>
            <a:r>
              <a:rPr lang="fr-CH" sz="1400" b="1" dirty="0" smtClean="0">
                <a:solidFill>
                  <a:srgbClr val="0070C0"/>
                </a:solidFill>
                <a:ea typeface="DejaVu Sans" charset="0"/>
                <a:cs typeface="DejaVu Sans" charset="0"/>
              </a:rPr>
              <a:t> Age</a:t>
            </a: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  <a:p>
            <a:pPr>
              <a:lnSpc>
                <a:spcPct val="100000"/>
              </a:lnSpc>
              <a:spcBef>
                <a:spcPts val="800"/>
              </a:spcBef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</a:pPr>
            <a:endParaRPr lang="en-US" sz="1400" b="1" dirty="0">
              <a:solidFill>
                <a:srgbClr val="0070C0"/>
              </a:solidFill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5217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THANK YOU FOR YOUR ATTENTION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2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pic>
        <p:nvPicPr>
          <p:cNvPr id="16" name="Picture 3" descr="D:\uni-lu-doctorate\DissertationThesis\Simulations\Pics\TireSoil\444_s_33_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21" y="1116014"/>
            <a:ext cx="492367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1832" y="1524000"/>
            <a:ext cx="582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70C0"/>
                </a:solidFill>
              </a:rPr>
              <a:t>Visit us on </a:t>
            </a:r>
            <a:r>
              <a:rPr lang="en-US" sz="1600" b="1" u="sng" dirty="0" smtClean="0">
                <a:solidFill>
                  <a:srgbClr val="0070C0"/>
                </a:solidFill>
              </a:rPr>
              <a:t>www.XDEM.de</a:t>
            </a:r>
            <a:endParaRPr lang="en-US" sz="1600" b="1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774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TREAD – SNOW TRACTION MECHANISM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24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D:\uni-lu-doctorate\DissertationThesis\Background\Figs\FormClosureAndFritcion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9" b="24606"/>
          <a:stretch/>
        </p:blipFill>
        <p:spPr bwMode="auto">
          <a:xfrm>
            <a:off x="3962400" y="1178312"/>
            <a:ext cx="3678128" cy="202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b="22243"/>
          <a:stretch/>
        </p:blipFill>
        <p:spPr>
          <a:xfrm>
            <a:off x="1676400" y="3736777"/>
            <a:ext cx="1893892" cy="1942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 l="20099" t="14839" r="5026" b="14839"/>
          <a:stretch>
            <a:fillRect/>
          </a:stretch>
        </p:blipFill>
        <p:spPr>
          <a:xfrm>
            <a:off x="3810000" y="3723077"/>
            <a:ext cx="3496559" cy="1839523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1004190" y="1334631"/>
            <a:ext cx="32249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Force Transmission</a:t>
            </a:r>
          </a:p>
          <a:p>
            <a:r>
              <a:rPr lang="fr-CH" sz="1400" dirty="0" smtClean="0">
                <a:solidFill>
                  <a:srgbClr val="0070C0"/>
                </a:solidFill>
              </a:rPr>
              <a:t>  (K):  Form </a:t>
            </a:r>
            <a:r>
              <a:rPr lang="fr-CH" sz="1400" dirty="0" err="1" smtClean="0">
                <a:solidFill>
                  <a:srgbClr val="0070C0"/>
                </a:solidFill>
              </a:rPr>
              <a:t>closure</a:t>
            </a:r>
            <a:endParaRPr lang="fr-CH" sz="1400" dirty="0" smtClean="0">
              <a:solidFill>
                <a:srgbClr val="0070C0"/>
              </a:solidFill>
            </a:endParaRPr>
          </a:p>
          <a:p>
            <a:r>
              <a:rPr lang="fr-CH" sz="1400" dirty="0">
                <a:solidFill>
                  <a:srgbClr val="0070C0"/>
                </a:solidFill>
              </a:rPr>
              <a:t> </a:t>
            </a:r>
            <a:r>
              <a:rPr lang="fr-CH" sz="1400" dirty="0" smtClean="0">
                <a:solidFill>
                  <a:srgbClr val="0070C0"/>
                </a:solidFill>
              </a:rPr>
              <a:t> (F):  </a:t>
            </a:r>
            <a:r>
              <a:rPr lang="fr-CH" sz="1400" dirty="0" err="1" smtClean="0">
                <a:solidFill>
                  <a:srgbClr val="0070C0"/>
                </a:solidFill>
              </a:rPr>
              <a:t>Rubber</a:t>
            </a:r>
            <a:r>
              <a:rPr lang="fr-CH" sz="1400" dirty="0" smtClean="0">
                <a:solidFill>
                  <a:srgbClr val="0070C0"/>
                </a:solidFill>
              </a:rPr>
              <a:t> – </a:t>
            </a:r>
            <a:r>
              <a:rPr lang="fr-CH" sz="1400" dirty="0" err="1" smtClean="0">
                <a:solidFill>
                  <a:srgbClr val="0070C0"/>
                </a:solidFill>
              </a:rPr>
              <a:t>snow</a:t>
            </a:r>
            <a:r>
              <a:rPr lang="fr-CH" sz="1400" dirty="0" smtClean="0">
                <a:solidFill>
                  <a:srgbClr val="0070C0"/>
                </a:solidFill>
              </a:rPr>
              <a:t> friction</a:t>
            </a:r>
            <a:endParaRPr lang="en-US" sz="1400" dirty="0">
              <a:solidFill>
                <a:srgbClr val="0070C0"/>
              </a:solidFill>
            </a:endParaRPr>
          </a:p>
          <a:p>
            <a:endParaRPr lang="fr-CH" sz="1600" b="1" dirty="0" smtClean="0">
              <a:solidFill>
                <a:srgbClr val="0070C0"/>
              </a:solidFill>
            </a:endParaRPr>
          </a:p>
          <a:p>
            <a:r>
              <a:rPr lang="fr-CH" sz="1600" b="1" dirty="0" err="1" smtClean="0">
                <a:solidFill>
                  <a:srgbClr val="0070C0"/>
                </a:solidFill>
              </a:rPr>
              <a:t>Interlocking</a:t>
            </a:r>
            <a:endParaRPr lang="fr-CH" sz="1600" b="1" dirty="0" smtClean="0">
              <a:solidFill>
                <a:srgbClr val="0070C0"/>
              </a:solidFill>
            </a:endParaRPr>
          </a:p>
          <a:p>
            <a:r>
              <a:rPr lang="fr-CH" sz="1400" dirty="0" smtClean="0">
                <a:solidFill>
                  <a:srgbClr val="0070C0"/>
                </a:solidFill>
              </a:rPr>
              <a:t>  Compaction of </a:t>
            </a:r>
            <a:r>
              <a:rPr lang="fr-CH" sz="1400" dirty="0" err="1" smtClean="0">
                <a:solidFill>
                  <a:srgbClr val="0070C0"/>
                </a:solidFill>
              </a:rPr>
              <a:t>snow</a:t>
            </a:r>
            <a:r>
              <a:rPr lang="fr-CH" sz="1400" dirty="0" smtClean="0">
                <a:solidFill>
                  <a:srgbClr val="0070C0"/>
                </a:solidFill>
              </a:rPr>
              <a:t> </a:t>
            </a:r>
            <a:r>
              <a:rPr lang="fr-CH" sz="1400" dirty="0" err="1" smtClean="0">
                <a:solidFill>
                  <a:srgbClr val="0070C0"/>
                </a:solidFill>
              </a:rPr>
              <a:t>inside</a:t>
            </a:r>
            <a:r>
              <a:rPr lang="fr-CH" sz="1400" dirty="0" smtClean="0">
                <a:solidFill>
                  <a:srgbClr val="0070C0"/>
                </a:solidFill>
              </a:rPr>
              <a:t> </a:t>
            </a:r>
            <a:r>
              <a:rPr lang="fr-CH" sz="1400" dirty="0" err="1" smtClean="0">
                <a:solidFill>
                  <a:srgbClr val="0070C0"/>
                </a:solidFill>
              </a:rPr>
              <a:t>tread</a:t>
            </a:r>
            <a:endParaRPr lang="fr-CH" sz="1400" dirty="0" smtClean="0">
              <a:solidFill>
                <a:srgbClr val="0070C0"/>
              </a:solidFill>
            </a:endParaRPr>
          </a:p>
          <a:p>
            <a:r>
              <a:rPr lang="fr-CH" sz="1400" dirty="0">
                <a:solidFill>
                  <a:srgbClr val="0070C0"/>
                </a:solidFill>
              </a:rPr>
              <a:t> </a:t>
            </a:r>
            <a:r>
              <a:rPr lang="fr-CH" sz="1400" dirty="0" smtClean="0">
                <a:solidFill>
                  <a:srgbClr val="0070C0"/>
                </a:solidFill>
              </a:rPr>
              <a:t> slots </a:t>
            </a:r>
            <a:r>
              <a:rPr lang="fr-CH" sz="1400" dirty="0" err="1" smtClean="0">
                <a:solidFill>
                  <a:srgbClr val="0070C0"/>
                </a:solidFill>
              </a:rPr>
              <a:t>increases</a:t>
            </a:r>
            <a:r>
              <a:rPr lang="fr-CH" sz="1400" dirty="0" smtClean="0">
                <a:solidFill>
                  <a:srgbClr val="0070C0"/>
                </a:solidFill>
              </a:rPr>
              <a:t> </a:t>
            </a:r>
            <a:r>
              <a:rPr lang="fr-CH" sz="1400" dirty="0" err="1" smtClean="0">
                <a:solidFill>
                  <a:srgbClr val="0070C0"/>
                </a:solidFill>
              </a:rPr>
              <a:t>shear</a:t>
            </a:r>
            <a:r>
              <a:rPr lang="fr-CH" sz="1400" dirty="0" smtClean="0">
                <a:solidFill>
                  <a:srgbClr val="0070C0"/>
                </a:solidFill>
              </a:rPr>
              <a:t> </a:t>
            </a:r>
            <a:r>
              <a:rPr lang="fr-CH" sz="1400" dirty="0" err="1" smtClean="0">
                <a:solidFill>
                  <a:srgbClr val="0070C0"/>
                </a:solidFill>
              </a:rPr>
              <a:t>resistance</a:t>
            </a:r>
            <a:endParaRPr lang="fr-CH" sz="1400" dirty="0">
              <a:solidFill>
                <a:srgbClr val="0070C0"/>
              </a:solidFill>
            </a:endParaRPr>
          </a:p>
          <a:p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33" name="Text Placeholder 8"/>
          <p:cNvSpPr txBox="1">
            <a:spLocks/>
          </p:cNvSpPr>
          <p:nvPr/>
        </p:nvSpPr>
        <p:spPr bwMode="auto">
          <a:xfrm>
            <a:off x="6477000" y="3531720"/>
            <a:ext cx="1274956" cy="278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 marL="342720" marR="0" lvl="0" indent="-342720" algn="l" rtl="0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defPPr>
            <a:lvl1pPr marL="342720" marR="0" lvl="0" indent="-342720" algn="l" defTabSz="457200" rtl="0" eaLnBrk="0" fontAlgn="base" hangingPunct="0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en-US" sz="32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1pPr>
            <a:lvl2pPr marL="742680" marR="0" lvl="1" indent="-285480" algn="l" defTabSz="457200" rtl="0" eaLnBrk="0" fontAlgn="base" hangingPunct="0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en-US" sz="28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2pPr>
            <a:lvl3pPr marL="1143000" marR="0" lvl="2" indent="-228600" algn="l" defTabSz="457200" rtl="0" eaLnBrk="0" fontAlgn="base" hangingPunct="0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en-US" sz="24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3pPr>
            <a:lvl4pPr marL="1600199" marR="0" lvl="3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4pPr>
            <a:lvl5pPr marL="2057400" marR="0" lvl="4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5pPr>
            <a:lvl6pPr marL="2057400" marR="0" lvl="5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6pPr>
            <a:lvl7pPr marL="2057400" marR="0" lvl="6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7pPr>
            <a:lvl8pPr marL="2057400" marR="0" lvl="7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8pPr>
            <a:lvl9pPr marL="2057400" marR="0" lvl="8" indent="-228600" algn="l" defTabSz="457200" rtl="0" eaLnBrk="0" fontAlgn="base" hangingPunct="0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en-US" sz="2000" b="0" i="0" u="none" strike="noStrike" kern="1200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DejaVu Sans" pitchFamily="2"/>
                <a:cs typeface="DejaVu Sans" pitchFamily="2"/>
              </a:defRPr>
            </a:lvl9pPr>
          </a:lstStyle>
          <a:p>
            <a:pPr>
              <a:buFont typeface="Arial" pitchFamily="34"/>
              <a:buNone/>
            </a:pPr>
            <a:r>
              <a:rPr lang="fr-CH" sz="800" b="1" dirty="0" err="1" smtClean="0">
                <a:solidFill>
                  <a:srgbClr val="0070C0"/>
                </a:solidFill>
                <a:latin typeface="" pitchFamily="16"/>
              </a:rPr>
              <a:t>Giessler</a:t>
            </a:r>
            <a:r>
              <a:rPr lang="fr-CH" sz="800" b="1" dirty="0" smtClean="0">
                <a:solidFill>
                  <a:srgbClr val="0070C0"/>
                </a:solidFill>
                <a:latin typeface="" pitchFamily="16"/>
              </a:rPr>
              <a:t> (2007)</a:t>
            </a:r>
            <a:endParaRPr lang="en-US" sz="800" b="1" dirty="0">
              <a:solidFill>
                <a:srgbClr val="0070C0"/>
              </a:solidFill>
              <a:latin typeface="" pitchFamily="16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33600" y="3429000"/>
            <a:ext cx="464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err="1" smtClean="0">
                <a:solidFill>
                  <a:srgbClr val="0070C0"/>
                </a:solidFill>
              </a:rPr>
              <a:t>Correlation</a:t>
            </a:r>
            <a:r>
              <a:rPr lang="fr-CH" sz="1400" dirty="0" smtClean="0">
                <a:solidFill>
                  <a:srgbClr val="0070C0"/>
                </a:solidFill>
              </a:rPr>
              <a:t> of </a:t>
            </a:r>
            <a:r>
              <a:rPr lang="fr-CH" sz="1400" dirty="0" err="1" smtClean="0">
                <a:solidFill>
                  <a:srgbClr val="0070C0"/>
                </a:solidFill>
              </a:rPr>
              <a:t>enclosed</a:t>
            </a:r>
            <a:r>
              <a:rPr lang="fr-CH" sz="1400" dirty="0" smtClean="0">
                <a:solidFill>
                  <a:srgbClr val="0070C0"/>
                </a:solidFill>
              </a:rPr>
              <a:t> area and friction coefficient</a:t>
            </a:r>
          </a:p>
        </p:txBody>
      </p:sp>
    </p:spTree>
    <p:extLst>
      <p:ext uri="{BB962C8B-B14F-4D97-AF65-F5344CB8AC3E}">
        <p14:creationId xmlns:p14="http://schemas.microsoft.com/office/powerpoint/2010/main" val="8569581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TECHNIQUE AND INNOVATION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flipH="1">
            <a:off x="1743855" y="1116013"/>
            <a:ext cx="6075390" cy="455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26106" t="12404" r="15136"/>
          <a:stretch>
            <a:fillRect/>
          </a:stretch>
        </p:blipFill>
        <p:spPr>
          <a:xfrm flipH="1">
            <a:off x="3820545" y="2096735"/>
            <a:ext cx="1691802" cy="2344545"/>
          </a:xfrm>
          <a:prstGeom prst="rect">
            <a:avLst/>
          </a:prstGeom>
          <a:noFill/>
          <a:ln w="18360">
            <a:solidFill>
              <a:srgbClr val="000000"/>
            </a:solidFill>
            <a:prstDash val="solid"/>
          </a:ln>
        </p:spPr>
      </p:pic>
      <p:sp>
        <p:nvSpPr>
          <p:cNvPr id="15" name="TextBox 14"/>
          <p:cNvSpPr txBox="1"/>
          <p:nvPr/>
        </p:nvSpPr>
        <p:spPr>
          <a:xfrm>
            <a:off x="6172200" y="1116013"/>
            <a:ext cx="264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600" b="1" dirty="0" smtClean="0">
                <a:solidFill>
                  <a:srgbClr val="90003A"/>
                </a:solidFill>
              </a:rPr>
              <a:t>Finite Element </a:t>
            </a:r>
            <a:r>
              <a:rPr lang="fr-CH" sz="1600" b="1" dirty="0" err="1" smtClean="0">
                <a:solidFill>
                  <a:srgbClr val="90003A"/>
                </a:solidFill>
              </a:rPr>
              <a:t>Method</a:t>
            </a:r>
            <a:r>
              <a:rPr lang="fr-CH" sz="1600" b="1" dirty="0" smtClean="0">
                <a:solidFill>
                  <a:srgbClr val="90003A"/>
                </a:solidFill>
              </a:rPr>
              <a:t> </a:t>
            </a:r>
          </a:p>
          <a:p>
            <a:pPr algn="r"/>
            <a:r>
              <a:rPr lang="fr-CH" sz="1600" b="1" dirty="0" smtClean="0">
                <a:solidFill>
                  <a:srgbClr val="90003A"/>
                </a:solidFill>
              </a:rPr>
              <a:t>for </a:t>
            </a:r>
            <a:r>
              <a:rPr lang="fr-CH" sz="1600" b="1" dirty="0" err="1" smtClean="0">
                <a:solidFill>
                  <a:srgbClr val="90003A"/>
                </a:solidFill>
              </a:rPr>
              <a:t>Tread</a:t>
            </a:r>
            <a:r>
              <a:rPr lang="fr-CH" sz="1600" b="1" dirty="0" smtClean="0">
                <a:solidFill>
                  <a:srgbClr val="90003A"/>
                </a:solidFill>
              </a:rPr>
              <a:t> Deformation</a:t>
            </a:r>
            <a:endParaRPr lang="en-US" sz="1600" b="1" dirty="0">
              <a:solidFill>
                <a:srgbClr val="90003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76400" y="3048000"/>
            <a:ext cx="2495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90003A"/>
                </a:solidFill>
              </a:rPr>
              <a:t>Interface </a:t>
            </a:r>
            <a:r>
              <a:rPr lang="fr-CH" sz="1600" b="1" dirty="0" err="1" smtClean="0">
                <a:solidFill>
                  <a:srgbClr val="90003A"/>
                </a:solidFill>
              </a:rPr>
              <a:t>Coupling</a:t>
            </a:r>
            <a:r>
              <a:rPr lang="fr-CH" sz="1600" b="1" dirty="0" smtClean="0">
                <a:solidFill>
                  <a:srgbClr val="90003A"/>
                </a:solidFill>
              </a:rPr>
              <a:t> of </a:t>
            </a:r>
            <a:r>
              <a:rPr lang="fr-CH" sz="1600" b="1" dirty="0" err="1">
                <a:solidFill>
                  <a:srgbClr val="90003A"/>
                </a:solidFill>
              </a:rPr>
              <a:t>L</a:t>
            </a:r>
            <a:r>
              <a:rPr lang="fr-CH" sz="1600" b="1" dirty="0" err="1" smtClean="0">
                <a:solidFill>
                  <a:srgbClr val="90003A"/>
                </a:solidFill>
              </a:rPr>
              <a:t>oads</a:t>
            </a:r>
            <a:r>
              <a:rPr lang="fr-CH" sz="1600" b="1" dirty="0" smtClean="0">
                <a:solidFill>
                  <a:srgbClr val="90003A"/>
                </a:solidFill>
              </a:rPr>
              <a:t> and Deformation</a:t>
            </a:r>
            <a:endParaRPr lang="en-US" sz="1600" b="1" dirty="0">
              <a:solidFill>
                <a:srgbClr val="90003A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5276" y="4368225"/>
            <a:ext cx="3743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90003A"/>
                </a:solidFill>
              </a:rPr>
              <a:t>Extended </a:t>
            </a:r>
            <a:r>
              <a:rPr lang="fr-CH" sz="1600" b="1" dirty="0" err="1" smtClean="0">
                <a:solidFill>
                  <a:srgbClr val="90003A"/>
                </a:solidFill>
              </a:rPr>
              <a:t>Discrete</a:t>
            </a:r>
            <a:r>
              <a:rPr lang="fr-CH" sz="1600" b="1" dirty="0" smtClean="0">
                <a:solidFill>
                  <a:srgbClr val="90003A"/>
                </a:solidFill>
              </a:rPr>
              <a:t> Element </a:t>
            </a:r>
            <a:r>
              <a:rPr lang="fr-CH" sz="1600" b="1" dirty="0" err="1" smtClean="0">
                <a:solidFill>
                  <a:srgbClr val="90003A"/>
                </a:solidFill>
              </a:rPr>
              <a:t>Method</a:t>
            </a:r>
            <a:endParaRPr lang="fr-CH" sz="1600" b="1" dirty="0" smtClean="0">
              <a:solidFill>
                <a:srgbClr val="90003A"/>
              </a:solidFill>
            </a:endParaRPr>
          </a:p>
          <a:p>
            <a:r>
              <a:rPr lang="fr-CH" sz="1600" b="1" dirty="0" smtClean="0">
                <a:solidFill>
                  <a:srgbClr val="90003A"/>
                </a:solidFill>
              </a:rPr>
              <a:t>for Grain Motion</a:t>
            </a:r>
            <a:endParaRPr lang="en-US" sz="1600" b="1" dirty="0">
              <a:solidFill>
                <a:srgbClr val="90003A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2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47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EXTENDED DISCRETE ELEMENT </a:t>
            </a:r>
            <a:r>
              <a:rPr lang="fr-CH" sz="1800" b="1" dirty="0">
                <a:solidFill>
                  <a:srgbClr val="0070C0"/>
                </a:solidFill>
                <a:latin typeface="Arial Narrow" pitchFamily="34" charset="0"/>
              </a:rPr>
              <a:t>METHOD (XDEM)</a:t>
            </a:r>
            <a:endParaRPr lang="fr-CH" sz="1800" b="1" dirty="0" smtClean="0">
              <a:solidFill>
                <a:srgbClr val="0070C0"/>
              </a:solidFill>
              <a:latin typeface="Arial Narrow" pitchFamily="34" charset="0"/>
            </a:endParaRP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29200" y="1718846"/>
            <a:ext cx="322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Bonding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1718846"/>
            <a:ext cx="3224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Collision 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27" y="2126071"/>
            <a:ext cx="3669030" cy="27146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26071"/>
            <a:ext cx="3635237" cy="2714625"/>
          </a:xfrm>
          <a:prstGeom prst="rect">
            <a:avLst/>
          </a:prstGeom>
        </p:spPr>
      </p:pic>
      <p:pic>
        <p:nvPicPr>
          <p:cNvPr id="11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91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EXTENDED DISCRETE ELEMENT </a:t>
            </a:r>
            <a:r>
              <a:rPr lang="fr-CH" sz="1800" b="1" dirty="0">
                <a:solidFill>
                  <a:srgbClr val="0070C0"/>
                </a:solidFill>
                <a:latin typeface="Arial Narrow" pitchFamily="34" charset="0"/>
              </a:rPr>
              <a:t>METHOD (XDEM)</a:t>
            </a:r>
            <a:endParaRPr lang="fr-CH" sz="1800" b="1" dirty="0" smtClean="0">
              <a:solidFill>
                <a:srgbClr val="0070C0"/>
              </a:solidFill>
              <a:latin typeface="Arial Narrow" pitchFamily="34" charset="0"/>
            </a:endParaRP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82171"/>
            <a:ext cx="4023360" cy="32752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19200"/>
            <a:ext cx="2194560" cy="94869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405199"/>
            <a:ext cx="4023360" cy="302915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08" y="1302068"/>
            <a:ext cx="954405" cy="7829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5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412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EXTENDED DISCRETE ELEMENT METHOD (XDEM)</a:t>
            </a: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5" b="45088"/>
          <a:stretch/>
        </p:blipFill>
        <p:spPr>
          <a:xfrm>
            <a:off x="445770" y="1499235"/>
            <a:ext cx="4050030" cy="78676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" name="Freeform 10"/>
          <p:cNvSpPr/>
          <p:nvPr/>
        </p:nvSpPr>
        <p:spPr>
          <a:xfrm>
            <a:off x="774519" y="3508441"/>
            <a:ext cx="1587681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1"/>
          </a:solidFill>
          <a:ln w="38160">
            <a:solidFill>
              <a:srgbClr val="000000"/>
            </a:solidFill>
            <a:prstDash val="sysDash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2679519" y="2895600"/>
            <a:ext cx="1587681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1"/>
          </a:solidFill>
          <a:ln w="38160">
            <a:solidFill>
              <a:srgbClr val="000000"/>
            </a:solidFill>
            <a:prstDash val="sysDash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4584519" y="2743200"/>
            <a:ext cx="1587681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1"/>
          </a:solidFill>
          <a:ln w="38160">
            <a:solidFill>
              <a:srgbClr val="000000"/>
            </a:solidFill>
            <a:prstDash val="sysDash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6641919" y="2667000"/>
            <a:ext cx="1587681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1"/>
          </a:solidFill>
          <a:ln w="38160">
            <a:solidFill>
              <a:srgbClr val="0000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6629400" y="3962400"/>
            <a:ext cx="1587681" cy="1456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38160">
            <a:solidFill>
              <a:srgbClr val="90003A"/>
            </a:solidFill>
            <a:prstDash val="sysDash"/>
            <a:miter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260B36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18" name="Straight Connector 17"/>
          <p:cNvSpPr/>
          <p:nvPr/>
        </p:nvSpPr>
        <p:spPr>
          <a:xfrm flipH="1">
            <a:off x="6904440" y="4953000"/>
            <a:ext cx="334560" cy="685799"/>
          </a:xfrm>
          <a:prstGeom prst="line">
            <a:avLst/>
          </a:prstGeom>
          <a:noFill/>
          <a:ln w="38160">
            <a:solidFill>
              <a:srgbClr val="90003A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260B36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47800" y="3695700"/>
            <a:ext cx="638614" cy="463846"/>
            <a:chOff x="1795320" y="2741399"/>
            <a:chExt cx="638614" cy="463846"/>
          </a:xfrm>
        </p:grpSpPr>
        <p:sp>
          <p:nvSpPr>
            <p:cNvPr id="20" name="Freeform 19"/>
            <p:cNvSpPr/>
            <p:nvPr/>
          </p:nvSpPr>
          <p:spPr>
            <a:xfrm>
              <a:off x="1795320" y="2741399"/>
              <a:ext cx="638614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b="1" dirty="0" smtClean="0"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V</a:t>
              </a:r>
              <a:r>
                <a:rPr lang="de-DE" b="1" baseline="-25000" dirty="0" smtClean="0"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t-3</a:t>
              </a:r>
              <a:endParaRPr lang="de-DE" sz="2400" b="1" i="0" u="none" strike="noStrike" baseline="-2500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  <p:sp>
          <p:nvSpPr>
            <p:cNvPr id="21" name="Straight Connector 20"/>
            <p:cNvSpPr/>
            <p:nvPr/>
          </p:nvSpPr>
          <p:spPr>
            <a:xfrm>
              <a:off x="1996200" y="277020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22" name="Straight Connector 21"/>
          <p:cNvSpPr/>
          <p:nvPr/>
        </p:nvSpPr>
        <p:spPr>
          <a:xfrm flipV="1">
            <a:off x="1794879" y="3927622"/>
            <a:ext cx="795921" cy="301477"/>
          </a:xfrm>
          <a:prstGeom prst="line">
            <a:avLst/>
          </a:prstGeom>
          <a:noFill/>
          <a:ln w="38160">
            <a:solidFill>
              <a:srgbClr val="4C4C4C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3" name="Straight Connector 22"/>
          <p:cNvSpPr/>
          <p:nvPr/>
        </p:nvSpPr>
        <p:spPr>
          <a:xfrm flipV="1">
            <a:off x="3699879" y="3487797"/>
            <a:ext cx="795921" cy="128461"/>
          </a:xfrm>
          <a:prstGeom prst="line">
            <a:avLst/>
          </a:prstGeom>
          <a:noFill/>
          <a:ln w="38160">
            <a:solidFill>
              <a:srgbClr val="4C4C4C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4" name="Straight Connector 23"/>
          <p:cNvSpPr/>
          <p:nvPr/>
        </p:nvSpPr>
        <p:spPr>
          <a:xfrm>
            <a:off x="5604879" y="3463858"/>
            <a:ext cx="872121" cy="152399"/>
          </a:xfrm>
          <a:prstGeom prst="line">
            <a:avLst/>
          </a:prstGeom>
          <a:noFill/>
          <a:ln w="38160">
            <a:solidFill>
              <a:srgbClr val="4C4C4C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25" name="Straight Connector 24"/>
          <p:cNvSpPr/>
          <p:nvPr/>
        </p:nvSpPr>
        <p:spPr>
          <a:xfrm flipV="1">
            <a:off x="7662279" y="2705101"/>
            <a:ext cx="948321" cy="682558"/>
          </a:xfrm>
          <a:prstGeom prst="line">
            <a:avLst/>
          </a:prstGeom>
          <a:noFill/>
          <a:ln w="38160">
            <a:solidFill>
              <a:srgbClr val="4C4C4C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1"/>
          <a:lstStyle/>
          <a:p>
            <a:pPr marL="0" marR="0" lvl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239000" y="2850854"/>
            <a:ext cx="455872" cy="463846"/>
            <a:chOff x="1795320" y="2741399"/>
            <a:chExt cx="455872" cy="463846"/>
          </a:xfrm>
        </p:grpSpPr>
        <p:sp>
          <p:nvSpPr>
            <p:cNvPr id="27" name="Freeform 26"/>
            <p:cNvSpPr/>
            <p:nvPr/>
          </p:nvSpPr>
          <p:spPr>
            <a:xfrm>
              <a:off x="1795320" y="2741399"/>
              <a:ext cx="455872" cy="463846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90000" tIns="46800" rIns="90000" bIns="46800" anchor="t" anchorCtr="0" compatLnSpc="1">
              <a:spAutoFit/>
            </a:bodyPr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de-DE" b="1" dirty="0" smtClean="0"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V</a:t>
              </a:r>
              <a:r>
                <a:rPr lang="de-DE" b="1" baseline="-25000" dirty="0" smtClean="0">
                  <a:solidFill>
                    <a:srgbClr val="000000"/>
                  </a:solidFill>
                  <a:latin typeface="Arial" pitchFamily="18"/>
                  <a:ea typeface="ＭＳ Ｐゴシック" pitchFamily="2"/>
                  <a:cs typeface="ＭＳ Ｐゴシック" pitchFamily="2"/>
                </a:rPr>
                <a:t>t</a:t>
              </a:r>
              <a:endParaRPr lang="de-DE" sz="2400" b="1" i="0" u="none" strike="noStrike" baseline="-2500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  <p:sp>
          <p:nvSpPr>
            <p:cNvPr id="28" name="Straight Connector 27"/>
            <p:cNvSpPr/>
            <p:nvPr/>
          </p:nvSpPr>
          <p:spPr>
            <a:xfrm>
              <a:off x="1996200" y="2770200"/>
              <a:ext cx="108360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none" lIns="90000" tIns="46800" rIns="90000" bIns="46800" anchor="ctr" anchorCtr="0" compatLnSpc="1"/>
            <a:lstStyle/>
            <a:p>
              <a:pPr marL="0" marR="0" lvl="0" indent="0" algn="l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endParaRPr lang="en-US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ＭＳ Ｐゴシック" pitchFamily="2"/>
                <a:cs typeface="ＭＳ Ｐゴシック" pitchFamily="2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4833240" y="1289640"/>
            <a:ext cx="4025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smtClean="0">
                <a:solidFill>
                  <a:srgbClr val="0070C0"/>
                </a:solidFill>
              </a:rPr>
              <a:t>Integration of </a:t>
            </a:r>
            <a:r>
              <a:rPr lang="fr-CH" sz="1600" b="1" dirty="0" err="1" smtClean="0">
                <a:solidFill>
                  <a:srgbClr val="0070C0"/>
                </a:solidFill>
              </a:rPr>
              <a:t>Newton’s</a:t>
            </a:r>
            <a:r>
              <a:rPr lang="fr-CH" sz="1600" b="1" dirty="0" smtClean="0">
                <a:solidFill>
                  <a:srgbClr val="0070C0"/>
                </a:solidFill>
              </a:rPr>
              <a:t> second </a:t>
            </a:r>
            <a:r>
              <a:rPr lang="fr-CH" sz="1600" b="1" dirty="0" err="1" smtClean="0">
                <a:solidFill>
                  <a:srgbClr val="0070C0"/>
                </a:solidFill>
              </a:rPr>
              <a:t>law</a:t>
            </a:r>
            <a:r>
              <a:rPr lang="fr-CH" sz="1600" b="1" dirty="0" smtClean="0">
                <a:solidFill>
                  <a:srgbClr val="0070C0"/>
                </a:solidFill>
              </a:rPr>
              <a:t> to </a:t>
            </a:r>
            <a:r>
              <a:rPr lang="fr-CH" sz="1600" b="1" dirty="0" err="1" smtClean="0">
                <a:solidFill>
                  <a:srgbClr val="0070C0"/>
                </a:solidFill>
              </a:rPr>
              <a:t>yield</a:t>
            </a:r>
            <a:r>
              <a:rPr lang="fr-CH" sz="1600" b="1" dirty="0" smtClean="0">
                <a:solidFill>
                  <a:srgbClr val="0070C0"/>
                </a:solidFill>
              </a:rPr>
              <a:t> new position and orientation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30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4874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039814"/>
            <a:ext cx="8686800" cy="4724400"/>
          </a:xfrm>
          <a:prstGeom prst="rect">
            <a:avLst/>
          </a:prstGeom>
          <a:solidFill>
            <a:srgbClr val="C3C3C3"/>
          </a:solidFill>
          <a:ln w="38160">
            <a:solidFill>
              <a:schemeClr val="bg1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rtlCol="0" anchor="t" anchorCtr="0" compatLnSpc="1"/>
          <a:lstStyle/>
          <a:p>
            <a:pPr marL="0" marR="0" indent="0" algn="l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i="0" u="none" strike="noStrike" baseline="0">
              <a:ln>
                <a:noFill/>
              </a:ln>
              <a:latin typeface="Arial" pitchFamily="18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8001000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 algn="just" eaLnBrk="1" hangingPunct="1">
              <a:buClrTx/>
              <a:buFontTx/>
              <a:buNone/>
            </a:pP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FINITE ELEMENT </a:t>
            </a:r>
            <a:r>
              <a:rPr lang="fr-CH" sz="1800" b="1" dirty="0">
                <a:solidFill>
                  <a:srgbClr val="0070C0"/>
                </a:solidFill>
                <a:latin typeface="Arial Narrow" pitchFamily="34" charset="0"/>
              </a:rPr>
              <a:t>METHOD </a:t>
            </a:r>
            <a:r>
              <a:rPr lang="fr-CH" sz="1800" b="1" dirty="0" smtClean="0">
                <a:solidFill>
                  <a:srgbClr val="0070C0"/>
                </a:solidFill>
                <a:latin typeface="Arial Narrow" pitchFamily="34" charset="0"/>
              </a:rPr>
              <a:t>(FEM</a:t>
            </a:r>
            <a:r>
              <a:rPr lang="fr-CH" sz="1800" b="1" dirty="0">
                <a:solidFill>
                  <a:srgbClr val="0070C0"/>
                </a:solidFill>
                <a:latin typeface="Arial Narrow" pitchFamily="34" charset="0"/>
              </a:rPr>
              <a:t>)</a:t>
            </a:r>
            <a:endParaRPr lang="fr-CH" sz="1800" b="1" dirty="0" smtClean="0">
              <a:solidFill>
                <a:srgbClr val="0070C0"/>
              </a:solidFill>
              <a:latin typeface="Arial Narrow" pitchFamily="34" charset="0"/>
            </a:endParaRPr>
          </a:p>
          <a:p>
            <a:pPr algn="just" eaLnBrk="1" hangingPunct="1">
              <a:buClrTx/>
              <a:buFontTx/>
              <a:buNone/>
            </a:pPr>
            <a:endParaRPr lang="en-US" sz="1800" b="1" dirty="0">
              <a:solidFill>
                <a:srgbClr val="0070C0"/>
              </a:solidFill>
              <a:latin typeface="Arial Narrow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33"/>
          <a:stretch/>
        </p:blipFill>
        <p:spPr>
          <a:xfrm>
            <a:off x="6081442" y="152400"/>
            <a:ext cx="1767158" cy="5782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37990" y="1447800"/>
            <a:ext cx="4025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 err="1" smtClean="0">
                <a:solidFill>
                  <a:srgbClr val="0070C0"/>
                </a:solidFill>
              </a:rPr>
              <a:t>Newton’s</a:t>
            </a:r>
            <a:r>
              <a:rPr lang="fr-CH" sz="1600" b="1" dirty="0" smtClean="0">
                <a:solidFill>
                  <a:srgbClr val="0070C0"/>
                </a:solidFill>
              </a:rPr>
              <a:t> second </a:t>
            </a:r>
            <a:r>
              <a:rPr lang="fr-CH" sz="1600" b="1" dirty="0" err="1" smtClean="0">
                <a:solidFill>
                  <a:srgbClr val="0070C0"/>
                </a:solidFill>
              </a:rPr>
              <a:t>law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including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internal</a:t>
            </a:r>
            <a:r>
              <a:rPr lang="fr-CH" sz="1600" b="1" dirty="0" smtClean="0">
                <a:solidFill>
                  <a:srgbClr val="0070C0"/>
                </a:solidFill>
              </a:rPr>
              <a:t> force </a:t>
            </a:r>
            <a:r>
              <a:rPr lang="fr-CH" sz="1600" b="1" dirty="0" err="1" smtClean="0">
                <a:solidFill>
                  <a:srgbClr val="0070C0"/>
                </a:solidFill>
              </a:rPr>
              <a:t>term</a:t>
            </a:r>
            <a:r>
              <a:rPr lang="fr-CH" sz="1600" b="1" dirty="0" smtClean="0">
                <a:solidFill>
                  <a:srgbClr val="0070C0"/>
                </a:solidFill>
              </a:rPr>
              <a:t> and </a:t>
            </a:r>
            <a:r>
              <a:rPr lang="fr-CH" sz="1600" b="1" dirty="0" err="1" smtClean="0">
                <a:solidFill>
                  <a:srgbClr val="0070C0"/>
                </a:solidFill>
              </a:rPr>
              <a:t>Hook’s</a:t>
            </a:r>
            <a:r>
              <a:rPr lang="fr-CH" sz="1600" b="1" dirty="0" smtClean="0">
                <a:solidFill>
                  <a:srgbClr val="0070C0"/>
                </a:solidFill>
              </a:rPr>
              <a:t> linear </a:t>
            </a:r>
            <a:r>
              <a:rPr lang="fr-CH" sz="1600" b="1" dirty="0" err="1" smtClean="0">
                <a:solidFill>
                  <a:srgbClr val="0070C0"/>
                </a:solidFill>
              </a:rPr>
              <a:t>elastic</a:t>
            </a:r>
            <a:r>
              <a:rPr lang="fr-CH" sz="1600" b="1" dirty="0" smtClean="0">
                <a:solidFill>
                  <a:srgbClr val="0070C0"/>
                </a:solidFill>
              </a:rPr>
              <a:t> </a:t>
            </a:r>
            <a:r>
              <a:rPr lang="fr-CH" sz="1600" b="1" dirty="0" err="1" smtClean="0">
                <a:solidFill>
                  <a:srgbClr val="0070C0"/>
                </a:solidFill>
              </a:rPr>
              <a:t>law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" y="1447800"/>
            <a:ext cx="4118610" cy="5829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2" descr="D:\uni-lu-doctorate\DissertationThesis\ThesisFigs\irstey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953" y="228600"/>
            <a:ext cx="470647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800600" y="6553200"/>
            <a:ext cx="3276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pitchFamily="-44" charset="-128"/>
              </a:defRPr>
            </a:lvl9pPr>
          </a:lstStyle>
          <a:p>
            <a:pPr>
              <a:buClrTx/>
              <a:buFontTx/>
              <a:buNone/>
            </a:pPr>
            <a:r>
              <a:rPr lang="en-US" sz="900" b="1" dirty="0" smtClean="0">
                <a:solidFill>
                  <a:srgbClr val="0070C0"/>
                </a:solidFill>
              </a:rPr>
              <a:t>MARK MICHAEL – XDEM.DE – ERLANGEN 2014</a:t>
            </a:r>
            <a:endParaRPr lang="en-US" sz="900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D:\uni-lu-doctorate\DissertationThesis\Simulations\Pics\TireSoil\444_s_33_X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8" b="29489"/>
          <a:stretch/>
        </p:blipFill>
        <p:spPr bwMode="auto">
          <a:xfrm>
            <a:off x="1978708" y="2209800"/>
            <a:ext cx="556509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891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Narrow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60">
          <a:solidFill>
            <a:srgbClr val="C00000"/>
          </a:solidFill>
          <a:prstDash val="solid"/>
          <a:miter/>
          <a:tailEnd type="arrow"/>
        </a:ln>
      </a:spPr>
      <a:bodyPr vert="horz" wrap="square" lIns="90000" tIns="46800" rIns="90000" bIns="46800" anchor="t" anchorCtr="0" compatLnSpc="1"/>
      <a:lstStyle>
        <a:defPPr marL="0" marR="0" indent="0" algn="l" rtl="0" hangingPunct="0">
          <a:lnSpc>
            <a:spcPct val="100000"/>
          </a:lnSpc>
          <a:spcBef>
            <a:spcPts val="0"/>
          </a:spcBef>
          <a:spcAft>
            <a:spcPts val="0"/>
          </a:spcAft>
          <a:buNone/>
          <a:tabLst>
            <a:tab pos="0" algn="l"/>
            <a:tab pos="914400" algn="l"/>
            <a:tab pos="1828800" algn="l"/>
            <a:tab pos="2743199" algn="l"/>
            <a:tab pos="3657600" algn="l"/>
            <a:tab pos="4572000" algn="l"/>
            <a:tab pos="5486399" algn="l"/>
            <a:tab pos="6400799" algn="l"/>
            <a:tab pos="7315200" algn="l"/>
            <a:tab pos="8229600" algn="l"/>
            <a:tab pos="9144000" algn="l"/>
            <a:tab pos="10058400" algn="l"/>
          </a:tabLst>
          <a:defRPr sz="2400" b="0" i="0" u="none" strike="noStrike" baseline="0">
            <a:ln>
              <a:noFill/>
            </a:ln>
            <a:solidFill>
              <a:srgbClr val="000000"/>
            </a:solidFill>
            <a:latin typeface="Arial" pitchFamily="18"/>
            <a:ea typeface="ＭＳ Ｐゴシック" pitchFamily="2"/>
            <a:cs typeface="ＭＳ Ｐゴシック" pitchFamily="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-4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 Narrow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-4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-44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12179</TotalTime>
  <Words>1025</Words>
  <Application>Microsoft Office PowerPoint</Application>
  <PresentationFormat>On-screen Show (4:3)</PresentationFormat>
  <Paragraphs>272</Paragraphs>
  <Slides>31</Slides>
  <Notes>31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MICHAEL</dc:creator>
  <cp:lastModifiedBy>Mark MICHAEL</cp:lastModifiedBy>
  <cp:revision>341</cp:revision>
  <cp:lastPrinted>1601-01-01T00:00:00Z</cp:lastPrinted>
  <dcterms:created xsi:type="dcterms:W3CDTF">2011-09-15T08:04:33Z</dcterms:created>
  <dcterms:modified xsi:type="dcterms:W3CDTF">2014-05-25T14:22:47Z</dcterms:modified>
</cp:coreProperties>
</file>