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avi" ContentType="video/avi"/>
  <Default Extension="jpg" ContentType="image/jpeg"/>
  <Default Extension="wmv" ContentType="video/x-ms-wmv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2" r:id="rId3"/>
    <p:sldId id="303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299" r:id="rId12"/>
    <p:sldId id="312" r:id="rId13"/>
    <p:sldId id="313" r:id="rId14"/>
    <p:sldId id="314" r:id="rId15"/>
    <p:sldId id="315" r:id="rId16"/>
    <p:sldId id="316" r:id="rId17"/>
    <p:sldId id="318" r:id="rId18"/>
    <p:sldId id="317" r:id="rId19"/>
    <p:sldId id="322" r:id="rId20"/>
    <p:sldId id="319" r:id="rId21"/>
    <p:sldId id="320" r:id="rId22"/>
    <p:sldId id="321" r:id="rId23"/>
  </p:sldIdLst>
  <p:sldSz cx="9144000" cy="6858000" type="screen4x3"/>
  <p:notesSz cx="6662738" cy="98329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03A"/>
    <a:srgbClr val="1C7DAE"/>
    <a:srgbClr val="260B36"/>
    <a:srgbClr val="75861C"/>
    <a:srgbClr val="6C3C5E"/>
    <a:srgbClr val="6F6847"/>
    <a:srgbClr val="DEDBD2"/>
    <a:srgbClr val="004973"/>
    <a:srgbClr val="244E6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100" autoAdjust="0"/>
    <p:restoredTop sz="92468" autoAdjust="0"/>
  </p:normalViewPr>
  <p:slideViewPr>
    <p:cSldViewPr snapToGrid="0">
      <p:cViewPr>
        <p:scale>
          <a:sx n="120" d="100"/>
          <a:sy n="120" d="100"/>
        </p:scale>
        <p:origin x="-1374" y="-426"/>
      </p:cViewPr>
      <p:guideLst>
        <p:guide orient="horz" pos="4248"/>
        <p:guide orient="horz" pos="1120"/>
        <p:guide orient="horz" pos="4040"/>
        <p:guide orient="horz" pos="992"/>
        <p:guide orient="horz" pos="232"/>
        <p:guide orient="horz" pos="832"/>
        <p:guide pos="240"/>
        <p:guide pos="5709"/>
        <p:guide pos="572"/>
        <p:guide pos="2040"/>
        <p:guide pos="3432"/>
        <p:guide pos="730"/>
        <p:guide pos="2552"/>
        <p:guide pos="1642"/>
        <p:guide pos="2880"/>
        <p:guide pos="3900"/>
        <p:guide pos="5577"/>
        <p:guide pos="4732"/>
      </p:guideLst>
    </p:cSldViewPr>
  </p:slideViewPr>
  <p:outlineViewPr>
    <p:cViewPr>
      <p:scale>
        <a:sx n="33" d="100"/>
        <a:sy n="33" d="100"/>
      </p:scale>
      <p:origin x="9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4032" y="-90"/>
      </p:cViewPr>
      <p:guideLst>
        <p:guide orient="horz" pos="3097"/>
        <p:guide pos="20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-1588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34085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4085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B9942F-D0F7-49F1-B4E3-8FD72F201AE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68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-1588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1538" y="738188"/>
            <a:ext cx="4918075" cy="3686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670425"/>
            <a:ext cx="4886325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Klicken Sie, um die Formate des Vorlagentextes zu bearbeiten</a:t>
            </a:r>
          </a:p>
          <a:p>
            <a:pPr lvl="1"/>
            <a:r>
              <a:rPr lang="de-DE" noProof="0" dirty="0" smtClean="0"/>
              <a:t>Test</a:t>
            </a:r>
          </a:p>
          <a:p>
            <a:pPr lvl="2"/>
            <a:r>
              <a:rPr lang="de-DE" noProof="0" dirty="0" smtClean="0"/>
              <a:t>Test 1</a:t>
            </a:r>
          </a:p>
          <a:p>
            <a:pPr lvl="3"/>
            <a:r>
              <a:rPr lang="de-DE" noProof="0" dirty="0" smtClean="0"/>
              <a:t>Test 2</a:t>
            </a:r>
          </a:p>
          <a:p>
            <a:pPr lvl="4"/>
            <a:r>
              <a:rPr lang="de-DE" noProof="0" dirty="0" smtClean="0"/>
              <a:t>Test 3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34085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4085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716A6A0-9F7D-437A-9FEC-F82E7C5A2F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612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Microsoft_PowerPoint_97-2003_Presentation1.ppt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5" name="Rechteck 12"/>
          <p:cNvSpPr>
            <a:spLocks noChangeArrowheads="1"/>
          </p:cNvSpPr>
          <p:nvPr userDrawn="1"/>
        </p:nvSpPr>
        <p:spPr bwMode="auto">
          <a:xfrm>
            <a:off x="1" y="0"/>
            <a:ext cx="9144000" cy="685799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6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9"/>
          <a:stretch>
            <a:fillRect/>
          </a:stretch>
        </p:blipFill>
        <p:spPr bwMode="auto">
          <a:xfrm>
            <a:off x="381000" y="1771650"/>
            <a:ext cx="8683625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727075" y="400050"/>
            <a:ext cx="3175" cy="3175"/>
            <a:chOff x="458" y="252"/>
            <a:chExt cx="2" cy="2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008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7FC6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F07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58" y="252"/>
              <a:ext cx="2" cy="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28600" y="4343400"/>
            <a:ext cx="106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14400" y="342900"/>
            <a:ext cx="63246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300" b="1">
                <a:latin typeface="Isonorm3098 LW20" pitchFamily="2" charset="0"/>
              </a:rPr>
              <a:t> 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>
              <a:defRPr sz="1800" cap="all" spc="20" baseline="0">
                <a:solidFill>
                  <a:srgbClr val="1C7DAE"/>
                </a:solidFill>
              </a:defRPr>
            </a:lvl1pPr>
          </a:lstStyle>
          <a:p>
            <a:r>
              <a:rPr lang="de-DE" dirty="0" smtClean="0"/>
              <a:t>durch Klicken bearbeiten</a:t>
            </a:r>
            <a:endParaRPr lang="de-DE" dirty="0"/>
          </a:p>
        </p:txBody>
      </p:sp>
      <p:pic>
        <p:nvPicPr>
          <p:cNvPr id="22" name="Picture 9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63538"/>
            <a:ext cx="2078037" cy="37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48250" y="6535738"/>
            <a:ext cx="3962400" cy="17439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defRPr sz="800" b="1" i="0" cap="all" baseline="0"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Fußzeile Eine Veranstaltung des VDI Wissensforums |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53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838200" y="2028825"/>
            <a:ext cx="6781800" cy="42576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1200"/>
              </a:spcBef>
              <a:defRPr sz="1600">
                <a:solidFill>
                  <a:srgbClr val="1C7DAE"/>
                </a:solidFill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/>
          </p:nvPr>
        </p:nvSpPr>
        <p:spPr>
          <a:xfrm>
            <a:off x="952500" y="4953000"/>
            <a:ext cx="2981326" cy="13430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>
              <a:defRPr sz="1800" cap="all" spc="20" baseline="0">
                <a:solidFill>
                  <a:srgbClr val="1C7DAE"/>
                </a:solidFill>
              </a:defRPr>
            </a:lvl1pPr>
          </a:lstStyle>
          <a:p>
            <a:r>
              <a:rPr lang="de-DE" dirty="0" smtClean="0"/>
              <a:t>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76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>
              <a:defRPr sz="1800" cap="all" spc="20" baseline="0">
                <a:solidFill>
                  <a:srgbClr val="90003A"/>
                </a:solidFill>
              </a:defRPr>
            </a:lvl1pPr>
          </a:lstStyle>
          <a:p>
            <a:r>
              <a:rPr lang="de-DE" dirty="0" smtClean="0"/>
              <a:t>durch Klicken bearbeiten</a:t>
            </a:r>
            <a:endParaRPr lang="de-DE" dirty="0"/>
          </a:p>
        </p:txBody>
      </p:sp>
      <p:sp>
        <p:nvSpPr>
          <p:cNvPr id="25" name="Rectangle 27"/>
          <p:cNvSpPr>
            <a:spLocks noChangeArrowheads="1"/>
          </p:cNvSpPr>
          <p:nvPr userDrawn="1"/>
        </p:nvSpPr>
        <p:spPr bwMode="auto">
          <a:xfrm>
            <a:off x="6042022" y="2884549"/>
            <a:ext cx="2940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3000"/>
              </a:lnSpc>
            </a:pPr>
            <a:endParaRPr lang="de-DE" sz="1400">
              <a:solidFill>
                <a:srgbClr val="009FDD"/>
              </a:solidFill>
              <a:latin typeface="Courier" charset="0"/>
            </a:endParaRPr>
          </a:p>
        </p:txBody>
      </p:sp>
      <p:sp>
        <p:nvSpPr>
          <p:cNvPr id="36" name="Bildplatzhalter 35"/>
          <p:cNvSpPr>
            <a:spLocks noGrp="1"/>
          </p:cNvSpPr>
          <p:nvPr>
            <p:ph type="pic" sz="quarter" idx="11"/>
          </p:nvPr>
        </p:nvSpPr>
        <p:spPr>
          <a:xfrm>
            <a:off x="5440360" y="3942808"/>
            <a:ext cx="1716088" cy="22240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37" name="Bildplatzhalter 35"/>
          <p:cNvSpPr>
            <a:spLocks noGrp="1"/>
          </p:cNvSpPr>
          <p:nvPr>
            <p:ph type="pic" sz="quarter" idx="12"/>
          </p:nvPr>
        </p:nvSpPr>
        <p:spPr>
          <a:xfrm>
            <a:off x="3221828" y="3942808"/>
            <a:ext cx="1716088" cy="22240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38" name="Bildplatzhalter 35"/>
          <p:cNvSpPr>
            <a:spLocks noGrp="1"/>
          </p:cNvSpPr>
          <p:nvPr>
            <p:ph type="pic" sz="quarter" idx="13"/>
          </p:nvPr>
        </p:nvSpPr>
        <p:spPr>
          <a:xfrm>
            <a:off x="946147" y="3940298"/>
            <a:ext cx="1716088" cy="22240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838200" y="2028825"/>
            <a:ext cx="6362700" cy="241361"/>
          </a:xfrm>
          <a:prstGeom prst="rect">
            <a:avLst/>
          </a:prstGeom>
        </p:spPr>
        <p:txBody>
          <a:bodyPr/>
          <a:lstStyle>
            <a:lvl1pPr marL="176400" indent="-176400">
              <a:lnSpc>
                <a:spcPts val="2000"/>
              </a:lnSpc>
              <a:spcBef>
                <a:spcPts val="1200"/>
              </a:spcBef>
              <a:defRPr sz="1600">
                <a:solidFill>
                  <a:srgbClr val="90003A"/>
                </a:solidFill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952500" y="2481293"/>
            <a:ext cx="1704975" cy="4714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rgbClr val="1C7DAE"/>
                </a:solidFill>
                <a:latin typeface="Arial" pitchFamily="34" charset="0"/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952500" y="3079811"/>
            <a:ext cx="1707531" cy="6825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 baseline="0">
                <a:solidFill>
                  <a:srgbClr val="1C7DAE"/>
                </a:solidFill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34" name="Textplatzhalter 15"/>
          <p:cNvSpPr>
            <a:spLocks noGrp="1"/>
          </p:cNvSpPr>
          <p:nvPr>
            <p:ph type="body" sz="quarter" idx="18"/>
          </p:nvPr>
        </p:nvSpPr>
        <p:spPr>
          <a:xfrm>
            <a:off x="3228975" y="3079811"/>
            <a:ext cx="1707531" cy="6825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 baseline="0">
                <a:solidFill>
                  <a:srgbClr val="90003A"/>
                </a:solidFill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39" name="Textplatzhalter 15"/>
          <p:cNvSpPr>
            <a:spLocks noGrp="1"/>
          </p:cNvSpPr>
          <p:nvPr>
            <p:ph type="body" sz="quarter" idx="20"/>
          </p:nvPr>
        </p:nvSpPr>
        <p:spPr>
          <a:xfrm>
            <a:off x="5438775" y="3079811"/>
            <a:ext cx="1707531" cy="6825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 baseline="0">
                <a:solidFill>
                  <a:srgbClr val="75861C"/>
                </a:solidFill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228975" y="2481293"/>
            <a:ext cx="1704975" cy="4714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rgbClr val="90003A"/>
                </a:solidFill>
                <a:latin typeface="Arial" pitchFamily="34" charset="0"/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dirty="0" smtClean="0"/>
              <a:t>Textmasterformat </a:t>
            </a:r>
            <a:r>
              <a:rPr lang="de-DE" dirty="0" err="1" smtClean="0"/>
              <a:t>bearbeitaen</a:t>
            </a:r>
            <a:endParaRPr lang="de-DE" dirty="0"/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22"/>
          </p:nvPr>
        </p:nvSpPr>
        <p:spPr>
          <a:xfrm>
            <a:off x="5438775" y="2481293"/>
            <a:ext cx="1704975" cy="4714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rgbClr val="75861C"/>
                </a:solidFill>
                <a:latin typeface="Arial" pitchFamily="34" charset="0"/>
              </a:defRPr>
            </a:lvl1pPr>
            <a:lvl2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2pPr>
            <a:lvl3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3pPr>
            <a:lvl4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4pPr>
            <a:lvl5pPr marL="176400" indent="-176400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18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37" grpId="0"/>
      <p:bldP spid="38" grpId="0"/>
      <p:bldP spid="17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>
              <a:defRPr sz="1800" cap="all" spc="20" baseline="0">
                <a:solidFill>
                  <a:srgbClr val="1C7DAE"/>
                </a:solidFill>
              </a:defRPr>
            </a:lvl1pPr>
          </a:lstStyle>
          <a:p>
            <a:r>
              <a:rPr lang="de-DE" dirty="0" smtClean="0"/>
              <a:t>durch Klicken bearbeiten</a:t>
            </a:r>
            <a:endParaRPr lang="de-DE" dirty="0"/>
          </a:p>
        </p:txBody>
      </p:sp>
      <p:sp>
        <p:nvSpPr>
          <p:cNvPr id="16" name="Bildplatzhalter 35"/>
          <p:cNvSpPr>
            <a:spLocks noGrp="1"/>
          </p:cNvSpPr>
          <p:nvPr>
            <p:ph type="pic" sz="quarter" idx="13"/>
          </p:nvPr>
        </p:nvSpPr>
        <p:spPr>
          <a:xfrm>
            <a:off x="841371" y="4016498"/>
            <a:ext cx="3197229" cy="22240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35"/>
          <p:cNvSpPr>
            <a:spLocks noGrp="1"/>
          </p:cNvSpPr>
          <p:nvPr>
            <p:ph type="pic" sz="quarter" idx="14"/>
          </p:nvPr>
        </p:nvSpPr>
        <p:spPr>
          <a:xfrm>
            <a:off x="4415624" y="4016498"/>
            <a:ext cx="3197229" cy="22240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838200" y="2028825"/>
            <a:ext cx="6781800" cy="18573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1C7DAE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600">
                <a:solidFill>
                  <a:srgbClr val="1C7DAE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314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20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971550" y="2085975"/>
            <a:ext cx="1441450" cy="1957388"/>
          </a:xfrm>
          <a:prstGeom prst="rect">
            <a:avLst/>
          </a:prstGeom>
          <a:ln w="6350">
            <a:solidFill>
              <a:schemeClr val="accent1"/>
            </a:solidFill>
            <a:miter lim="800000"/>
          </a:ln>
        </p:spPr>
        <p:txBody>
          <a:bodyPr/>
          <a:lstStyle/>
          <a:p>
            <a:endParaRPr lang="de-DE"/>
          </a:p>
        </p:txBody>
      </p:sp>
      <p:sp>
        <p:nvSpPr>
          <p:cNvPr id="14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970279" y="4189410"/>
            <a:ext cx="1441450" cy="1957388"/>
          </a:xfrm>
          <a:prstGeom prst="rect">
            <a:avLst/>
          </a:prstGeom>
          <a:ln w="6350">
            <a:solidFill>
              <a:schemeClr val="accent1"/>
            </a:solidFill>
            <a:miter lim="800000"/>
          </a:ln>
        </p:spPr>
        <p:txBody>
          <a:bodyPr/>
          <a:lstStyle/>
          <a:p>
            <a:endParaRPr lang="de-DE" dirty="0"/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4604907" y="2085975"/>
            <a:ext cx="1441450" cy="1957388"/>
          </a:xfrm>
          <a:prstGeom prst="rect">
            <a:avLst/>
          </a:prstGeom>
          <a:ln w="6350">
            <a:solidFill>
              <a:schemeClr val="accent1"/>
            </a:solidFill>
            <a:miter lim="800000"/>
          </a:ln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4603636" y="4189410"/>
            <a:ext cx="1441450" cy="1957388"/>
          </a:xfrm>
          <a:prstGeom prst="rect">
            <a:avLst/>
          </a:prstGeom>
          <a:ln w="6350">
            <a:solidFill>
              <a:schemeClr val="accent1"/>
            </a:solidFill>
            <a:miter lim="800000"/>
          </a:ln>
        </p:spPr>
        <p:txBody>
          <a:bodyPr/>
          <a:lstStyle/>
          <a:p>
            <a:endParaRPr lang="de-DE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102350" y="4152901"/>
            <a:ext cx="2336800" cy="361950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ts val="1400"/>
              </a:lnSpc>
              <a:defRPr sz="12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Maximilian Langernamemann</a:t>
            </a:r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102349" y="4349750"/>
            <a:ext cx="2346326" cy="669925"/>
          </a:xfrm>
          <a:prstGeom prst="rect">
            <a:avLst/>
          </a:prstGeom>
        </p:spPr>
        <p:txBody>
          <a:bodyPr wrap="square"/>
          <a:lstStyle>
            <a:lvl1pPr marL="0" marR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50" b="0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Position und weitere Informationen</a:t>
            </a:r>
            <a:br>
              <a:rPr lang="de-DE" dirty="0" smtClean="0"/>
            </a:br>
            <a:r>
              <a:rPr lang="de-DE" dirty="0" smtClean="0"/>
              <a:t>Position und weitere Informationen</a:t>
            </a:r>
            <a:br>
              <a:rPr lang="de-DE" dirty="0" smtClean="0"/>
            </a:br>
            <a:r>
              <a:rPr lang="de-DE" dirty="0" smtClean="0"/>
              <a:t>Position und weitere Informationen</a:t>
            </a:r>
          </a:p>
          <a:p>
            <a:pPr lvl="0"/>
            <a:endParaRPr lang="de-DE" dirty="0"/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6102349" y="2047876"/>
            <a:ext cx="2346325" cy="361950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ts val="1400"/>
              </a:lnSpc>
              <a:defRPr sz="12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Dipl.-Ing. Max Mustermann</a:t>
            </a:r>
          </a:p>
        </p:txBody>
      </p:sp>
      <p:sp>
        <p:nvSpPr>
          <p:cNvPr id="25" name="Textplatzhalt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6102349" y="2244725"/>
            <a:ext cx="2346326" cy="669925"/>
          </a:xfrm>
          <a:prstGeom prst="rect">
            <a:avLst/>
          </a:prstGeom>
        </p:spPr>
        <p:txBody>
          <a:bodyPr wrap="square"/>
          <a:lstStyle>
            <a:lvl1pPr marL="0" marR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50" b="0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Position und weitere Informationen</a:t>
            </a:r>
            <a:br>
              <a:rPr lang="de-DE" dirty="0" smtClean="0"/>
            </a:br>
            <a:r>
              <a:rPr lang="de-DE" dirty="0" smtClean="0"/>
              <a:t>Position und weitere Informationen</a:t>
            </a:r>
            <a:br>
              <a:rPr lang="de-DE" dirty="0" smtClean="0"/>
            </a:br>
            <a:r>
              <a:rPr lang="de-DE" dirty="0" smtClean="0"/>
              <a:t>Position und weitere Informationen</a:t>
            </a:r>
          </a:p>
          <a:p>
            <a:pPr lvl="0"/>
            <a:endParaRPr lang="de-DE" dirty="0" smtClean="0"/>
          </a:p>
        </p:txBody>
      </p:sp>
      <p:sp>
        <p:nvSpPr>
          <p:cNvPr id="26" name="Textplatzhalt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530475" y="4152900"/>
            <a:ext cx="1949450" cy="476250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ts val="1400"/>
              </a:lnSpc>
              <a:defRPr sz="12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Prof. </a:t>
            </a:r>
            <a:r>
              <a:rPr lang="de-DE" dirty="0" err="1" smtClean="0"/>
              <a:t>Dipl</a:t>
            </a:r>
            <a:r>
              <a:rPr lang="de-DE" dirty="0" smtClean="0"/>
              <a:t>- Ing. </a:t>
            </a:r>
            <a:br>
              <a:rPr lang="de-DE" dirty="0" smtClean="0"/>
            </a:br>
            <a:r>
              <a:rPr lang="de-DE" dirty="0" smtClean="0"/>
              <a:t>Max Mustermann,</a:t>
            </a:r>
          </a:p>
          <a:p>
            <a:pPr lvl="0"/>
            <a:endParaRPr lang="de-DE" dirty="0" smtClean="0"/>
          </a:p>
        </p:txBody>
      </p:sp>
      <p:sp>
        <p:nvSpPr>
          <p:cNvPr id="27" name="Textplatzhalt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2530474" y="4568825"/>
            <a:ext cx="1958976" cy="669925"/>
          </a:xfrm>
          <a:prstGeom prst="rect">
            <a:avLst/>
          </a:prstGeom>
        </p:spPr>
        <p:txBody>
          <a:bodyPr wrap="square"/>
          <a:lstStyle>
            <a:lvl1pPr marL="0" marR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50" b="0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Position und weitere Informationen Position und weitere Informationen</a:t>
            </a:r>
          </a:p>
          <a:p>
            <a:pPr lvl="0"/>
            <a:endParaRPr lang="de-DE" dirty="0"/>
          </a:p>
        </p:txBody>
      </p:sp>
      <p:sp>
        <p:nvSpPr>
          <p:cNvPr id="28" name="Textplatzhalt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2530475" y="2047876"/>
            <a:ext cx="1949450" cy="361950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ts val="1400"/>
              </a:lnSpc>
              <a:defRPr sz="12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Dr. Max Mustermann,</a:t>
            </a:r>
          </a:p>
        </p:txBody>
      </p:sp>
      <p:sp>
        <p:nvSpPr>
          <p:cNvPr id="29" name="Textplatzhalt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2530474" y="2244725"/>
            <a:ext cx="1958976" cy="669925"/>
          </a:xfrm>
          <a:prstGeom prst="rect">
            <a:avLst/>
          </a:prstGeom>
        </p:spPr>
        <p:txBody>
          <a:bodyPr wrap="square"/>
          <a:lstStyle>
            <a:lvl1pPr marL="0" marR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50" b="0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Position und weitere Informationen Position und weitere Informationen</a:t>
            </a:r>
          </a:p>
          <a:p>
            <a:pPr lvl="0"/>
            <a:endParaRPr lang="de-DE" dirty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>
              <a:defRPr sz="1800" cap="all" spc="20" baseline="0">
                <a:solidFill>
                  <a:srgbClr val="1C7DAE"/>
                </a:solidFill>
              </a:defRPr>
            </a:lvl1pPr>
          </a:lstStyle>
          <a:p>
            <a:r>
              <a:rPr lang="de-DE" dirty="0" smtClean="0"/>
              <a:t>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0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" name="Rechteck 1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5" name="Bild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9"/>
          <a:stretch>
            <a:fillRect/>
          </a:stretch>
        </p:blipFill>
        <p:spPr bwMode="auto">
          <a:xfrm>
            <a:off x="381000" y="1771650"/>
            <a:ext cx="8683625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" y="52578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09600" y="52578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14400" y="342900"/>
            <a:ext cx="63246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300" b="1">
                <a:latin typeface="Isonorm3098 LW20" pitchFamily="2" charset="0"/>
              </a:rPr>
              <a:t> </a:t>
            </a:r>
          </a:p>
        </p:txBody>
      </p:sp>
      <p:graphicFrame>
        <p:nvGraphicFramePr>
          <p:cNvPr id="10" name="Base" hidden="1"/>
          <p:cNvGraphicFramePr>
            <a:graphicFrameLocks/>
          </p:cNvGraphicFramePr>
          <p:nvPr userDrawn="1"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AutoShape 115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iagrammplatzhalter 14"/>
          <p:cNvSpPr>
            <a:spLocks noGrp="1"/>
          </p:cNvSpPr>
          <p:nvPr>
            <p:ph type="chart" sz="quarter" idx="11"/>
          </p:nvPr>
        </p:nvSpPr>
        <p:spPr>
          <a:xfrm>
            <a:off x="828675" y="2019300"/>
            <a:ext cx="7029450" cy="41529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>
              <a:defRPr sz="1800" cap="all" spc="20" baseline="0">
                <a:solidFill>
                  <a:srgbClr val="1C7DAE"/>
                </a:solidFill>
              </a:defRPr>
            </a:lvl1pPr>
          </a:lstStyle>
          <a:p>
            <a:r>
              <a:rPr lang="de-DE" dirty="0" smtClean="0"/>
              <a:t>durch Klicken bearbeiten</a:t>
            </a:r>
            <a:endParaRPr lang="de-DE" dirty="0"/>
          </a:p>
        </p:txBody>
      </p:sp>
      <p:pic>
        <p:nvPicPr>
          <p:cNvPr id="12" name="Picture 9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63538"/>
            <a:ext cx="2078037" cy="37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48250" y="6535738"/>
            <a:ext cx="3962400" cy="17439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defRPr sz="800" b="1" i="0" cap="all" baseline="0"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Fußzeile Eine Veranstaltung des VDI Wissensforums |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5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380998" y="1762125"/>
            <a:ext cx="8689005" cy="46672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>
              <a:defRPr sz="1800" cap="all" spc="20" baseline="0">
                <a:solidFill>
                  <a:srgbClr val="1C7DAE"/>
                </a:solidFill>
              </a:defRPr>
            </a:lvl1pPr>
          </a:lstStyle>
          <a:p>
            <a:r>
              <a:rPr lang="de-DE" dirty="0" smtClean="0"/>
              <a:t>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1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ECF3212-513B-49BF-A6AE-44479E0E5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6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hteck 1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27" name="Rechteck 18"/>
          <p:cNvSpPr>
            <a:spLocks noChangeArrowheads="1"/>
          </p:cNvSpPr>
          <p:nvPr userDrawn="1"/>
        </p:nvSpPr>
        <p:spPr bwMode="auto">
          <a:xfrm>
            <a:off x="1" y="0"/>
            <a:ext cx="9144000" cy="6857999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1028" name="Bild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9"/>
          <a:stretch>
            <a:fillRect/>
          </a:stretch>
        </p:blipFill>
        <p:spPr bwMode="auto">
          <a:xfrm>
            <a:off x="381000" y="1771650"/>
            <a:ext cx="8683625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63538"/>
            <a:ext cx="2078037" cy="37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2"/>
          <p:cNvSpPr txBox="1">
            <a:spLocks/>
          </p:cNvSpPr>
          <p:nvPr userDrawn="1"/>
        </p:nvSpPr>
        <p:spPr>
          <a:xfrm>
            <a:off x="5048250" y="6535738"/>
            <a:ext cx="3962400" cy="17439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mtClean="0"/>
              <a:t>Fußzeile Eine Veranstaltung des VDI Wissensforums | Datum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6" r:id="rId2"/>
    <p:sldLayoutId id="2147483710" r:id="rId3"/>
    <p:sldLayoutId id="2147483720" r:id="rId4"/>
    <p:sldLayoutId id="2147483719" r:id="rId5"/>
    <p:sldLayoutId id="2147483716" r:id="rId6"/>
    <p:sldLayoutId id="2147483717" r:id="rId7"/>
    <p:sldLayoutId id="2147483721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5861C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80975" indent="-92075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2pPr>
      <a:lvl3pPr marL="355600" indent="-139700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528638" indent="-173038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619125" indent="-174625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1978025" indent="-184150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435225" indent="-184150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892425" indent="-184150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349625" indent="-184150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28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4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51" y="1771650"/>
            <a:ext cx="6786359" cy="4658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6351" y="1771650"/>
            <a:ext cx="6786359" cy="46582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8675" y="862928"/>
            <a:ext cx="6972300" cy="314997"/>
          </a:xfrm>
        </p:spPr>
        <p:txBody>
          <a:bodyPr/>
          <a:lstStyle/>
          <a:p>
            <a:r>
              <a:rPr lang="de-DE" dirty="0"/>
              <a:t>Simulation of the Tractive Performance of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Tire </a:t>
            </a:r>
            <a:r>
              <a:rPr lang="de-DE" dirty="0"/>
              <a:t>Treads on Granular Terrain by Means of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Finite </a:t>
            </a:r>
            <a:r>
              <a:rPr lang="de-DE" dirty="0"/>
              <a:t>and Discrete Element Coupling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477326" y="137462"/>
            <a:ext cx="1767158" cy="578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279815"/>
            <a:ext cx="750435" cy="319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726" y="158626"/>
            <a:ext cx="804059" cy="652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6" y="1771650"/>
            <a:ext cx="6786359" cy="4658211"/>
          </a:xfrm>
          <a:prstGeom prst="rect">
            <a:avLst/>
          </a:prstGeom>
        </p:spPr>
      </p:pic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INTERFACE COUPLING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864" y="1965913"/>
            <a:ext cx="809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smtClean="0"/>
              <a:t>Surface Elements in FEM   =   </a:t>
            </a:r>
            <a:r>
              <a:rPr lang="fr-CH" sz="1600" dirty="0" err="1" smtClean="0"/>
              <a:t>Boundary</a:t>
            </a:r>
            <a:r>
              <a:rPr lang="fr-CH" sz="1600" dirty="0" smtClean="0"/>
              <a:t> Elements in DEM 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5929" r="9611"/>
          <a:stretch>
            <a:fillRect/>
          </a:stretch>
        </p:blipFill>
        <p:spPr>
          <a:xfrm>
            <a:off x="5093970" y="2488861"/>
            <a:ext cx="3420240" cy="367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6956" r="17344" b="9075"/>
          <a:stretch>
            <a:fillRect/>
          </a:stretch>
        </p:blipFill>
        <p:spPr>
          <a:xfrm>
            <a:off x="1038225" y="2488861"/>
            <a:ext cx="3200400" cy="3374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122789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eral-Rubber-IceVelocityMag-Vi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475" y="1956678"/>
            <a:ext cx="3154363" cy="4234571"/>
          </a:xfrm>
          <a:prstGeom prst="rect">
            <a:avLst/>
          </a:prstGeom>
        </p:spPr>
      </p:pic>
      <p:pic>
        <p:nvPicPr>
          <p:cNvPr id="3" name="YZback-Rubber-IceVelocityMag-View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6824" y="1956677"/>
            <a:ext cx="3154363" cy="423457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RIGID TREAD – TERRAIN INTERACTION</a:t>
            </a:r>
            <a:endParaRPr lang="en-US" sz="1800" kern="0" dirty="0">
              <a:solidFill>
                <a:srgbClr val="1C7D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FINITE ELEMENT METHOD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33240" y="2326987"/>
            <a:ext cx="402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Newton’s</a:t>
            </a:r>
            <a:r>
              <a:rPr lang="fr-CH" sz="1600" dirty="0" smtClean="0"/>
              <a:t> second </a:t>
            </a:r>
            <a:r>
              <a:rPr lang="fr-CH" sz="1600" dirty="0" err="1" smtClean="0"/>
              <a:t>law</a:t>
            </a:r>
            <a:r>
              <a:rPr lang="fr-CH" sz="1600" dirty="0" smtClean="0"/>
              <a:t> </a:t>
            </a:r>
            <a:r>
              <a:rPr lang="fr-CH" sz="1600" dirty="0" err="1" smtClean="0"/>
              <a:t>including</a:t>
            </a:r>
            <a:r>
              <a:rPr lang="fr-CH" sz="1600" dirty="0" smtClean="0"/>
              <a:t> </a:t>
            </a:r>
            <a:r>
              <a:rPr lang="fr-CH" sz="1600" dirty="0" err="1" smtClean="0"/>
              <a:t>internal</a:t>
            </a:r>
            <a:r>
              <a:rPr lang="fr-CH" sz="1600" dirty="0" smtClean="0"/>
              <a:t> force </a:t>
            </a:r>
            <a:r>
              <a:rPr lang="fr-CH" sz="1600" dirty="0" err="1" smtClean="0"/>
              <a:t>term</a:t>
            </a:r>
            <a:r>
              <a:rPr lang="fr-CH" sz="1600" dirty="0" smtClean="0"/>
              <a:t> and </a:t>
            </a:r>
            <a:r>
              <a:rPr lang="fr-CH" sz="1600" dirty="0" err="1" smtClean="0"/>
              <a:t>Hook’s</a:t>
            </a:r>
            <a:r>
              <a:rPr lang="fr-CH" sz="1600" dirty="0" smtClean="0"/>
              <a:t> linear </a:t>
            </a:r>
            <a:r>
              <a:rPr lang="fr-CH" sz="1600" dirty="0" err="1" smtClean="0"/>
              <a:t>elastic</a:t>
            </a:r>
            <a:r>
              <a:rPr lang="fr-CH" sz="1600" dirty="0" smtClean="0"/>
              <a:t> </a:t>
            </a:r>
            <a:r>
              <a:rPr lang="fr-CH" sz="1600" dirty="0" err="1" smtClean="0"/>
              <a:t>law</a:t>
            </a:r>
            <a:endParaRPr lang="en-US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7" b="8465"/>
          <a:stretch/>
        </p:blipFill>
        <p:spPr>
          <a:xfrm>
            <a:off x="4752742" y="3232227"/>
            <a:ext cx="4105507" cy="30256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" y="2326987"/>
            <a:ext cx="4118610" cy="582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8345" r="26921" b="42138"/>
          <a:stretch/>
        </p:blipFill>
        <p:spPr>
          <a:xfrm>
            <a:off x="1114424" y="3232227"/>
            <a:ext cx="3381375" cy="23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83536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 bwMode="auto">
          <a:xfrm rot="1506647">
            <a:off x="3365433" y="3522340"/>
            <a:ext cx="2723777" cy="94036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XDEM – FEM COUPLING PROCEDURE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5043" t="20334" r="15138"/>
          <a:stretch>
            <a:fillRect/>
          </a:stretch>
        </p:blipFill>
        <p:spPr>
          <a:xfrm>
            <a:off x="6046004" y="4335599"/>
            <a:ext cx="2815919" cy="18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4515" b="24202"/>
          <a:stretch>
            <a:fillRect/>
          </a:stretch>
        </p:blipFill>
        <p:spPr>
          <a:xfrm>
            <a:off x="6249269" y="3749026"/>
            <a:ext cx="2511360" cy="4831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eeform 13"/>
          <p:cNvSpPr/>
          <p:nvPr/>
        </p:nvSpPr>
        <p:spPr>
          <a:xfrm rot="642600">
            <a:off x="1522224" y="2862465"/>
            <a:ext cx="182520" cy="8121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5" name="Freeform 14"/>
          <p:cNvSpPr/>
          <p:nvPr/>
        </p:nvSpPr>
        <p:spPr>
          <a:xfrm rot="1803600">
            <a:off x="948216" y="2156941"/>
            <a:ext cx="2032199" cy="189576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536999" y="2209800"/>
            <a:ext cx="2273001" cy="17108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/>
          </a:p>
        </p:txBody>
      </p:sp>
      <p:sp>
        <p:nvSpPr>
          <p:cNvPr id="26" name="Straight Connector 25"/>
          <p:cNvSpPr/>
          <p:nvPr/>
        </p:nvSpPr>
        <p:spPr>
          <a:xfrm flipV="1">
            <a:off x="1767758" y="3079739"/>
            <a:ext cx="524881" cy="172079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7" name="Straight Connector 26"/>
          <p:cNvSpPr/>
          <p:nvPr/>
        </p:nvSpPr>
        <p:spPr>
          <a:xfrm flipH="1" flipV="1">
            <a:off x="1644359" y="2873638"/>
            <a:ext cx="123397" cy="377820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94732" y="2677525"/>
            <a:ext cx="533520" cy="569520"/>
            <a:chOff x="1795320" y="2741399"/>
            <a:chExt cx="533520" cy="569520"/>
          </a:xfrm>
        </p:grpSpPr>
        <p:sp>
          <p:nvSpPr>
            <p:cNvPr id="29" name="Freeform 28"/>
            <p:cNvSpPr/>
            <p:nvPr/>
          </p:nvSpPr>
          <p:spPr>
            <a:xfrm>
              <a:off x="1795320" y="2741399"/>
              <a:ext cx="533520" cy="569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48692" y="2578824"/>
            <a:ext cx="425880" cy="510119"/>
            <a:chOff x="1349280" y="2658600"/>
            <a:chExt cx="425880" cy="510119"/>
          </a:xfrm>
        </p:grpSpPr>
        <p:sp>
          <p:nvSpPr>
            <p:cNvPr id="35" name="Freeform 34"/>
            <p:cNvSpPr/>
            <p:nvPr/>
          </p:nvSpPr>
          <p:spPr>
            <a:xfrm>
              <a:off x="1349280" y="2658600"/>
              <a:ext cx="4258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1512000" y="268704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39" name="Text Placeholder 25"/>
          <p:cNvSpPr txBox="1">
            <a:spLocks/>
          </p:cNvSpPr>
          <p:nvPr/>
        </p:nvSpPr>
        <p:spPr bwMode="auto">
          <a:xfrm>
            <a:off x="737379" y="4520975"/>
            <a:ext cx="2667000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1C7DAE"/>
                </a:solidFill>
                <a:latin typeface="+mn-lt"/>
              </a:rPr>
              <a:t>Prediction of impact force on boundary on DEM side</a:t>
            </a:r>
          </a:p>
        </p:txBody>
      </p:sp>
      <p:sp>
        <p:nvSpPr>
          <p:cNvPr id="40" name="Text Placeholder 26"/>
          <p:cNvSpPr txBox="1">
            <a:spLocks/>
          </p:cNvSpPr>
          <p:nvPr/>
        </p:nvSpPr>
        <p:spPr bwMode="auto">
          <a:xfrm>
            <a:off x="6259349" y="3079739"/>
            <a:ext cx="2491200" cy="56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1C7DAE"/>
                </a:solidFill>
                <a:latin typeface="+mn-lt"/>
              </a:rPr>
              <a:t>Interpolation of forces by means of FE shape functions</a:t>
            </a:r>
            <a:endParaRPr lang="en-US" sz="1200" b="1" dirty="0">
              <a:solidFill>
                <a:srgbClr val="1C7DAE"/>
              </a:solidFill>
              <a:latin typeface="+mn-lt"/>
            </a:endParaRPr>
          </a:p>
        </p:txBody>
      </p:sp>
      <p:sp>
        <p:nvSpPr>
          <p:cNvPr id="41" name="Text Placeholder 27"/>
          <p:cNvSpPr txBox="1">
            <a:spLocks/>
          </p:cNvSpPr>
          <p:nvPr/>
        </p:nvSpPr>
        <p:spPr bwMode="auto">
          <a:xfrm>
            <a:off x="3871890" y="3944275"/>
            <a:ext cx="1733550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1C7DAE"/>
                </a:solidFill>
                <a:latin typeface="+mn-lt"/>
              </a:rPr>
              <a:t>Transfer of counterpart force</a:t>
            </a:r>
            <a:endParaRPr lang="en-US" sz="1200" b="1" dirty="0">
              <a:solidFill>
                <a:srgbClr val="1C7DAE"/>
              </a:solidFill>
              <a:latin typeface="+mn-lt"/>
            </a:endParaRPr>
          </a:p>
        </p:txBody>
      </p:sp>
      <p:sp>
        <p:nvSpPr>
          <p:cNvPr id="42" name="Straight Connector 41"/>
          <p:cNvSpPr/>
          <p:nvPr/>
        </p:nvSpPr>
        <p:spPr>
          <a:xfrm flipH="1">
            <a:off x="1213061" y="3271681"/>
            <a:ext cx="522000" cy="18108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3" name="Straight Connector 42"/>
          <p:cNvSpPr/>
          <p:nvPr/>
        </p:nvSpPr>
        <p:spPr>
          <a:xfrm>
            <a:off x="1752719" y="3251459"/>
            <a:ext cx="121960" cy="34128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57524" y="2877624"/>
            <a:ext cx="596936" cy="463846"/>
            <a:chOff x="621720" y="2957400"/>
            <a:chExt cx="596936" cy="463846"/>
          </a:xfrm>
        </p:grpSpPr>
        <p:sp>
          <p:nvSpPr>
            <p:cNvPr id="45" name="Freeform 44"/>
            <p:cNvSpPr/>
            <p:nvPr/>
          </p:nvSpPr>
          <p:spPr>
            <a:xfrm>
              <a:off x="621720" y="2957400"/>
              <a:ext cx="596936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844199" y="2986200"/>
              <a:ext cx="1083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430520" y="3602645"/>
            <a:ext cx="540830" cy="463846"/>
            <a:chOff x="1226520" y="3594960"/>
            <a:chExt cx="540830" cy="463846"/>
          </a:xfrm>
        </p:grpSpPr>
        <p:sp>
          <p:nvSpPr>
            <p:cNvPr id="48" name="Freeform 47"/>
            <p:cNvSpPr/>
            <p:nvPr/>
          </p:nvSpPr>
          <p:spPr>
            <a:xfrm>
              <a:off x="1226520" y="3594960"/>
              <a:ext cx="540830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1440360" y="362340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74605" y="3599667"/>
            <a:ext cx="471902" cy="463846"/>
            <a:chOff x="4754879" y="2371320"/>
            <a:chExt cx="471902" cy="463846"/>
          </a:xfrm>
        </p:grpSpPr>
        <p:sp>
          <p:nvSpPr>
            <p:cNvPr id="51" name="Freeform 50"/>
            <p:cNvSpPr/>
            <p:nvPr/>
          </p:nvSpPr>
          <p:spPr>
            <a:xfrm>
              <a:off x="4754879" y="2371320"/>
              <a:ext cx="47190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4968720" y="239976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049811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ight Arrow 49"/>
          <p:cNvSpPr/>
          <p:nvPr/>
        </p:nvSpPr>
        <p:spPr bwMode="auto">
          <a:xfrm rot="1506647">
            <a:off x="3019668" y="3786318"/>
            <a:ext cx="2444074" cy="94036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XDEM – FEM COUPLING PROCEDURE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11151" t="9687" r="10897" b="-474"/>
          <a:stretch/>
        </p:blipFill>
        <p:spPr>
          <a:xfrm>
            <a:off x="828675" y="1985011"/>
            <a:ext cx="2546973" cy="2054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8095162" y="2323127"/>
            <a:ext cx="1004761" cy="619559"/>
            <a:chOff x="1667519" y="4320720"/>
            <a:chExt cx="1004761" cy="619559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965240" y="4934160"/>
              <a:ext cx="614159" cy="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9" name="Straight Arrow Connector 18"/>
            <p:cNvCxnSpPr/>
            <p:nvPr/>
          </p:nvCxnSpPr>
          <p:spPr>
            <a:xfrm flipV="1">
              <a:off x="1965240" y="4320720"/>
              <a:ext cx="360" cy="61344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20" name="Straight Arrow Connector 19"/>
            <p:cNvCxnSpPr/>
            <p:nvPr/>
          </p:nvCxnSpPr>
          <p:spPr>
            <a:xfrm flipV="1">
              <a:off x="1965240" y="4559760"/>
              <a:ext cx="433799" cy="37440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2" name="Freeform 21"/>
            <p:cNvSpPr/>
            <p:nvPr/>
          </p:nvSpPr>
          <p:spPr>
            <a:xfrm>
              <a:off x="1667519" y="4480560"/>
              <a:ext cx="36648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Z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288880" y="4437360"/>
              <a:ext cx="38340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Y</a:t>
              </a:r>
            </a:p>
          </p:txBody>
        </p:sp>
      </p:grpSp>
      <p:sp>
        <p:nvSpPr>
          <p:cNvPr id="56" name="Freeform 55"/>
          <p:cNvSpPr/>
          <p:nvPr/>
        </p:nvSpPr>
        <p:spPr>
          <a:xfrm rot="2024293">
            <a:off x="5562261" y="3263783"/>
            <a:ext cx="2254787" cy="1870886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7" name="Straight Connector 56"/>
          <p:cNvSpPr/>
          <p:nvPr/>
        </p:nvSpPr>
        <p:spPr>
          <a:xfrm flipH="1">
            <a:off x="7267490" y="2936567"/>
            <a:ext cx="1125752" cy="175814"/>
          </a:xfrm>
          <a:prstGeom prst="line">
            <a:avLst/>
          </a:prstGeom>
          <a:noFill/>
          <a:ln w="25400">
            <a:solidFill>
              <a:srgbClr val="90003A"/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8" name="Freeform 57"/>
          <p:cNvSpPr/>
          <p:nvPr/>
        </p:nvSpPr>
        <p:spPr>
          <a:xfrm rot="642600">
            <a:off x="6791325" y="4197137"/>
            <a:ext cx="182520" cy="491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1" name="Text Placeholder 22"/>
          <p:cNvSpPr txBox="1">
            <a:spLocks/>
          </p:cNvSpPr>
          <p:nvPr/>
        </p:nvSpPr>
        <p:spPr bwMode="auto">
          <a:xfrm>
            <a:off x="5064942" y="5585122"/>
            <a:ext cx="2428739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1C7DAE"/>
                </a:solidFill>
                <a:latin typeface="+mn-lt"/>
              </a:rPr>
              <a:t>Update of position of boundary shape on DEM side</a:t>
            </a:r>
            <a:endParaRPr lang="en-US" sz="1200" b="1" dirty="0">
              <a:solidFill>
                <a:srgbClr val="1C7DAE"/>
              </a:solidFill>
              <a:latin typeface="+mn-lt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352634" y="5532597"/>
            <a:ext cx="483122" cy="463846"/>
            <a:chOff x="4922458" y="3792960"/>
            <a:chExt cx="483122" cy="463846"/>
          </a:xfrm>
        </p:grpSpPr>
        <p:sp>
          <p:nvSpPr>
            <p:cNvPr id="63" name="Freeform 62"/>
            <p:cNvSpPr/>
            <p:nvPr/>
          </p:nvSpPr>
          <p:spPr>
            <a:xfrm>
              <a:off x="4922458" y="379296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 smtClean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 smtClean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3</a:t>
              </a:r>
              <a:endParaRPr lang="de-DE" sz="2400" b="1" i="0" u="none" strike="noStrike" baseline="30000" dirty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5102280" y="3858119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65" name="Straight Connector 64"/>
          <p:cNvSpPr/>
          <p:nvPr/>
        </p:nvSpPr>
        <p:spPr>
          <a:xfrm flipH="1" flipV="1">
            <a:off x="5241181" y="4345199"/>
            <a:ext cx="941148" cy="138781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6" name="Straight Connector 65"/>
          <p:cNvSpPr/>
          <p:nvPr/>
        </p:nvSpPr>
        <p:spPr>
          <a:xfrm flipH="1" flipV="1">
            <a:off x="6518928" y="2955781"/>
            <a:ext cx="806400" cy="15660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603348" y="3033901"/>
            <a:ext cx="483122" cy="463846"/>
            <a:chOff x="5930819" y="2245320"/>
            <a:chExt cx="483122" cy="463846"/>
          </a:xfrm>
        </p:grpSpPr>
        <p:sp>
          <p:nvSpPr>
            <p:cNvPr id="71" name="Freeform 70"/>
            <p:cNvSpPr/>
            <p:nvPr/>
          </p:nvSpPr>
          <p:spPr>
            <a:xfrm>
              <a:off x="5930819" y="224532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2</a:t>
              </a:r>
            </a:p>
          </p:txBody>
        </p:sp>
        <p:sp>
          <p:nvSpPr>
            <p:cNvPr id="72" name="Straight Connector 71"/>
            <p:cNvSpPr/>
            <p:nvPr/>
          </p:nvSpPr>
          <p:spPr>
            <a:xfrm>
              <a:off x="6110640" y="2310480"/>
              <a:ext cx="1029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73" name="Straight Connector 72"/>
          <p:cNvSpPr/>
          <p:nvPr/>
        </p:nvSpPr>
        <p:spPr>
          <a:xfrm flipH="1">
            <a:off x="7086469" y="5443258"/>
            <a:ext cx="729831" cy="141864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865780" y="3704561"/>
            <a:ext cx="2042443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6" name="Straight Connector 75"/>
          <p:cNvSpPr/>
          <p:nvPr/>
        </p:nvSpPr>
        <p:spPr>
          <a:xfrm flipH="1">
            <a:off x="7814998" y="2928482"/>
            <a:ext cx="590776" cy="1639360"/>
          </a:xfrm>
          <a:prstGeom prst="line">
            <a:avLst/>
          </a:prstGeom>
          <a:noFill/>
          <a:ln w="38160">
            <a:solidFill>
              <a:srgbClr val="4C4C4C">
                <a:alpha val="61000"/>
              </a:srgbClr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7899294" y="4116814"/>
            <a:ext cx="398520" cy="510119"/>
            <a:chOff x="7314120" y="4296960"/>
            <a:chExt cx="398520" cy="510119"/>
          </a:xfrm>
        </p:grpSpPr>
        <p:sp>
          <p:nvSpPr>
            <p:cNvPr id="78" name="Freeform 77"/>
            <p:cNvSpPr/>
            <p:nvPr/>
          </p:nvSpPr>
          <p:spPr>
            <a:xfrm>
              <a:off x="7314120" y="4296960"/>
              <a:ext cx="3985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x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j</a:t>
              </a: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7448760" y="436212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80" name="Text Placeholder 23"/>
          <p:cNvSpPr txBox="1">
            <a:spLocks/>
          </p:cNvSpPr>
          <p:nvPr/>
        </p:nvSpPr>
        <p:spPr bwMode="auto">
          <a:xfrm>
            <a:off x="404934" y="3973862"/>
            <a:ext cx="2619000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1C7DAE"/>
                </a:solidFill>
                <a:latin typeface="+mn-lt"/>
              </a:rPr>
              <a:t>Prediction of displacement at element nodes by means             FEM solver</a:t>
            </a:r>
            <a:endParaRPr lang="en-US" sz="1200" b="1" dirty="0">
              <a:solidFill>
                <a:srgbClr val="1C7DAE"/>
              </a:solidFill>
              <a:latin typeface="+mn-lt"/>
            </a:endParaRPr>
          </a:p>
        </p:txBody>
      </p:sp>
      <p:sp>
        <p:nvSpPr>
          <p:cNvPr id="81" name="Text Placeholder 42"/>
          <p:cNvSpPr txBox="1">
            <a:spLocks/>
          </p:cNvSpPr>
          <p:nvPr/>
        </p:nvSpPr>
        <p:spPr bwMode="auto">
          <a:xfrm>
            <a:off x="3754378" y="3537349"/>
            <a:ext cx="1583368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1C7DAE"/>
                </a:solidFill>
                <a:latin typeface="+mn-lt"/>
              </a:rPr>
              <a:t>Transfer displacement vectors</a:t>
            </a:r>
            <a:endParaRPr lang="en-US" sz="1200" b="1" dirty="0">
              <a:solidFill>
                <a:srgbClr val="1C7DAE"/>
              </a:solidFill>
              <a:latin typeface="+mn-lt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4419287" y="3975529"/>
            <a:ext cx="369310" cy="463846"/>
            <a:chOff x="3504085" y="2389680"/>
            <a:chExt cx="369310" cy="463846"/>
          </a:xfrm>
        </p:grpSpPr>
        <p:sp>
          <p:nvSpPr>
            <p:cNvPr id="83" name="Freeform 82"/>
            <p:cNvSpPr/>
            <p:nvPr/>
          </p:nvSpPr>
          <p:spPr>
            <a:xfrm>
              <a:off x="3504085" y="2389680"/>
              <a:ext cx="369310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3627000" y="2454840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45" name="Freeform 44"/>
          <p:cNvSpPr/>
          <p:nvPr/>
        </p:nvSpPr>
        <p:spPr>
          <a:xfrm rot="1803600">
            <a:off x="6462363" y="3287046"/>
            <a:ext cx="1919520" cy="181692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custDash>
              <a:ds d="498039" sp="100000"/>
            </a:custDash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651835" y="3973862"/>
            <a:ext cx="483122" cy="463846"/>
            <a:chOff x="4922458" y="3792960"/>
            <a:chExt cx="483122" cy="463846"/>
          </a:xfrm>
        </p:grpSpPr>
        <p:sp>
          <p:nvSpPr>
            <p:cNvPr id="47" name="Freeform 46"/>
            <p:cNvSpPr/>
            <p:nvPr/>
          </p:nvSpPr>
          <p:spPr>
            <a:xfrm>
              <a:off x="4922458" y="379296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1</a:t>
              </a: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5102280" y="3858119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49" name="Straight Connector 48"/>
          <p:cNvSpPr/>
          <p:nvPr/>
        </p:nvSpPr>
        <p:spPr>
          <a:xfrm flipH="1">
            <a:off x="6182329" y="2942686"/>
            <a:ext cx="2210554" cy="1541295"/>
          </a:xfrm>
          <a:prstGeom prst="line">
            <a:avLst/>
          </a:prstGeom>
          <a:noFill/>
          <a:ln w="25400">
            <a:solidFill>
              <a:srgbClr val="90003A"/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12472223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XDEM – FEM </a:t>
            </a:r>
            <a:r>
              <a:rPr lang="fr-CH" sz="1800" kern="0" dirty="0" smtClean="0">
                <a:solidFill>
                  <a:srgbClr val="1C7DAE"/>
                </a:solidFill>
              </a:rPr>
              <a:t>COUPLING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674" y="1873762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Spherical </a:t>
            </a:r>
            <a:r>
              <a:rPr lang="en-US" sz="1600" dirty="0"/>
              <a:t>and cubical particles impacting elastic membrane</a:t>
            </a:r>
            <a:endParaRPr lang="en-US" sz="1600" dirty="0"/>
          </a:p>
        </p:txBody>
      </p:sp>
      <p:pic>
        <p:nvPicPr>
          <p:cNvPr id="42" name="SpheresCubes-Membrane_Impact_col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476" y="2428117"/>
            <a:ext cx="7108548" cy="29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5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CONTACT DETECTION ALGORITHM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674" y="1873762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Detection</a:t>
            </a:r>
            <a:r>
              <a:rPr lang="fr-CH" sz="1600" dirty="0" smtClean="0"/>
              <a:t> of the </a:t>
            </a:r>
            <a:r>
              <a:rPr lang="fr-CH" sz="1600" dirty="0" err="1" smtClean="0"/>
              <a:t>intersecting</a:t>
            </a:r>
            <a:r>
              <a:rPr lang="fr-CH" sz="1600" dirty="0" smtClean="0"/>
              <a:t> </a:t>
            </a:r>
            <a:r>
              <a:rPr lang="fr-CH" sz="1600" dirty="0" err="1" smtClean="0"/>
              <a:t>boundary</a:t>
            </a:r>
            <a:r>
              <a:rPr lang="fr-CH" sz="1600" dirty="0" smtClean="0"/>
              <a:t> </a:t>
            </a:r>
            <a:r>
              <a:rPr lang="fr-CH" sz="1600" dirty="0" err="1" smtClean="0"/>
              <a:t>element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4504" r="15287" b="7303"/>
          <a:stretch>
            <a:fillRect/>
          </a:stretch>
        </p:blipFill>
        <p:spPr>
          <a:xfrm>
            <a:off x="826948" y="2537790"/>
            <a:ext cx="3617835" cy="38156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aight Connector 7"/>
          <p:cNvSpPr/>
          <p:nvPr/>
        </p:nvSpPr>
        <p:spPr>
          <a:xfrm>
            <a:off x="1812900" y="5134797"/>
            <a:ext cx="383862" cy="16251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35244" y="2537790"/>
            <a:ext cx="4005000" cy="3200400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12" name="Straight Connector 11"/>
          <p:cNvSpPr/>
          <p:nvPr/>
        </p:nvSpPr>
        <p:spPr>
          <a:xfrm flipV="1">
            <a:off x="2635864" y="5738190"/>
            <a:ext cx="6104379" cy="30480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 flipV="1">
            <a:off x="1463039" y="2537789"/>
            <a:ext cx="3272205" cy="231822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63039" y="4856019"/>
            <a:ext cx="1172825" cy="1186972"/>
          </a:xfrm>
          <a:prstGeom prst="rect">
            <a:avLst/>
          </a:prstGeom>
          <a:noFill/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9240" y="4842923"/>
            <a:ext cx="249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err="1" smtClean="0">
                <a:solidFill>
                  <a:srgbClr val="90003A"/>
                </a:solidFill>
              </a:rPr>
              <a:t>Particle</a:t>
            </a:r>
            <a:endParaRPr lang="en-US" sz="1400" dirty="0">
              <a:solidFill>
                <a:srgbClr val="900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04408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CONTACT DETECTION ALGORITHM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674" y="1873762"/>
            <a:ext cx="5826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Detection</a:t>
            </a:r>
            <a:r>
              <a:rPr lang="fr-CH" sz="1600" dirty="0" smtClean="0"/>
              <a:t> of the </a:t>
            </a:r>
            <a:r>
              <a:rPr lang="fr-CH" sz="1600" dirty="0" err="1" smtClean="0"/>
              <a:t>intersecting</a:t>
            </a:r>
            <a:r>
              <a:rPr lang="fr-CH" sz="1600" dirty="0" smtClean="0"/>
              <a:t> </a:t>
            </a:r>
            <a:r>
              <a:rPr lang="fr-CH" sz="1600" dirty="0" err="1" smtClean="0"/>
              <a:t>boundary</a:t>
            </a:r>
            <a:r>
              <a:rPr lang="fr-CH" sz="1600" dirty="0" smtClean="0"/>
              <a:t> </a:t>
            </a:r>
            <a:r>
              <a:rPr lang="fr-CH" sz="1600" dirty="0" err="1" smtClean="0"/>
              <a:t>element</a:t>
            </a:r>
            <a:endParaRPr lang="fr-CH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dirty="0" smtClean="0"/>
              <a:t>Split and </a:t>
            </a:r>
            <a:r>
              <a:rPr lang="fr-CH" sz="1400" dirty="0" err="1" smtClean="0"/>
              <a:t>predicted</a:t>
            </a:r>
            <a:r>
              <a:rPr lang="fr-CH" sz="1400" dirty="0" smtClean="0"/>
              <a:t> intersection </a:t>
            </a:r>
            <a:r>
              <a:rPr lang="fr-CH" sz="1400" dirty="0" err="1" smtClean="0"/>
              <a:t>with</a:t>
            </a:r>
            <a:r>
              <a:rPr lang="fr-CH" sz="1400" dirty="0" smtClean="0"/>
              <a:t> </a:t>
            </a:r>
            <a:r>
              <a:rPr lang="fr-CH" sz="1400" dirty="0" err="1" smtClean="0"/>
              <a:t>child</a:t>
            </a:r>
            <a:r>
              <a:rPr lang="fr-CH" sz="1400" dirty="0" smtClean="0"/>
              <a:t> </a:t>
            </a:r>
            <a:r>
              <a:rPr lang="fr-CH" sz="1400" dirty="0" err="1" smtClean="0"/>
              <a:t>bounding</a:t>
            </a:r>
            <a:r>
              <a:rPr lang="fr-CH" sz="1400" dirty="0" smtClean="0"/>
              <a:t> volume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282012" y="2576182"/>
            <a:ext cx="2355933" cy="362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8576" r="11712"/>
          <a:stretch>
            <a:fillRect/>
          </a:stretch>
        </p:blipFill>
        <p:spPr>
          <a:xfrm>
            <a:off x="5441807" y="2576182"/>
            <a:ext cx="3160913" cy="362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traight Connector 17"/>
          <p:cNvSpPr/>
          <p:nvPr/>
        </p:nvSpPr>
        <p:spPr>
          <a:xfrm>
            <a:off x="4507020" y="4303367"/>
            <a:ext cx="1989194" cy="654922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 flipV="1">
            <a:off x="4031310" y="3673496"/>
            <a:ext cx="2464904" cy="286247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437" y="3716148"/>
            <a:ext cx="1771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400" dirty="0" smtClean="0">
                <a:solidFill>
                  <a:srgbClr val="90003A"/>
                </a:solidFill>
              </a:rPr>
              <a:t>Binary </a:t>
            </a:r>
            <a:r>
              <a:rPr lang="fr-CH" sz="1400" dirty="0" err="1" smtClean="0">
                <a:solidFill>
                  <a:srgbClr val="90003A"/>
                </a:solidFill>
              </a:rPr>
              <a:t>tree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storing</a:t>
            </a:r>
            <a:r>
              <a:rPr lang="fr-CH" sz="1400" dirty="0" smtClean="0">
                <a:solidFill>
                  <a:srgbClr val="90003A"/>
                </a:solidFill>
              </a:rPr>
              <a:t> of </a:t>
            </a:r>
            <a:r>
              <a:rPr lang="fr-CH" sz="1400" dirty="0" err="1" smtClean="0">
                <a:solidFill>
                  <a:srgbClr val="90003A"/>
                </a:solidFill>
              </a:rPr>
              <a:t>bounding</a:t>
            </a:r>
            <a:r>
              <a:rPr lang="fr-CH" sz="1400" dirty="0" smtClean="0">
                <a:solidFill>
                  <a:srgbClr val="90003A"/>
                </a:solidFill>
              </a:rPr>
              <a:t> volume </a:t>
            </a:r>
          </a:p>
          <a:p>
            <a:pPr algn="r"/>
            <a:r>
              <a:rPr lang="fr-CH" sz="1400" dirty="0" err="1" smtClean="0">
                <a:solidFill>
                  <a:srgbClr val="90003A"/>
                </a:solidFill>
              </a:rPr>
              <a:t>who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encapsulate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boundary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elements</a:t>
            </a:r>
            <a:endParaRPr lang="en-US" sz="1400" dirty="0">
              <a:solidFill>
                <a:srgbClr val="900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73271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CONTACT DETECTION ALGORITHM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674" y="1873762"/>
            <a:ext cx="5826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Bottom</a:t>
            </a:r>
            <a:r>
              <a:rPr lang="fr-CH" sz="1600" dirty="0" smtClean="0"/>
              <a:t> of </a:t>
            </a:r>
            <a:r>
              <a:rPr lang="fr-CH" sz="1600" dirty="0" err="1" smtClean="0"/>
              <a:t>binary</a:t>
            </a:r>
            <a:r>
              <a:rPr lang="fr-CH" sz="1600" dirty="0" smtClean="0"/>
              <a:t> </a:t>
            </a:r>
            <a:r>
              <a:rPr lang="fr-CH" sz="1600" dirty="0" err="1" smtClean="0"/>
              <a:t>tree</a:t>
            </a:r>
            <a:endParaRPr lang="fr-CH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CH" sz="1400" dirty="0" smtClean="0"/>
              <a:t>One </a:t>
            </a:r>
            <a:r>
              <a:rPr lang="fr-CH" sz="1400" dirty="0" err="1" smtClean="0"/>
              <a:t>bounding</a:t>
            </a:r>
            <a:r>
              <a:rPr lang="fr-CH" sz="1400" dirty="0" smtClean="0"/>
              <a:t> volume </a:t>
            </a:r>
            <a:r>
              <a:rPr lang="fr-CH" sz="1400" dirty="0" err="1" smtClean="0"/>
              <a:t>contains</a:t>
            </a:r>
            <a:r>
              <a:rPr lang="fr-CH" sz="1400" dirty="0" smtClean="0"/>
              <a:t> one </a:t>
            </a:r>
            <a:r>
              <a:rPr lang="fr-CH" sz="1400" dirty="0" err="1" smtClean="0"/>
              <a:t>element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8977" r="31726" b="9956"/>
          <a:stretch>
            <a:fillRect/>
          </a:stretch>
        </p:blipFill>
        <p:spPr>
          <a:xfrm>
            <a:off x="5230016" y="2576182"/>
            <a:ext cx="2989283" cy="362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2012" y="2576182"/>
            <a:ext cx="2355933" cy="362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traight Connector 17"/>
          <p:cNvSpPr/>
          <p:nvPr/>
        </p:nvSpPr>
        <p:spPr>
          <a:xfrm flipV="1">
            <a:off x="3665550" y="3919991"/>
            <a:ext cx="2902227" cy="1871207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437" y="3716148"/>
            <a:ext cx="1771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400" dirty="0" smtClean="0">
                <a:solidFill>
                  <a:srgbClr val="90003A"/>
                </a:solidFill>
              </a:rPr>
              <a:t>Binary </a:t>
            </a:r>
            <a:r>
              <a:rPr lang="fr-CH" sz="1400" dirty="0" err="1" smtClean="0">
                <a:solidFill>
                  <a:srgbClr val="90003A"/>
                </a:solidFill>
              </a:rPr>
              <a:t>tree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storing</a:t>
            </a:r>
            <a:r>
              <a:rPr lang="fr-CH" sz="1400" dirty="0" smtClean="0">
                <a:solidFill>
                  <a:srgbClr val="90003A"/>
                </a:solidFill>
              </a:rPr>
              <a:t> of </a:t>
            </a:r>
            <a:r>
              <a:rPr lang="fr-CH" sz="1400" dirty="0" err="1" smtClean="0">
                <a:solidFill>
                  <a:srgbClr val="90003A"/>
                </a:solidFill>
              </a:rPr>
              <a:t>bounding</a:t>
            </a:r>
            <a:r>
              <a:rPr lang="fr-CH" sz="1400" dirty="0" smtClean="0">
                <a:solidFill>
                  <a:srgbClr val="90003A"/>
                </a:solidFill>
              </a:rPr>
              <a:t> volume </a:t>
            </a:r>
          </a:p>
          <a:p>
            <a:pPr algn="r"/>
            <a:r>
              <a:rPr lang="fr-CH" sz="1400" dirty="0" err="1" smtClean="0">
                <a:solidFill>
                  <a:srgbClr val="90003A"/>
                </a:solidFill>
              </a:rPr>
              <a:t>who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encapsulate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boundary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elements</a:t>
            </a:r>
            <a:endParaRPr lang="en-US" sz="1400" dirty="0">
              <a:solidFill>
                <a:srgbClr val="90003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5425" y="3117490"/>
            <a:ext cx="249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err="1" smtClean="0">
                <a:solidFill>
                  <a:srgbClr val="90003A"/>
                </a:solidFill>
              </a:rPr>
              <a:t>Particle</a:t>
            </a:r>
            <a:endParaRPr lang="en-US" sz="1400" dirty="0">
              <a:solidFill>
                <a:srgbClr val="90003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4515" y="4590745"/>
            <a:ext cx="180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err="1" smtClean="0">
                <a:solidFill>
                  <a:srgbClr val="90003A"/>
                </a:solidFill>
              </a:rPr>
              <a:t>Intersecting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boundary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element</a:t>
            </a:r>
            <a:endParaRPr lang="en-US" sz="1400" dirty="0">
              <a:solidFill>
                <a:srgbClr val="90003A"/>
              </a:solidFill>
            </a:endParaRPr>
          </a:p>
        </p:txBody>
      </p:sp>
      <p:sp>
        <p:nvSpPr>
          <p:cNvPr id="23" name="Straight Connector 22"/>
          <p:cNvSpPr/>
          <p:nvPr/>
        </p:nvSpPr>
        <p:spPr>
          <a:xfrm>
            <a:off x="5677231" y="3425267"/>
            <a:ext cx="723570" cy="21643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5" name="Straight Connector 24"/>
          <p:cNvSpPr/>
          <p:nvPr/>
        </p:nvSpPr>
        <p:spPr>
          <a:xfrm flipV="1">
            <a:off x="3658930" y="3921322"/>
            <a:ext cx="2902227" cy="1871207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88473271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XDEM – FEM </a:t>
            </a:r>
            <a:r>
              <a:rPr lang="fr-CH" sz="1800" kern="0" dirty="0" smtClean="0">
                <a:solidFill>
                  <a:srgbClr val="1C7DAE"/>
                </a:solidFill>
              </a:rPr>
              <a:t>COUPLING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674" y="1873762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Tire </a:t>
            </a:r>
            <a:r>
              <a:rPr lang="en-US" sz="1600" dirty="0" smtClean="0"/>
              <a:t>– Soil Terrain Interaction </a:t>
            </a:r>
            <a:endParaRPr lang="en-US" sz="1600" dirty="0"/>
          </a:p>
        </p:txBody>
      </p:sp>
      <p:pic>
        <p:nvPicPr>
          <p:cNvPr id="7" name="Reifen_Case_Coupled-0004-TopSet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631" y="2340281"/>
            <a:ext cx="5131242" cy="38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21634" r="15652" b="13321"/>
          <a:stretch/>
        </p:blipFill>
        <p:spPr>
          <a:xfrm>
            <a:off x="439358" y="1913200"/>
            <a:ext cx="4570792" cy="2839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17" y="3455520"/>
            <a:ext cx="4191683" cy="2794455"/>
          </a:xfrm>
          <a:prstGeom prst="rect">
            <a:avLst/>
          </a:prstGeom>
        </p:spPr>
      </p:pic>
      <p:sp>
        <p:nvSpPr>
          <p:cNvPr id="16" name="Text Placeholder 8"/>
          <p:cNvSpPr txBox="1">
            <a:spLocks/>
          </p:cNvSpPr>
          <p:nvPr/>
        </p:nvSpPr>
        <p:spPr bwMode="auto">
          <a:xfrm>
            <a:off x="5000625" y="3243915"/>
            <a:ext cx="4495800" cy="5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800" b="1" dirty="0" smtClean="0">
                <a:solidFill>
                  <a:srgbClr val="1C7DAE"/>
                </a:solidFill>
                <a:latin typeface="" pitchFamily="16"/>
              </a:rPr>
              <a:t>Image Source: Test World </a:t>
            </a:r>
            <a:r>
              <a:rPr lang="en-US" sz="800" b="1" dirty="0" err="1" smtClean="0">
                <a:solidFill>
                  <a:srgbClr val="1C7DAE"/>
                </a:solidFill>
                <a:latin typeface="" pitchFamily="16"/>
              </a:rPr>
              <a:t>Oy</a:t>
            </a:r>
            <a:r>
              <a:rPr lang="en-US" sz="800" b="1" dirty="0" smtClean="0">
                <a:solidFill>
                  <a:srgbClr val="1C7DAE"/>
                </a:solidFill>
                <a:latin typeface="" pitchFamily="16"/>
              </a:rPr>
              <a:t>,  </a:t>
            </a:r>
            <a:r>
              <a:rPr lang="en-US" sz="800" b="1" dirty="0" err="1" smtClean="0">
                <a:solidFill>
                  <a:srgbClr val="1C7DAE"/>
                </a:solidFill>
                <a:latin typeface="" pitchFamily="16"/>
              </a:rPr>
              <a:t>Ivalo</a:t>
            </a:r>
            <a:r>
              <a:rPr lang="en-US" sz="800" b="1" dirty="0">
                <a:solidFill>
                  <a:srgbClr val="1C7DAE"/>
                </a:solidFill>
                <a:latin typeface="" pitchFamily="16"/>
              </a:rPr>
              <a:t> </a:t>
            </a:r>
            <a:r>
              <a:rPr lang="en-US" sz="800" b="1" dirty="0" smtClean="0">
                <a:solidFill>
                  <a:srgbClr val="1C7DAE"/>
                </a:solidFill>
                <a:latin typeface="" pitchFamily="16"/>
              </a:rPr>
              <a:t>(Finland)       </a:t>
            </a:r>
            <a:r>
              <a:rPr lang="en-US" sz="800" b="1" u="sng" dirty="0" smtClean="0">
                <a:solidFill>
                  <a:srgbClr val="1C7DAE"/>
                </a:solidFill>
                <a:latin typeface="" pitchFamily="16"/>
              </a:rPr>
              <a:t>www.testworld.fi</a:t>
            </a:r>
            <a:r>
              <a:rPr lang="en-US" sz="800" b="1" dirty="0" smtClean="0">
                <a:solidFill>
                  <a:srgbClr val="1C7DAE"/>
                </a:solidFill>
                <a:latin typeface="" pitchFamily="16"/>
              </a:rPr>
              <a:t> </a:t>
            </a:r>
            <a:endParaRPr lang="en-US" sz="800" b="1" dirty="0">
              <a:solidFill>
                <a:srgbClr val="1C7DAE"/>
              </a:solidFill>
              <a:latin typeface="" pitchFamily="16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MOTIVATION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3525" y="1954507"/>
            <a:ext cx="360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A simulation technique </a:t>
            </a:r>
            <a:r>
              <a:rPr lang="fr-CH" sz="1600" dirty="0" err="1" smtClean="0"/>
              <a:t>that</a:t>
            </a:r>
            <a:r>
              <a:rPr lang="fr-CH" sz="1600" dirty="0" smtClean="0"/>
              <a:t> </a:t>
            </a:r>
            <a:r>
              <a:rPr lang="fr-CH" sz="1600" dirty="0" err="1" smtClean="0"/>
              <a:t>describes</a:t>
            </a:r>
            <a:r>
              <a:rPr lang="fr-CH" sz="1600" dirty="0" smtClean="0"/>
              <a:t> the interaction </a:t>
            </a:r>
            <a:r>
              <a:rPr lang="fr-CH" sz="1600" dirty="0" err="1" smtClean="0"/>
              <a:t>between</a:t>
            </a:r>
            <a:r>
              <a:rPr lang="fr-CH" sz="1600" dirty="0" smtClean="0"/>
              <a:t> a tire </a:t>
            </a:r>
            <a:r>
              <a:rPr lang="fr-CH" sz="1600" dirty="0" err="1" smtClean="0"/>
              <a:t>tread</a:t>
            </a:r>
            <a:r>
              <a:rPr lang="fr-CH" sz="1600" dirty="0" smtClean="0"/>
              <a:t> and a </a:t>
            </a:r>
            <a:r>
              <a:rPr lang="fr-CH" sz="1600" dirty="0" err="1" smtClean="0"/>
              <a:t>snow</a:t>
            </a:r>
            <a:r>
              <a:rPr lang="fr-CH" sz="1600" dirty="0" smtClean="0"/>
              <a:t> </a:t>
            </a:r>
            <a:r>
              <a:rPr lang="fr-CH" sz="1600" dirty="0" err="1" smtClean="0"/>
              <a:t>covered</a:t>
            </a:r>
            <a:r>
              <a:rPr lang="fr-CH" sz="1600" dirty="0" smtClean="0"/>
              <a:t> road</a:t>
            </a:r>
            <a:endParaRPr lang="en-US" sz="1600" dirty="0"/>
          </a:p>
        </p:txBody>
      </p:sp>
      <p:sp>
        <p:nvSpPr>
          <p:cNvPr id="20" name="Oval 19"/>
          <p:cNvSpPr/>
          <p:nvPr/>
        </p:nvSpPr>
        <p:spPr bwMode="auto">
          <a:xfrm>
            <a:off x="1285874" y="3524251"/>
            <a:ext cx="1247775" cy="1200150"/>
          </a:xfrm>
          <a:prstGeom prst="ellipse">
            <a:avLst/>
          </a:prstGeom>
          <a:noFill/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cxnSp>
        <p:nvCxnSpPr>
          <p:cNvPr id="21" name="Straight Arrow Connector 20"/>
          <p:cNvCxnSpPr>
            <a:stCxn id="20" idx="5"/>
          </p:cNvCxnSpPr>
          <p:nvPr/>
        </p:nvCxnSpPr>
        <p:spPr bwMode="auto">
          <a:xfrm>
            <a:off x="2350917" y="4548643"/>
            <a:ext cx="406571" cy="75326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21"/>
          <p:cNvSpPr/>
          <p:nvPr/>
        </p:nvSpPr>
        <p:spPr bwMode="auto">
          <a:xfrm>
            <a:off x="4953000" y="4585614"/>
            <a:ext cx="1943100" cy="1700561"/>
          </a:xfrm>
          <a:prstGeom prst="ellipse">
            <a:avLst/>
          </a:prstGeom>
          <a:noFill/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3943350" y="5257800"/>
            <a:ext cx="1057276" cy="29527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952500" y="5148022"/>
            <a:ext cx="360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90003A"/>
                </a:solidFill>
              </a:rPr>
              <a:t>Ranges of </a:t>
            </a:r>
            <a:r>
              <a:rPr lang="fr-CH" sz="1400" dirty="0" err="1" smtClean="0">
                <a:solidFill>
                  <a:srgbClr val="90003A"/>
                </a:solidFill>
              </a:rPr>
              <a:t>Interest</a:t>
            </a:r>
            <a:endParaRPr lang="en-US" sz="1400" dirty="0">
              <a:solidFill>
                <a:srgbClr val="90003A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2975" y="5424247"/>
            <a:ext cx="360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CH" sz="1200" dirty="0" smtClean="0">
                <a:solidFill>
                  <a:srgbClr val="90003A"/>
                </a:solidFill>
              </a:rPr>
              <a:t>Snow </a:t>
            </a:r>
            <a:r>
              <a:rPr lang="fr-CH" sz="1200" dirty="0" err="1" smtClean="0">
                <a:solidFill>
                  <a:srgbClr val="90003A"/>
                </a:solidFill>
              </a:rPr>
              <a:t>Temperature</a:t>
            </a:r>
            <a:r>
              <a:rPr lang="fr-CH" sz="1200" dirty="0" smtClean="0">
                <a:solidFill>
                  <a:srgbClr val="90003A"/>
                </a:solidFill>
              </a:rPr>
              <a:t> 	-30 to 0</a:t>
            </a:r>
            <a:r>
              <a:rPr lang="fr-CH" sz="1200" baseline="30000" dirty="0" smtClean="0">
                <a:solidFill>
                  <a:srgbClr val="90003A"/>
                </a:solidFill>
              </a:rPr>
              <a:t>o</a:t>
            </a:r>
            <a:r>
              <a:rPr lang="fr-CH" sz="1200" dirty="0" smtClean="0">
                <a:solidFill>
                  <a:srgbClr val="90003A"/>
                </a:solidFill>
              </a:rPr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sz="1200" dirty="0" smtClean="0">
                <a:solidFill>
                  <a:srgbClr val="90003A"/>
                </a:solidFill>
              </a:rPr>
              <a:t>Snow </a:t>
            </a:r>
            <a:r>
              <a:rPr lang="fr-CH" sz="1200" dirty="0" err="1" smtClean="0">
                <a:solidFill>
                  <a:srgbClr val="90003A"/>
                </a:solidFill>
              </a:rPr>
              <a:t>Density</a:t>
            </a:r>
            <a:r>
              <a:rPr lang="fr-CH" sz="1200" dirty="0" smtClean="0">
                <a:solidFill>
                  <a:srgbClr val="90003A"/>
                </a:solidFill>
              </a:rPr>
              <a:t> 	200 to 600 kg/m</a:t>
            </a:r>
            <a:r>
              <a:rPr lang="fr-CH" sz="1200" baseline="30000" dirty="0" smtClean="0">
                <a:solidFill>
                  <a:srgbClr val="90003A"/>
                </a:solidFill>
              </a:rPr>
              <a:t>3</a:t>
            </a:r>
            <a:r>
              <a:rPr lang="en-US" sz="1200" baseline="30000" dirty="0" smtClean="0">
                <a:solidFill>
                  <a:srgbClr val="90003A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sz="1200" dirty="0" smtClean="0">
                <a:solidFill>
                  <a:srgbClr val="90003A"/>
                </a:solidFill>
              </a:rPr>
              <a:t>Impact </a:t>
            </a:r>
            <a:r>
              <a:rPr lang="fr-CH" sz="1200" dirty="0" err="1" smtClean="0">
                <a:solidFill>
                  <a:srgbClr val="90003A"/>
                </a:solidFill>
              </a:rPr>
              <a:t>Velocity</a:t>
            </a:r>
            <a:r>
              <a:rPr lang="fr-CH" sz="1200" dirty="0" smtClean="0">
                <a:solidFill>
                  <a:srgbClr val="90003A"/>
                </a:solidFill>
              </a:rPr>
              <a:t> 	10</a:t>
            </a:r>
            <a:r>
              <a:rPr lang="fr-CH" sz="1200" baseline="30000" dirty="0" smtClean="0">
                <a:solidFill>
                  <a:srgbClr val="90003A"/>
                </a:solidFill>
              </a:rPr>
              <a:t>-3</a:t>
            </a:r>
            <a:r>
              <a:rPr lang="fr-CH" sz="1200" dirty="0" smtClean="0">
                <a:solidFill>
                  <a:srgbClr val="90003A"/>
                </a:solidFill>
              </a:rPr>
              <a:t> to 10</a:t>
            </a:r>
            <a:r>
              <a:rPr lang="fr-CH" sz="1200" baseline="30000" dirty="0" smtClean="0">
                <a:solidFill>
                  <a:srgbClr val="90003A"/>
                </a:solidFill>
              </a:rPr>
              <a:t>1</a:t>
            </a:r>
            <a:r>
              <a:rPr lang="fr-CH" sz="1200" dirty="0" smtClean="0">
                <a:solidFill>
                  <a:srgbClr val="90003A"/>
                </a:solidFill>
              </a:rPr>
              <a:t> m/s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sz="1200" dirty="0" err="1" smtClean="0">
                <a:solidFill>
                  <a:srgbClr val="90003A"/>
                </a:solidFill>
              </a:rPr>
              <a:t>Applied</a:t>
            </a:r>
            <a:r>
              <a:rPr lang="fr-CH" sz="1200" dirty="0" smtClean="0">
                <a:solidFill>
                  <a:srgbClr val="90003A"/>
                </a:solidFill>
              </a:rPr>
              <a:t> </a:t>
            </a:r>
            <a:r>
              <a:rPr lang="fr-CH" sz="1200" dirty="0" err="1" smtClean="0">
                <a:solidFill>
                  <a:srgbClr val="90003A"/>
                </a:solidFill>
              </a:rPr>
              <a:t>Loads</a:t>
            </a:r>
            <a:r>
              <a:rPr lang="fr-CH" sz="1200" dirty="0" smtClean="0">
                <a:solidFill>
                  <a:srgbClr val="90003A"/>
                </a:solidFill>
              </a:rPr>
              <a:t> 	10</a:t>
            </a:r>
            <a:r>
              <a:rPr lang="fr-CH" sz="1200" baseline="30000" dirty="0" smtClean="0">
                <a:solidFill>
                  <a:srgbClr val="90003A"/>
                </a:solidFill>
              </a:rPr>
              <a:t>4</a:t>
            </a:r>
            <a:r>
              <a:rPr lang="fr-CH" sz="1200" dirty="0" smtClean="0">
                <a:solidFill>
                  <a:srgbClr val="90003A"/>
                </a:solidFill>
              </a:rPr>
              <a:t> to 10</a:t>
            </a:r>
            <a:r>
              <a:rPr lang="fr-CH" sz="1200" baseline="30000" dirty="0" smtClean="0">
                <a:solidFill>
                  <a:srgbClr val="90003A"/>
                </a:solidFill>
              </a:rPr>
              <a:t>7</a:t>
            </a:r>
            <a:r>
              <a:rPr lang="fr-CH" sz="1200" dirty="0" smtClean="0">
                <a:solidFill>
                  <a:srgbClr val="90003A"/>
                </a:solidFill>
              </a:rPr>
              <a:t> Pa</a:t>
            </a:r>
          </a:p>
        </p:txBody>
      </p:sp>
    </p:spTree>
    <p:extLst>
      <p:ext uri="{BB962C8B-B14F-4D97-AF65-F5344CB8AC3E}">
        <p14:creationId xmlns:p14="http://schemas.microsoft.com/office/powerpoint/2010/main" val="1560062250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XDEM – FEM </a:t>
            </a:r>
            <a:r>
              <a:rPr lang="fr-CH" sz="1800" kern="0" dirty="0" smtClean="0">
                <a:solidFill>
                  <a:srgbClr val="1C7DAE"/>
                </a:solidFill>
              </a:rPr>
              <a:t>COUPLING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674" y="1873762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Tire </a:t>
            </a:r>
            <a:r>
              <a:rPr lang="en-US" sz="1600" dirty="0" smtClean="0"/>
              <a:t>– Soil Terrain Interaction: Stress Components 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4277012"/>
            <a:ext cx="2802146" cy="1923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9321"/>
          <a:stretch/>
        </p:blipFill>
        <p:spPr>
          <a:xfrm>
            <a:off x="5295207" y="2353597"/>
            <a:ext cx="2111131" cy="1923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8252"/>
          <a:stretch/>
        </p:blipFill>
        <p:spPr>
          <a:xfrm>
            <a:off x="3200399" y="2353597"/>
            <a:ext cx="2094809" cy="1923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r="17573"/>
          <a:stretch/>
        </p:blipFill>
        <p:spPr>
          <a:xfrm>
            <a:off x="5295208" y="4277012"/>
            <a:ext cx="2111131" cy="1923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r="19029"/>
          <a:stretch/>
        </p:blipFill>
        <p:spPr>
          <a:xfrm>
            <a:off x="1111032" y="4275454"/>
            <a:ext cx="2089367" cy="1923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r="18904"/>
          <a:stretch/>
        </p:blipFill>
        <p:spPr>
          <a:xfrm>
            <a:off x="1116101" y="2353597"/>
            <a:ext cx="2123298" cy="192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56475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XDEM (</a:t>
            </a:r>
            <a:r>
              <a:rPr lang="fr-CH" sz="1800" kern="0" dirty="0" err="1" smtClean="0">
                <a:solidFill>
                  <a:srgbClr val="1C7DAE"/>
                </a:solidFill>
              </a:rPr>
              <a:t>eXtended</a:t>
            </a:r>
            <a:r>
              <a:rPr lang="fr-CH" sz="1800" kern="0" dirty="0" smtClean="0">
                <a:solidFill>
                  <a:srgbClr val="1C7DAE"/>
                </a:solidFill>
              </a:rPr>
              <a:t> </a:t>
            </a:r>
            <a:r>
              <a:rPr lang="fr-CH" sz="1800" kern="0" dirty="0" err="1" smtClean="0">
                <a:solidFill>
                  <a:srgbClr val="1C7DAE"/>
                </a:solidFill>
              </a:rPr>
              <a:t>Discrete</a:t>
            </a:r>
            <a:r>
              <a:rPr lang="fr-CH" sz="1800" kern="0" dirty="0" smtClean="0">
                <a:solidFill>
                  <a:srgbClr val="1C7DAE"/>
                </a:solidFill>
              </a:rPr>
              <a:t> Element Methode)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674" y="1873762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Structure </a:t>
            </a:r>
            <a:endParaRPr lang="en-US" sz="1600" dirty="0"/>
          </a:p>
        </p:txBody>
      </p:sp>
      <p:pic>
        <p:nvPicPr>
          <p:cNvPr id="8" name="Picture 13" descr="XDEMmodu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0101"/>
          <a:stretch>
            <a:fillRect/>
          </a:stretch>
        </p:blipFill>
        <p:spPr bwMode="auto">
          <a:xfrm>
            <a:off x="2806842" y="1954032"/>
            <a:ext cx="3918005" cy="428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054768" y="1989534"/>
            <a:ext cx="1196411" cy="1095571"/>
          </a:xfrm>
          <a:prstGeom prst="rect">
            <a:avLst/>
          </a:prstGeom>
          <a:noFill/>
          <a:ln w="19050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937760" y="3371353"/>
            <a:ext cx="1634686" cy="2034889"/>
          </a:xfrm>
          <a:prstGeom prst="rect">
            <a:avLst/>
          </a:prstGeom>
          <a:noFill/>
          <a:ln w="19050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9510211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2264126"/>
            <a:ext cx="5800725" cy="404717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THANK YOU FOR YOUR ATTENTION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674" y="1873762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Visit us on </a:t>
            </a:r>
            <a:r>
              <a:rPr lang="en-US" sz="1600" u="sng" dirty="0" smtClean="0"/>
              <a:t>www.XDEM.de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488768152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 flipH="1">
            <a:off x="1743855" y="1821608"/>
            <a:ext cx="6075390" cy="455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6106" t="12404" r="15136"/>
          <a:stretch>
            <a:fillRect/>
          </a:stretch>
        </p:blipFill>
        <p:spPr>
          <a:xfrm flipH="1">
            <a:off x="3820545" y="2802330"/>
            <a:ext cx="1691802" cy="2344545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TECHNIQUE AND INNOVATION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8901" y="1916407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600" dirty="0" smtClean="0">
                <a:solidFill>
                  <a:srgbClr val="90003A"/>
                </a:solidFill>
              </a:rPr>
              <a:t>Finite Element </a:t>
            </a:r>
            <a:r>
              <a:rPr lang="fr-CH" sz="1600" dirty="0" err="1" smtClean="0">
                <a:solidFill>
                  <a:srgbClr val="90003A"/>
                </a:solidFill>
              </a:rPr>
              <a:t>Method</a:t>
            </a:r>
            <a:r>
              <a:rPr lang="fr-CH" sz="1600" dirty="0" smtClean="0">
                <a:solidFill>
                  <a:srgbClr val="90003A"/>
                </a:solidFill>
              </a:rPr>
              <a:t> </a:t>
            </a:r>
          </a:p>
          <a:p>
            <a:pPr algn="r"/>
            <a:r>
              <a:rPr lang="fr-CH" sz="1600" dirty="0" smtClean="0">
                <a:solidFill>
                  <a:srgbClr val="90003A"/>
                </a:solidFill>
              </a:rPr>
              <a:t>for </a:t>
            </a:r>
            <a:r>
              <a:rPr lang="fr-CH" sz="1600" dirty="0" err="1" smtClean="0">
                <a:solidFill>
                  <a:srgbClr val="90003A"/>
                </a:solidFill>
              </a:rPr>
              <a:t>Tread</a:t>
            </a:r>
            <a:r>
              <a:rPr lang="fr-CH" sz="1600" dirty="0" smtClean="0">
                <a:solidFill>
                  <a:srgbClr val="90003A"/>
                </a:solidFill>
              </a:rPr>
              <a:t> Deformation</a:t>
            </a:r>
            <a:endParaRPr lang="en-US" sz="1600" dirty="0">
              <a:solidFill>
                <a:srgbClr val="90003A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62100" y="3440505"/>
            <a:ext cx="249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solidFill>
                  <a:srgbClr val="90003A"/>
                </a:solidFill>
              </a:rPr>
              <a:t>Interface </a:t>
            </a:r>
            <a:r>
              <a:rPr lang="fr-CH" sz="1600" dirty="0" err="1" smtClean="0">
                <a:solidFill>
                  <a:srgbClr val="90003A"/>
                </a:solidFill>
              </a:rPr>
              <a:t>Coupling</a:t>
            </a:r>
            <a:r>
              <a:rPr lang="fr-CH" sz="1600" dirty="0" smtClean="0">
                <a:solidFill>
                  <a:srgbClr val="90003A"/>
                </a:solidFill>
              </a:rPr>
              <a:t> of </a:t>
            </a:r>
            <a:r>
              <a:rPr lang="fr-CH" sz="1600" dirty="0" err="1">
                <a:solidFill>
                  <a:srgbClr val="90003A"/>
                </a:solidFill>
              </a:rPr>
              <a:t>L</a:t>
            </a:r>
            <a:r>
              <a:rPr lang="fr-CH" sz="1600" dirty="0" err="1" smtClean="0">
                <a:solidFill>
                  <a:srgbClr val="90003A"/>
                </a:solidFill>
              </a:rPr>
              <a:t>oads</a:t>
            </a:r>
            <a:r>
              <a:rPr lang="fr-CH" sz="1600" dirty="0" smtClean="0">
                <a:solidFill>
                  <a:srgbClr val="90003A"/>
                </a:solidFill>
              </a:rPr>
              <a:t> and Deformation</a:t>
            </a:r>
            <a:endParaRPr lang="en-US" sz="1600" dirty="0">
              <a:solidFill>
                <a:srgbClr val="90003A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4326" y="5078707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solidFill>
                  <a:srgbClr val="90003A"/>
                </a:solidFill>
              </a:rPr>
              <a:t>Extended </a:t>
            </a:r>
            <a:r>
              <a:rPr lang="fr-CH" sz="1600" dirty="0" err="1" smtClean="0">
                <a:solidFill>
                  <a:srgbClr val="90003A"/>
                </a:solidFill>
              </a:rPr>
              <a:t>Discrete</a:t>
            </a:r>
            <a:r>
              <a:rPr lang="fr-CH" sz="1600" dirty="0" smtClean="0">
                <a:solidFill>
                  <a:srgbClr val="90003A"/>
                </a:solidFill>
              </a:rPr>
              <a:t> Element </a:t>
            </a:r>
            <a:r>
              <a:rPr lang="fr-CH" sz="1600" dirty="0" err="1" smtClean="0">
                <a:solidFill>
                  <a:srgbClr val="90003A"/>
                </a:solidFill>
              </a:rPr>
              <a:t>Method</a:t>
            </a:r>
            <a:r>
              <a:rPr lang="fr-CH" sz="1600" dirty="0" smtClean="0">
                <a:solidFill>
                  <a:srgbClr val="90003A"/>
                </a:solidFill>
              </a:rPr>
              <a:t> for Grain Motion</a:t>
            </a:r>
            <a:endParaRPr lang="en-US" sz="1600" dirty="0">
              <a:solidFill>
                <a:srgbClr val="900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3697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NATURE TO NUMERIC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049" y="1965914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Ice</a:t>
            </a:r>
            <a:r>
              <a:rPr lang="fr-CH" sz="1600" dirty="0" smtClean="0"/>
              <a:t> Matrix of Snow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r="20386" b="11620"/>
          <a:stretch/>
        </p:blipFill>
        <p:spPr>
          <a:xfrm>
            <a:off x="5557140" y="2650100"/>
            <a:ext cx="2839844" cy="362641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" y="2650100"/>
            <a:ext cx="3248025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Freeform 26"/>
          <p:cNvSpPr/>
          <p:nvPr/>
        </p:nvSpPr>
        <p:spPr>
          <a:xfrm>
            <a:off x="4381500" y="3853988"/>
            <a:ext cx="914400" cy="4572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140" y="1965914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Numerical</a:t>
            </a:r>
            <a:r>
              <a:rPr lang="fr-CH" sz="1600" dirty="0" smtClean="0"/>
              <a:t> Snow Sample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385565" y="3534484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 smtClean="0"/>
              <a:t>modeling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828675" y="5320346"/>
            <a:ext cx="322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/>
              <a:t>X-ray </a:t>
            </a:r>
            <a:r>
              <a:rPr lang="fr-CH" sz="1200" dirty="0" err="1" smtClean="0"/>
              <a:t>microtomographie</a:t>
            </a:r>
            <a:r>
              <a:rPr lang="fr-CH" sz="1200" dirty="0" smtClean="0"/>
              <a:t> scans by </a:t>
            </a:r>
            <a:r>
              <a:rPr lang="fr-CH" sz="1200" dirty="0" err="1" smtClean="0"/>
              <a:t>Schneebelli</a:t>
            </a:r>
            <a:r>
              <a:rPr lang="fr-CH" sz="1200" dirty="0" smtClean="0"/>
              <a:t> (SLF Davos)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585715" y="2258134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dirty="0" err="1" smtClean="0"/>
              <a:t>Spherical</a:t>
            </a:r>
            <a:r>
              <a:rPr lang="fr-CH" sz="1200" dirty="0" smtClean="0"/>
              <a:t> Grains + </a:t>
            </a:r>
            <a:r>
              <a:rPr lang="fr-CH" sz="1200" dirty="0" err="1" smtClean="0"/>
              <a:t>Cylindrical</a:t>
            </a:r>
            <a:r>
              <a:rPr lang="fr-CH" sz="1200" dirty="0" smtClean="0"/>
              <a:t> Bonds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0202046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NUMERICAL SNOW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049" y="1965914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Ice</a:t>
            </a:r>
            <a:r>
              <a:rPr lang="fr-CH" sz="1600" dirty="0" smtClean="0"/>
              <a:t> Matrix of Snow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5557140" y="1965914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Numerical</a:t>
            </a:r>
            <a:r>
              <a:rPr lang="fr-CH" sz="1600" dirty="0" smtClean="0"/>
              <a:t> Snow Sample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828675" y="5320346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/>
              <a:t>FEM by P. </a:t>
            </a:r>
            <a:r>
              <a:rPr lang="fr-CH" sz="1200" dirty="0" err="1" smtClean="0"/>
              <a:t>Hagenmuller</a:t>
            </a:r>
            <a:r>
              <a:rPr lang="fr-CH" sz="1200" dirty="0" smtClean="0"/>
              <a:t> (IRSTEA Grenoble)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585715" y="2258134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dirty="0" smtClean="0"/>
              <a:t>Stress </a:t>
            </a:r>
            <a:r>
              <a:rPr lang="fr-CH" sz="1200" dirty="0" err="1" smtClean="0"/>
              <a:t>distriution</a:t>
            </a:r>
            <a:r>
              <a:rPr lang="fr-CH" sz="1200" dirty="0" smtClean="0"/>
              <a:t> in </a:t>
            </a:r>
            <a:r>
              <a:rPr lang="fr-CH" sz="1200" dirty="0" err="1" smtClean="0"/>
              <a:t>cylindrical</a:t>
            </a:r>
            <a:r>
              <a:rPr lang="fr-CH" sz="1200" dirty="0" smtClean="0"/>
              <a:t> bonds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r="21572" b="10406"/>
          <a:stretch/>
        </p:blipFill>
        <p:spPr>
          <a:xfrm>
            <a:off x="5504320" y="2599096"/>
            <a:ext cx="2649080" cy="37046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0983" r="23307"/>
          <a:stretch/>
        </p:blipFill>
        <p:spPr>
          <a:xfrm>
            <a:off x="828675" y="2601767"/>
            <a:ext cx="2828925" cy="2718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049" y="2304468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CH" sz="1200" dirty="0" smtClean="0"/>
              <a:t>Stress </a:t>
            </a:r>
            <a:r>
              <a:rPr lang="fr-CH" sz="1200" dirty="0" err="1" smtClean="0"/>
              <a:t>distriution</a:t>
            </a:r>
            <a:r>
              <a:rPr lang="fr-CH" sz="1200" dirty="0" smtClean="0"/>
              <a:t> in finite </a:t>
            </a:r>
            <a:r>
              <a:rPr lang="fr-CH" sz="1200" dirty="0" err="1" smtClean="0"/>
              <a:t>ice</a:t>
            </a:r>
            <a:r>
              <a:rPr lang="fr-CH" sz="1200" dirty="0" smtClean="0"/>
              <a:t> matrix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4539584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EXTENDED DISCRETE ELEMENT METHOD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140" y="1965914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Bonding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99415" y="1941103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Collision 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80" y="2543174"/>
            <a:ext cx="3669030" cy="2714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3" y="2543174"/>
            <a:ext cx="3635237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2710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EXTENDED DISCRETE ELEMENT METHOD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2906511"/>
            <a:ext cx="4023360" cy="32752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1843540"/>
            <a:ext cx="2194560" cy="9486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29539"/>
            <a:ext cx="4023360" cy="30291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58" y="1926408"/>
            <a:ext cx="954405" cy="7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07774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EXTENDED DISCRETE ELEMENT METHOD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5"/>
          <a:stretch/>
        </p:blipFill>
        <p:spPr>
          <a:xfrm>
            <a:off x="502920" y="1885950"/>
            <a:ext cx="4050030" cy="157353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774519" y="4260916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679519" y="3648075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584519" y="3495675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641919" y="3419475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629400" y="4714875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90003A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260B36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1" name="Straight Connector 20"/>
          <p:cNvSpPr/>
          <p:nvPr/>
        </p:nvSpPr>
        <p:spPr>
          <a:xfrm flipH="1">
            <a:off x="6904440" y="5705475"/>
            <a:ext cx="334560" cy="685799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260B36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47800" y="4448175"/>
            <a:ext cx="638614" cy="463846"/>
            <a:chOff x="1795320" y="2741399"/>
            <a:chExt cx="638614" cy="463846"/>
          </a:xfrm>
        </p:grpSpPr>
        <p:sp>
          <p:nvSpPr>
            <p:cNvPr id="23" name="Freeform 22"/>
            <p:cNvSpPr/>
            <p:nvPr/>
          </p:nvSpPr>
          <p:spPr>
            <a:xfrm>
              <a:off x="1795320" y="2741399"/>
              <a:ext cx="638614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b="1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b="1" baseline="-25000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t-3</a:t>
              </a:r>
              <a:endParaRPr lang="de-DE" sz="2400" b="1" i="0" u="none" strike="noStrike" baseline="-250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25" name="Straight Connector 24"/>
          <p:cNvSpPr/>
          <p:nvPr/>
        </p:nvSpPr>
        <p:spPr>
          <a:xfrm flipV="1">
            <a:off x="1794879" y="4680097"/>
            <a:ext cx="795921" cy="301477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6" name="Straight Connector 25"/>
          <p:cNvSpPr/>
          <p:nvPr/>
        </p:nvSpPr>
        <p:spPr>
          <a:xfrm flipV="1">
            <a:off x="3699879" y="4240272"/>
            <a:ext cx="795921" cy="128461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7" name="Straight Connector 26"/>
          <p:cNvSpPr/>
          <p:nvPr/>
        </p:nvSpPr>
        <p:spPr>
          <a:xfrm>
            <a:off x="5604879" y="4216333"/>
            <a:ext cx="872121" cy="152399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8" name="Straight Connector 27"/>
          <p:cNvSpPr/>
          <p:nvPr/>
        </p:nvSpPr>
        <p:spPr>
          <a:xfrm flipV="1">
            <a:off x="7662279" y="3457576"/>
            <a:ext cx="948321" cy="682558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39000" y="3603329"/>
            <a:ext cx="455872" cy="463846"/>
            <a:chOff x="1795320" y="2741399"/>
            <a:chExt cx="455872" cy="463846"/>
          </a:xfrm>
        </p:grpSpPr>
        <p:sp>
          <p:nvSpPr>
            <p:cNvPr id="30" name="Freeform 29"/>
            <p:cNvSpPr/>
            <p:nvPr/>
          </p:nvSpPr>
          <p:spPr>
            <a:xfrm>
              <a:off x="1795320" y="2741399"/>
              <a:ext cx="45587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b="1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b="1" baseline="-25000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  <a:endParaRPr lang="de-DE" sz="2400" b="1" i="0" u="none" strike="noStrike" baseline="-250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833240" y="1965914"/>
            <a:ext cx="402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Integration of </a:t>
            </a:r>
            <a:r>
              <a:rPr lang="fr-CH" sz="1600" dirty="0" err="1" smtClean="0"/>
              <a:t>Newton’s</a:t>
            </a:r>
            <a:r>
              <a:rPr lang="fr-CH" sz="1600" dirty="0" smtClean="0"/>
              <a:t> second </a:t>
            </a:r>
            <a:r>
              <a:rPr lang="fr-CH" sz="1600" dirty="0" err="1" smtClean="0"/>
              <a:t>law</a:t>
            </a:r>
            <a:r>
              <a:rPr lang="fr-CH" sz="1600" dirty="0" smtClean="0"/>
              <a:t> to </a:t>
            </a:r>
            <a:r>
              <a:rPr lang="fr-CH" sz="1600" dirty="0" err="1" smtClean="0"/>
              <a:t>yield</a:t>
            </a:r>
            <a:r>
              <a:rPr lang="fr-CH" sz="1600" dirty="0" smtClean="0"/>
              <a:t> new position and orientation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8049715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867275" y="6535738"/>
            <a:ext cx="4143375" cy="179387"/>
          </a:xfrm>
        </p:spPr>
        <p:txBody>
          <a:bodyPr/>
          <a:lstStyle/>
          <a:p>
            <a:r>
              <a:rPr lang="en-US" dirty="0" smtClean="0"/>
              <a:t>Tires, </a:t>
            </a:r>
            <a:r>
              <a:rPr lang="en-US" dirty="0" err="1" smtClean="0"/>
              <a:t>Chasis</a:t>
            </a:r>
            <a:r>
              <a:rPr lang="en-US" dirty="0" smtClean="0"/>
              <a:t>, Road -</a:t>
            </a:r>
            <a:r>
              <a:rPr lang="en-US" b="0" dirty="0" smtClean="0"/>
              <a:t> </a:t>
            </a:r>
            <a:r>
              <a:rPr lang="de-DE" dirty="0" smtClean="0"/>
              <a:t>An Event of the VDI WissensForums   22.10.2013</a:t>
            </a:r>
            <a:endParaRPr lang="de-DE" dirty="0"/>
          </a:p>
        </p:txBody>
      </p:sp>
      <p:sp>
        <p:nvSpPr>
          <p:cNvPr id="10" name="Textplatzhalter 2"/>
          <p:cNvSpPr txBox="1">
            <a:spLocks/>
          </p:cNvSpPr>
          <p:nvPr/>
        </p:nvSpPr>
        <p:spPr>
          <a:xfrm>
            <a:off x="333375" y="6535738"/>
            <a:ext cx="4143375" cy="179387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b="1" i="0" cap="all" baseline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  <a:lvl2pPr marL="180975" indent="-9207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3556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5286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619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780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352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924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49625" indent="-184150" algn="l" rtl="0" fontAlgn="base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fr-CH" kern="0" dirty="0" smtClean="0"/>
              <a:t>Mark Michael  -  XDEM.de</a:t>
            </a:r>
            <a:endParaRPr lang="de-DE" kern="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675" y="1301078"/>
            <a:ext cx="6972300" cy="3149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75861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sz="1800" kern="0" dirty="0" smtClean="0">
                <a:solidFill>
                  <a:srgbClr val="1C7DAE"/>
                </a:solidFill>
              </a:rPr>
              <a:t>EXTENDED DISCRETE ELEMENT METHOD</a:t>
            </a:r>
            <a:endParaRPr lang="en-US" sz="1800" kern="0" dirty="0">
              <a:solidFill>
                <a:srgbClr val="1C7DA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9865" y="1965913"/>
            <a:ext cx="4025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Scratch test in </a:t>
            </a:r>
            <a:r>
              <a:rPr lang="fr-CH" sz="1600" dirty="0" err="1" smtClean="0"/>
              <a:t>snow</a:t>
            </a:r>
            <a:r>
              <a:rPr lang="fr-CH" sz="1600" dirty="0" smtClean="0"/>
              <a:t> </a:t>
            </a:r>
            <a:r>
              <a:rPr lang="fr-CH" sz="1600" dirty="0" err="1" smtClean="0"/>
              <a:t>with</a:t>
            </a:r>
            <a:r>
              <a:rPr lang="fr-CH" sz="1600" dirty="0" smtClean="0"/>
              <a:t> </a:t>
            </a:r>
            <a:r>
              <a:rPr lang="fr-CH" sz="1600" dirty="0" err="1" smtClean="0"/>
              <a:t>metal</a:t>
            </a:r>
            <a:r>
              <a:rPr lang="fr-CH" sz="1600" dirty="0" smtClean="0"/>
              <a:t> </a:t>
            </a:r>
            <a:r>
              <a:rPr lang="fr-CH" sz="1600" dirty="0" err="1" smtClean="0"/>
              <a:t>blades</a:t>
            </a:r>
            <a:endParaRPr lang="en-US" sz="1600" dirty="0"/>
          </a:p>
        </p:txBody>
      </p:sp>
      <p:pic>
        <p:nvPicPr>
          <p:cNvPr id="33" name="particl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2559" b="20789"/>
          <a:stretch/>
        </p:blipFill>
        <p:spPr>
          <a:xfrm>
            <a:off x="575565" y="2574484"/>
            <a:ext cx="4482210" cy="2330687"/>
          </a:xfrm>
          <a:prstGeom prst="rect">
            <a:avLst/>
          </a:prstGeom>
        </p:spPr>
      </p:pic>
      <p:pic>
        <p:nvPicPr>
          <p:cNvPr id="34" name="velocitie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2224" r="17179" b="20554"/>
          <a:stretch/>
        </p:blipFill>
        <p:spPr>
          <a:xfrm>
            <a:off x="5306944" y="2574484"/>
            <a:ext cx="3675131" cy="23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Präsenation-leer">
  <a:themeElements>
    <a:clrScheme name="Benutzerdefiniert 6">
      <a:dk1>
        <a:srgbClr val="006B9C"/>
      </a:dk1>
      <a:lt1>
        <a:srgbClr val="FFFFFF"/>
      </a:lt1>
      <a:dk2>
        <a:srgbClr val="DEDBD2"/>
      </a:dk2>
      <a:lt2>
        <a:srgbClr val="DEDBD2"/>
      </a:lt2>
      <a:accent1>
        <a:srgbClr val="006B9C"/>
      </a:accent1>
      <a:accent2>
        <a:srgbClr val="A3A41A"/>
      </a:accent2>
      <a:accent3>
        <a:srgbClr val="4D2960"/>
      </a:accent3>
      <a:accent4>
        <a:srgbClr val="F78527"/>
      </a:accent4>
      <a:accent5>
        <a:srgbClr val="B81C54"/>
      </a:accent5>
      <a:accent6>
        <a:srgbClr val="9A8E69"/>
      </a:accent6>
      <a:hlink>
        <a:srgbClr val="00A0E0"/>
      </a:hlink>
      <a:folHlink>
        <a:srgbClr val="A3A41A"/>
      </a:folHlink>
    </a:clrScheme>
    <a:fontScheme name="Präsenation-le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stealth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stealth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äsenation-leer 1">
        <a:dk1>
          <a:srgbClr val="000000"/>
        </a:dk1>
        <a:lt1>
          <a:srgbClr val="FFFFFF"/>
        </a:lt1>
        <a:dk2>
          <a:srgbClr val="000000"/>
        </a:dk2>
        <a:lt2>
          <a:srgbClr val="E2007F"/>
        </a:lt2>
        <a:accent1>
          <a:srgbClr val="CCECF8"/>
        </a:accent1>
        <a:accent2>
          <a:srgbClr val="009FDD"/>
        </a:accent2>
        <a:accent3>
          <a:srgbClr val="FFFFFF"/>
        </a:accent3>
        <a:accent4>
          <a:srgbClr val="000000"/>
        </a:accent4>
        <a:accent5>
          <a:srgbClr val="E2F4FB"/>
        </a:accent5>
        <a:accent6>
          <a:srgbClr val="0090C8"/>
        </a:accent6>
        <a:hlink>
          <a:srgbClr val="008E9F"/>
        </a:hlink>
        <a:folHlink>
          <a:srgbClr val="1864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ation-leer 2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FFFFF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878787"/>
        </a:accent6>
        <a:hlink>
          <a:srgbClr val="5F5F5F"/>
        </a:hlink>
        <a:folHlink>
          <a:srgbClr val="0808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Präsenation-leer</Template>
  <TotalTime>2576</TotalTime>
  <Words>723</Words>
  <Application>Microsoft Office PowerPoint</Application>
  <PresentationFormat>On-screen Show (4:3)</PresentationFormat>
  <Paragraphs>128</Paragraphs>
  <Slides>22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Präsenation-leer</vt:lpstr>
      <vt:lpstr>Microsoft PowerPoint 97-2003 Presentation</vt:lpstr>
      <vt:lpstr>Simulation of the Tractive Performance of  Tire Treads on Granular Terrain by Means of  Finite and Discrete Element Coupling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Verein Deutscher Ingenieure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Keldenich</dc:creator>
  <cp:lastModifiedBy>Mark MICHAEL</cp:lastModifiedBy>
  <cp:revision>694</cp:revision>
  <cp:lastPrinted>2007-11-21T10:49:35Z</cp:lastPrinted>
  <dcterms:created xsi:type="dcterms:W3CDTF">2011-07-15T09:37:28Z</dcterms:created>
  <dcterms:modified xsi:type="dcterms:W3CDTF">2013-10-21T11:38:27Z</dcterms:modified>
</cp:coreProperties>
</file>