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6" r:id="rId4"/>
    <p:sldId id="267" r:id="rId5"/>
    <p:sldId id="258" r:id="rId6"/>
    <p:sldId id="268" r:id="rId7"/>
    <p:sldId id="269" r:id="rId8"/>
    <p:sldId id="271" r:id="rId9"/>
    <p:sldId id="260" r:id="rId10"/>
    <p:sldId id="272" r:id="rId11"/>
    <p:sldId id="274" r:id="rId12"/>
    <p:sldId id="273" r:id="rId13"/>
    <p:sldId id="275" r:id="rId14"/>
    <p:sldId id="261" r:id="rId15"/>
    <p:sldId id="262" r:id="rId16"/>
    <p:sldId id="263" r:id="rId17"/>
    <p:sldId id="276" r:id="rId18"/>
    <p:sldId id="264"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35" autoAdjust="0"/>
  </p:normalViewPr>
  <p:slideViewPr>
    <p:cSldViewPr>
      <p:cViewPr varScale="1">
        <p:scale>
          <a:sx n="93" d="100"/>
          <a:sy n="93" d="100"/>
        </p:scale>
        <p:origin x="-20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85DFE7-BEAD-4ABF-815B-CF04C0B15D05}" type="datetimeFigureOut">
              <a:rPr lang="en-US" smtClean="0"/>
              <a:pPr/>
              <a:t>9/5/2013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B5610-30B7-4179-B26B-C33DF1033B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Meshless methods are preferable to the mesh-based biomechanics solutions when the problem domain involves extreme deformations or artificial discontinuities. For example, during a surgical simulation with cutting operation, meshless methods eliminate the necessity of remeshing the problem domain due to the fact that they do not require a background mesh to interpolate the continuum variables.</a:t>
            </a:r>
          </a:p>
          <a:p>
            <a:endParaRPr lang="en-US" dirty="0" smtClean="0"/>
          </a:p>
          <a:p>
            <a:r>
              <a:rPr lang="en-US" dirty="0" smtClean="0"/>
              <a:t>Standard finite element are not well suited for applications that involve strong and weak discontinuities since the shape function of standard finite elements are piecewise polynomials and strong and weak discontinuities can be incorporated only along element edge. A strong discontinuity is a discontinuity in the function itself while a weak discontinuity is  a discontinuity in the derivatives of a function. For example, a crack, i.e. a jump in the displacement field, is a strong discontinuity while a material interface, i.e. a jump in the strain field (note that the strain field involves the derivatives of the displacement field) is a weak discontinuity.</a:t>
            </a:r>
          </a:p>
        </p:txBody>
      </p:sp>
      <p:sp>
        <p:nvSpPr>
          <p:cNvPr id="4" name="Slide Number Placeholder 3"/>
          <p:cNvSpPr>
            <a:spLocks noGrp="1"/>
          </p:cNvSpPr>
          <p:nvPr>
            <p:ph type="sldNum" sz="quarter" idx="10"/>
          </p:nvPr>
        </p:nvSpPr>
        <p:spPr/>
        <p:txBody>
          <a:bodyPr/>
          <a:lstStyle/>
          <a:p>
            <a:fld id="{BEDB5610-30B7-4179-B26B-C33DF1033B3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need the partial derivatives of the displacement vector field in order to compute the strain, stress, and the internal elastic forces applied to the meshless particles. Moving Least Squares (MLS) approximation is used to compute this gradient.</a:t>
            </a:r>
          </a:p>
          <a:p>
            <a:endParaRPr lang="en-US" dirty="0" smtClean="0"/>
          </a:p>
          <a:p>
            <a:pPr marL="228600" indent="-228600">
              <a:buAutoNum type="arabicParenR"/>
            </a:pPr>
            <a:r>
              <a:rPr lang="en-US" dirty="0" smtClean="0"/>
              <a:t>For a central meshless particle </a:t>
            </a:r>
            <a:r>
              <a:rPr lang="en-US" dirty="0" err="1" smtClean="0"/>
              <a:t>i</a:t>
            </a:r>
            <a:r>
              <a:rPr lang="en-US" dirty="0" smtClean="0"/>
              <a:t> and its neighbor j, the value of </a:t>
            </a:r>
            <a:r>
              <a:rPr lang="en-US" dirty="0" err="1" smtClean="0"/>
              <a:t>ux</a:t>
            </a:r>
            <a:r>
              <a:rPr lang="en-US" dirty="0" smtClean="0"/>
              <a:t> at the location of j can be approximated by the first order Taylor expansion as shown above.</a:t>
            </a:r>
          </a:p>
          <a:p>
            <a:pPr marL="228600" indent="-228600">
              <a:buAutoNum type="arabicParenR"/>
            </a:pPr>
            <a:r>
              <a:rPr lang="en-US" dirty="0" smtClean="0"/>
              <a:t>We</a:t>
            </a:r>
            <a:r>
              <a:rPr lang="en-US" baseline="0" dirty="0" smtClean="0"/>
              <a:t> measure the error of approximation as the sum of the squared differences between the approximated values and the known values weighted by the previously defined weight function. When expanded, the error metric takes the following form. Given this form, we want to find the partial derivatives that minimize the error e. Therefore, setting the derivatives of e with respect to the partial derivative terms to zero results in three equations for the three unknowns.</a:t>
            </a:r>
          </a:p>
          <a:p>
            <a:pPr marL="228600" indent="-228600">
              <a:buAutoNum type="arabicParenR"/>
            </a:pPr>
            <a:r>
              <a:rPr lang="en-US" dirty="0" smtClean="0"/>
              <a:t>The coefficient of the partial derivative on the left-hand side of the last equation is the 3x3 matrix called the moment matrix (A). A can be inverted and </a:t>
            </a:r>
            <a:r>
              <a:rPr lang="en-US" dirty="0" err="1" smtClean="0"/>
              <a:t>premultiplied</a:t>
            </a:r>
            <a:r>
              <a:rPr lang="en-US" dirty="0" smtClean="0"/>
              <a:t> with both of the sides of the equation to get the formula for the computation of the partial derivatives.</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elastic body forces that are applied to the individual particles in the meshless collocation method are calculated through the strain energy density, which is a function of the particle displacements. For a particle </a:t>
            </a:r>
            <a:r>
              <a:rPr lang="en-US" dirty="0" err="1" smtClean="0"/>
              <a:t>i</a:t>
            </a:r>
            <a:r>
              <a:rPr lang="en-US" dirty="0" smtClean="0"/>
              <a:t> with volume vi, the strain energy density becomes as follows.</a:t>
            </a:r>
          </a:p>
          <a:p>
            <a:endParaRPr lang="en-US" dirty="0" smtClean="0"/>
          </a:p>
          <a:p>
            <a:r>
              <a:rPr lang="en-US" dirty="0" smtClean="0"/>
              <a:t>The forces applied to the particle </a:t>
            </a:r>
            <a:r>
              <a:rPr lang="en-US" dirty="0" err="1" smtClean="0"/>
              <a:t>i</a:t>
            </a:r>
            <a:r>
              <a:rPr lang="en-US" dirty="0" smtClean="0"/>
              <a:t> and its neighbors j are then the directional derivative of the energy density with respect to particle displacements.</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Hertzian</a:t>
            </a:r>
            <a:r>
              <a:rPr lang="en-US" dirty="0" smtClean="0"/>
              <a:t> theory of non-adhesive elastic contact defines analytical solutions for the interaction of elastic half-spaces with simple shapes in terms of applied force and object indentation. For example, the amount of indentation of an elastic half-space under a spherical load is given by the above equation, where F is the vertical force applied on the spherical load, R is the radius of the spherical load, d is the indentation amount, and E* is the combined Young’s modulus of the two materials.</a:t>
            </a:r>
          </a:p>
          <a:p>
            <a:endParaRPr lang="en-US" dirty="0" smtClean="0"/>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Hertzian</a:t>
            </a:r>
            <a:r>
              <a:rPr lang="en-US" sz="1200" kern="1200" baseline="0" dirty="0" smtClean="0">
                <a:solidFill>
                  <a:schemeClr val="tx1"/>
                </a:solidFill>
                <a:latin typeface="+mn-lt"/>
                <a:ea typeface="+mn-ea"/>
                <a:cs typeface="+mn-cs"/>
              </a:rPr>
              <a:t> theory assumes (1) small strains within the elastic material, (2) much smaller area of contact compared to the areas of the objects in contact, and (3) continuous and frictionless contact surfaces.</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FEBio</a:t>
            </a:r>
            <a:r>
              <a:rPr lang="en-US" dirty="0" smtClean="0"/>
              <a:t> is an open-source software suite that is primarily targeted towards biomechanics and biophysics problems with a specific focus on nonlinear large deformation problems in </a:t>
            </a:r>
            <a:r>
              <a:rPr lang="en-US" dirty="0" err="1" smtClean="0"/>
              <a:t>biosolid</a:t>
            </a:r>
            <a:r>
              <a:rPr lang="en-US" dirty="0" smtClean="0"/>
              <a:t> mechanics. </a:t>
            </a:r>
            <a:r>
              <a:rPr lang="en-US" dirty="0" err="1" smtClean="0"/>
              <a:t>FEBio</a:t>
            </a:r>
            <a:r>
              <a:rPr lang="en-US" dirty="0" smtClean="0"/>
              <a:t> provides several models and options to represent the non-adhesive </a:t>
            </a:r>
            <a:r>
              <a:rPr lang="en-US" dirty="0" err="1" smtClean="0"/>
              <a:t>Hertzian</a:t>
            </a:r>
            <a:r>
              <a:rPr lang="en-US" dirty="0" smtClean="0"/>
              <a:t> contact theory. In our experiments, we selected the facet-to-facet sliding algorithm that is based on </a:t>
            </a:r>
            <a:r>
              <a:rPr lang="en-US" dirty="0" err="1" smtClean="0"/>
              <a:t>Laursen’s</a:t>
            </a:r>
            <a:r>
              <a:rPr lang="en-US" dirty="0" smtClean="0"/>
              <a:t> contact formulation. In this algorithm, the contact constraints are enforced through </a:t>
            </a:r>
            <a:r>
              <a:rPr lang="en-US" dirty="0" err="1" smtClean="0"/>
              <a:t>lagrange</a:t>
            </a:r>
            <a:r>
              <a:rPr lang="en-US" dirty="0" smtClean="0"/>
              <a:t> multipliers.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simulation scene for the experiments was recreated in </a:t>
            </a:r>
            <a:r>
              <a:rPr lang="en-US" sz="1200" kern="1200" baseline="0" dirty="0" err="1" smtClean="0">
                <a:solidFill>
                  <a:schemeClr val="tx1"/>
                </a:solidFill>
                <a:latin typeface="+mn-lt"/>
                <a:ea typeface="+mn-ea"/>
                <a:cs typeface="+mn-cs"/>
              </a:rPr>
              <a:t>FEBio</a:t>
            </a:r>
            <a:r>
              <a:rPr lang="en-US" sz="1200" kern="1200" baseline="0" dirty="0" smtClean="0">
                <a:solidFill>
                  <a:schemeClr val="tx1"/>
                </a:solidFill>
                <a:latin typeface="+mn-lt"/>
                <a:ea typeface="+mn-ea"/>
                <a:cs typeface="+mn-cs"/>
              </a:rPr>
              <a:t> for the deformable block and the rigid spherical indenter.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simulation took over 4 minutes for 10 time steps. The node at the middle of the top of the deformable block was tracked for the vertical displacement and the vertical component of the contact force and the obtained load-displacement curve was compared to the theoretical solution. As can be seen from the force – indentation curve obtained through the </a:t>
            </a:r>
            <a:r>
              <a:rPr lang="en-US" sz="1200" kern="1200" baseline="0" dirty="0" err="1" smtClean="0">
                <a:solidFill>
                  <a:schemeClr val="tx1"/>
                </a:solidFill>
                <a:latin typeface="+mn-lt"/>
                <a:ea typeface="+mn-ea"/>
                <a:cs typeface="+mn-cs"/>
              </a:rPr>
              <a:t>FEBio</a:t>
            </a:r>
            <a:r>
              <a:rPr lang="en-US" sz="1200" kern="1200" baseline="0" dirty="0" smtClean="0">
                <a:solidFill>
                  <a:schemeClr val="tx1"/>
                </a:solidFill>
                <a:latin typeface="+mn-lt"/>
                <a:ea typeface="+mn-ea"/>
                <a:cs typeface="+mn-cs"/>
              </a:rPr>
              <a:t> application, the results are in very good agreement with the theoretical solution, therefore verifying the usefulness of the </a:t>
            </a:r>
            <a:r>
              <a:rPr lang="en-US" sz="1200" kern="1200" baseline="0" dirty="0" err="1" smtClean="0">
                <a:solidFill>
                  <a:schemeClr val="tx1"/>
                </a:solidFill>
                <a:latin typeface="+mn-lt"/>
                <a:ea typeface="+mn-ea"/>
                <a:cs typeface="+mn-cs"/>
              </a:rPr>
              <a:t>Hertzian</a:t>
            </a:r>
            <a:r>
              <a:rPr lang="en-US" sz="1200" kern="1200" baseline="0" dirty="0" smtClean="0">
                <a:solidFill>
                  <a:schemeClr val="tx1"/>
                </a:solidFill>
                <a:latin typeface="+mn-lt"/>
                <a:ea typeface="+mn-ea"/>
                <a:cs typeface="+mn-cs"/>
              </a:rPr>
              <a:t> contact theory as a verification method. </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SOFA is an open-source object-oriented software library that is targeted towards interactive medical simulations.</a:t>
            </a:r>
          </a:p>
          <a:p>
            <a:endParaRPr lang="en-US" dirty="0" smtClean="0"/>
          </a:p>
          <a:p>
            <a:r>
              <a:rPr lang="en-US" dirty="0" smtClean="0"/>
              <a:t>The contact mechanics experiment was setup as a SOFA scene. In order to assess the ground-truth performance of the contact handling in SOFA, the rectangular deformable block was represented with the hexahedral finite element model in addition to the described meshless collocation method. For a given sphere radius, simulations were performed for varying force values (F) applied to the spherical load. With the applied force, the rigid sphere comes into contact with the block and deforms it. The vertical velocity of the sphere is monitored and the indentation of the material (d) is measured when the sphere comes to rest. This F-d pair is recorded and compared to the theoretical solution for both the hexahedral FEM and meshless method cases.</a:t>
            </a:r>
          </a:p>
          <a:p>
            <a:endParaRPr lang="en-US" dirty="0" smtClean="0"/>
          </a:p>
          <a:p>
            <a:r>
              <a:rPr lang="en-US" dirty="0" smtClean="0"/>
              <a:t>As can be seen</a:t>
            </a:r>
            <a:r>
              <a:rPr lang="en-US" baseline="0" dirty="0" smtClean="0"/>
              <a:t> from the force – indentation curves, the two results for the SOFA FEM and meshless method implementation show good agreement with the theoretical solution.</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performed a mesh convergence study for the meshless collocation method by investigating the convergence of the indentation amount to the theoretical value for a fixed amount of force. After around 6000</a:t>
            </a:r>
            <a:r>
              <a:rPr lang="en-US" baseline="0" dirty="0" smtClean="0"/>
              <a:t> particles, the indentation value converges to the theoretical indentation value.</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We compared the SOFA FEM implementation and the meshless collocation method with close accuracy in terms of the required computation times. For our meshless collocation method with nodal integration, we use an explicit time integration scheme with </a:t>
            </a:r>
            <a:r>
              <a:rPr lang="en-US" sz="1200" kern="1200" baseline="0" dirty="0" err="1" smtClean="0">
                <a:solidFill>
                  <a:schemeClr val="tx1"/>
                </a:solidFill>
                <a:latin typeface="+mn-lt"/>
                <a:ea typeface="+mn-ea"/>
                <a:cs typeface="+mn-cs"/>
              </a:rPr>
              <a:t>timestep</a:t>
            </a:r>
            <a:r>
              <a:rPr lang="en-US" sz="1200" kern="1200" baseline="0" dirty="0" smtClean="0">
                <a:solidFill>
                  <a:schemeClr val="tx1"/>
                </a:solidFill>
                <a:latin typeface="+mn-lt"/>
                <a:ea typeface="+mn-ea"/>
                <a:cs typeface="+mn-cs"/>
              </a:rPr>
              <a:t> of 0.001s without a stability problem. The calculations are performed within the SOFA application on a single Intel Core i5 </a:t>
            </a:r>
            <a:r>
              <a:rPr lang="en-US" sz="1200" kern="1200" baseline="0" dirty="0" err="1" smtClean="0">
                <a:solidFill>
                  <a:schemeClr val="tx1"/>
                </a:solidFill>
                <a:latin typeface="+mn-lt"/>
                <a:ea typeface="+mn-ea"/>
                <a:cs typeface="+mn-cs"/>
              </a:rPr>
              <a:t>cpu</a:t>
            </a:r>
            <a:r>
              <a:rPr lang="en-US" sz="1200" kern="1200" baseline="0" dirty="0" smtClean="0">
                <a:solidFill>
                  <a:schemeClr val="tx1"/>
                </a:solidFill>
                <a:latin typeface="+mn-lt"/>
                <a:ea typeface="+mn-ea"/>
                <a:cs typeface="+mn-cs"/>
              </a:rPr>
              <a:t> running at 2.67 GHz with 16 GB of RAM under Windows 7 operating system. The calculation speed of the numerical algorithm is governed by the number of meshless particles and the number of neighbors assigned to each </a:t>
            </a:r>
            <a:r>
              <a:rPr lang="en-US" sz="1200" kern="1200" baseline="0" dirty="0" err="1" smtClean="0">
                <a:solidFill>
                  <a:schemeClr val="tx1"/>
                </a:solidFill>
                <a:latin typeface="+mn-lt"/>
                <a:ea typeface="+mn-ea"/>
                <a:cs typeface="+mn-cs"/>
              </a:rPr>
              <a:t>particle.The</a:t>
            </a:r>
            <a:r>
              <a:rPr lang="en-US" sz="1200" kern="1200" baseline="0" dirty="0" smtClean="0">
                <a:solidFill>
                  <a:schemeClr val="tx1"/>
                </a:solidFill>
                <a:latin typeface="+mn-lt"/>
                <a:ea typeface="+mn-ea"/>
                <a:cs typeface="+mn-cs"/>
              </a:rPr>
              <a:t> SOFA FEM implementation with </a:t>
            </a:r>
            <a:r>
              <a:rPr lang="en-US" sz="1200" kern="1200" baseline="0" dirty="0" err="1" smtClean="0">
                <a:solidFill>
                  <a:schemeClr val="tx1"/>
                </a:solidFill>
                <a:latin typeface="+mn-lt"/>
                <a:ea typeface="+mn-ea"/>
                <a:cs typeface="+mn-cs"/>
              </a:rPr>
              <a:t>timestep</a:t>
            </a:r>
            <a:r>
              <a:rPr lang="en-US" sz="1200" kern="1200" baseline="0" dirty="0" smtClean="0">
                <a:solidFill>
                  <a:schemeClr val="tx1"/>
                </a:solidFill>
                <a:latin typeface="+mn-lt"/>
                <a:ea typeface="+mn-ea"/>
                <a:cs typeface="+mn-cs"/>
              </a:rPr>
              <a:t> 0.01s, took 195ms of calculations per </a:t>
            </a:r>
            <a:r>
              <a:rPr lang="en-US" sz="1200" kern="1200" baseline="0" dirty="0" err="1" smtClean="0">
                <a:solidFill>
                  <a:schemeClr val="tx1"/>
                </a:solidFill>
                <a:latin typeface="+mn-lt"/>
                <a:ea typeface="+mn-ea"/>
                <a:cs typeface="+mn-cs"/>
              </a:rPr>
              <a:t>timestep</a:t>
            </a:r>
            <a:r>
              <a:rPr lang="en-US" sz="1200" kern="1200" baseline="0" dirty="0" smtClean="0">
                <a:solidFill>
                  <a:schemeClr val="tx1"/>
                </a:solidFill>
                <a:latin typeface="+mn-lt"/>
                <a:ea typeface="+mn-ea"/>
                <a:cs typeface="+mn-cs"/>
              </a:rPr>
              <a:t>, whereas the meshless method with </a:t>
            </a:r>
            <a:r>
              <a:rPr lang="en-US" sz="1200" kern="1200" baseline="0" dirty="0" err="1" smtClean="0">
                <a:solidFill>
                  <a:schemeClr val="tx1"/>
                </a:solidFill>
                <a:latin typeface="+mn-lt"/>
                <a:ea typeface="+mn-ea"/>
                <a:cs typeface="+mn-cs"/>
              </a:rPr>
              <a:t>timestep</a:t>
            </a:r>
            <a:r>
              <a:rPr lang="en-US" sz="1200" kern="1200" baseline="0" dirty="0" smtClean="0">
                <a:solidFill>
                  <a:schemeClr val="tx1"/>
                </a:solidFill>
                <a:latin typeface="+mn-lt"/>
                <a:ea typeface="+mn-ea"/>
                <a:cs typeface="+mn-cs"/>
              </a:rPr>
              <a:t> 0.001s, consumed 20.11ms for calculations per </a:t>
            </a:r>
            <a:r>
              <a:rPr lang="en-US" sz="1200" kern="1200" baseline="0" dirty="0" err="1" smtClean="0">
                <a:solidFill>
                  <a:schemeClr val="tx1"/>
                </a:solidFill>
                <a:latin typeface="+mn-lt"/>
                <a:ea typeface="+mn-ea"/>
                <a:cs typeface="+mn-cs"/>
              </a:rPr>
              <a:t>timestep</a:t>
            </a:r>
            <a:r>
              <a:rPr lang="en-US" sz="1200" kern="1200" baseline="0" dirty="0" smtClean="0">
                <a:solidFill>
                  <a:schemeClr val="tx1"/>
                </a:solidFill>
                <a:latin typeface="+mn-lt"/>
                <a:ea typeface="+mn-ea"/>
                <a:cs typeface="+mn-cs"/>
              </a:rPr>
              <a:t>. Therefore, the meshless collocation implementation in SOFA (along with other SOFA related operations such as collision detection…etc.) is roughly 25 times slower than the real-time operation, which is slightly better than the 30 times slower performance reported by the Meshless TLED algorithm (with older hardware of course).</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Advantages of Meshless Methods</a:t>
            </a:r>
          </a:p>
          <a:p>
            <a:r>
              <a:rPr lang="en-US" dirty="0" smtClean="0"/>
              <a:t>- </a:t>
            </a:r>
            <a:r>
              <a:rPr lang="en-US" dirty="0" err="1" smtClean="0"/>
              <a:t>Meshfree</a:t>
            </a:r>
            <a:r>
              <a:rPr lang="en-US" dirty="0" smtClean="0"/>
              <a:t> methods are well suited for problems with large deformations (high velocity impacts, solids under explosive loading, free surface flow)</a:t>
            </a:r>
          </a:p>
          <a:p>
            <a:r>
              <a:rPr lang="en-US" dirty="0" smtClean="0"/>
              <a:t>- </a:t>
            </a:r>
            <a:r>
              <a:rPr lang="en-US" dirty="0" err="1" smtClean="0"/>
              <a:t>Meshfree</a:t>
            </a:r>
            <a:r>
              <a:rPr lang="en-US" dirty="0" smtClean="0"/>
              <a:t> methods are well suited for localized problems (fracture, fragmentation, cracks, shear bands eventually with high curvature)</a:t>
            </a:r>
          </a:p>
          <a:p>
            <a:r>
              <a:rPr lang="en-US" dirty="0" smtClean="0"/>
              <a:t>- </a:t>
            </a:r>
            <a:r>
              <a:rPr lang="en-US" dirty="0" err="1" smtClean="0"/>
              <a:t>Meshfree</a:t>
            </a:r>
            <a:r>
              <a:rPr lang="en-US" dirty="0" smtClean="0"/>
              <a:t> shape functions are higher order continuous (no stress jumps at element boundaries, better stress distribution around crack tip, useful for certain constitutive models)</a:t>
            </a:r>
          </a:p>
          <a:p>
            <a:r>
              <a:rPr lang="en-US" dirty="0" smtClean="0"/>
              <a:t>- Non-local interpolation character</a:t>
            </a:r>
          </a:p>
          <a:p>
            <a:r>
              <a:rPr lang="en-US" dirty="0" smtClean="0"/>
              <a:t>- Simple implementation of h-adaptivity and p-adaptivity</a:t>
            </a:r>
          </a:p>
          <a:p>
            <a:r>
              <a:rPr lang="en-US" dirty="0" smtClean="0"/>
              <a:t>- No need for mesh generation</a:t>
            </a:r>
          </a:p>
          <a:p>
            <a:r>
              <a:rPr lang="en-US" dirty="0" smtClean="0"/>
              <a:t>- Better suited for crack problems (no mesh alignment sensitivity, no crack path continuity required)</a:t>
            </a:r>
          </a:p>
          <a:p>
            <a:endParaRPr lang="en-US" dirty="0" smtClean="0"/>
          </a:p>
          <a:p>
            <a:r>
              <a:rPr lang="en-US" dirty="0" smtClean="0"/>
              <a:t>Drawbacks of Meshless Methods</a:t>
            </a:r>
          </a:p>
          <a:p>
            <a:r>
              <a:rPr lang="en-US" dirty="0" smtClean="0"/>
              <a:t>- Higher computational cost</a:t>
            </a:r>
          </a:p>
          <a:p>
            <a:r>
              <a:rPr lang="en-US" dirty="0" smtClean="0"/>
              <a:t>- Difficulties with imposing essential boundary conditions since the meshless method shape functions are not interpolants.</a:t>
            </a:r>
          </a:p>
          <a:p>
            <a:r>
              <a:rPr lang="en-US" dirty="0" smtClean="0"/>
              <a:t>- Certain </a:t>
            </a:r>
            <a:r>
              <a:rPr lang="en-US" dirty="0" err="1" smtClean="0"/>
              <a:t>meshfree</a:t>
            </a:r>
            <a:r>
              <a:rPr lang="en-US" dirty="0" smtClean="0"/>
              <a:t> methods are unstable</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have been numerous approaches to modeling deformable objects. One early example is the work of </a:t>
            </a:r>
            <a:r>
              <a:rPr lang="en-US" dirty="0" err="1" smtClean="0"/>
              <a:t>Sederberg</a:t>
            </a:r>
            <a:r>
              <a:rPr lang="en-US" dirty="0" smtClean="0"/>
              <a:t> and Parry that presented a technique for deforming solid geometric models in an intuitive free-form manner. The deformations are based on interpolating </a:t>
            </a:r>
            <a:r>
              <a:rPr lang="en-US" dirty="0" err="1" smtClean="0"/>
              <a:t>trivariate</a:t>
            </a:r>
            <a:r>
              <a:rPr lang="en-US" dirty="0" smtClean="0"/>
              <a:t> Bernstein polynomials, and can be applied either globally or locally with volume preservation. Free-form deformation is an approximate and simple method for deforming solid objects; however the lack of physical basis is grounds for excluding it as an option for realistic medical simulations.</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popular method is mass-spring network models and membrane based approximations that utilize spring meshes. A spring mesh is composed of vertices and edges, in which each edge is realized as a spring that connects vertices pair-wise, and each vertex is idealized as a point mass. Although spring meshes employ physical equations like Hooke’s law, it is difficult to reproduce specific elastic material properties even with very careful distribution of spring stiffness through the mesh and can suffer from poor numerical stability.</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 number of recent techniques have addressed the fidelity versus efficiency trade-off. Another important work in the area is the finite element model based on Total Lagrangian Explicit Dynamics (TLED). The difference between the TLED based finite element model and other approaches is using the original reference configuration of the object to calculate the stress and strain tensors during a simulation step. As a result of expressing computations in the reference coordinates, the authors were able to pre-compute spatial derivatives. The pre-computation of the spatial derivatives leads to efficiency in terms of computational resources, while being capable of handling geometric and material nonlinearities.</a:t>
            </a:r>
          </a:p>
          <a:p>
            <a:endParaRPr lang="en-US" dirty="0" smtClean="0"/>
          </a:p>
          <a:p>
            <a:r>
              <a:rPr lang="en-US" dirty="0" smtClean="0"/>
              <a:t>In this particular work, the central difference based explicit integration was employed rather than the implicit integration scheme. With this choice, they were able to avoid solving the set of non-linear algebraic equations that are required by the implicit integration at each time step. However, the use of explicit integration brings limitation on the time step size. The implementation choice is being justified by stating that the relatively lower stiffness (Young’s modulus) value of the soft tissue relaxes the time step limitation considerably compared to the typical simulations involving more stiff material like steel or concrete.</a:t>
            </a:r>
          </a:p>
          <a:p>
            <a:endParaRPr lang="en-US" dirty="0" smtClean="0"/>
          </a:p>
          <a:p>
            <a:r>
              <a:rPr lang="en-US" dirty="0" smtClean="0"/>
              <a:t>Extra notes:</a:t>
            </a:r>
          </a:p>
          <a:p>
            <a:pPr>
              <a:buFontTx/>
              <a:buChar char="-"/>
            </a:pPr>
            <a:r>
              <a:rPr lang="en-US" dirty="0" smtClean="0"/>
              <a:t>Maximum time step allowed for stability is inversely proportional</a:t>
            </a:r>
            <a:r>
              <a:rPr lang="en-US" baseline="0" dirty="0" smtClean="0"/>
              <a:t> to the square root of Young’s modulus divided by the mass density.</a:t>
            </a:r>
          </a:p>
          <a:p>
            <a:pPr>
              <a:buFontTx/>
              <a:buChar char="-"/>
            </a:pPr>
            <a:r>
              <a:rPr lang="en-US" baseline="0" dirty="0" smtClean="0"/>
              <a:t>In Updated Lagrangian formulation Cauchy stress and </a:t>
            </a:r>
            <a:r>
              <a:rPr lang="en-US" baseline="0" dirty="0" err="1" smtClean="0"/>
              <a:t>Almansi</a:t>
            </a:r>
            <a:r>
              <a:rPr lang="en-US" baseline="0" dirty="0" smtClean="0"/>
              <a:t> strain are used. In Total Lagrangian formulation, Second </a:t>
            </a:r>
            <a:r>
              <a:rPr lang="en-US" baseline="0" dirty="0" err="1" smtClean="0"/>
              <a:t>Piola-Kirchoff</a:t>
            </a:r>
            <a:r>
              <a:rPr lang="en-US" baseline="0" dirty="0" smtClean="0"/>
              <a:t> stress and Green strain are used.</a:t>
            </a:r>
          </a:p>
          <a:p>
            <a:pPr>
              <a:buFontTx/>
              <a:buChar char="-"/>
            </a:pPr>
            <a:r>
              <a:rPr lang="en-US" baseline="0" dirty="0" smtClean="0"/>
              <a:t>To further increase the efficiency, they use “under-integrated elements” (such as one integration point per a hexahedral element).</a:t>
            </a:r>
            <a:endParaRPr lang="en-US" dirty="0" smtClean="0"/>
          </a:p>
        </p:txBody>
      </p:sp>
      <p:sp>
        <p:nvSpPr>
          <p:cNvPr id="4" name="Slide Number Placeholder 3"/>
          <p:cNvSpPr>
            <a:spLocks noGrp="1"/>
          </p:cNvSpPr>
          <p:nvPr>
            <p:ph type="sldNum" sz="quarter" idx="10"/>
          </p:nvPr>
        </p:nvSpPr>
        <p:spPr/>
        <p:txBody>
          <a:bodyPr/>
          <a:lstStyle/>
          <a:p>
            <a:fld id="{BEDB5610-30B7-4179-B26B-C33DF1033B3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work extends</a:t>
            </a:r>
            <a:r>
              <a:rPr lang="en-US" baseline="0" dirty="0" smtClean="0"/>
              <a:t> the Total Lagrangian Explicit Dynamics algorithm by applying the same </a:t>
            </a:r>
            <a:r>
              <a:rPr lang="en-US" baseline="0" dirty="0" err="1" smtClean="0"/>
              <a:t>precomputation</a:t>
            </a:r>
            <a:r>
              <a:rPr lang="en-US" baseline="0" dirty="0" smtClean="0"/>
              <a:t> principle to the meshless methods.</a:t>
            </a:r>
          </a:p>
          <a:p>
            <a:endParaRPr lang="en-US" baseline="0" dirty="0" smtClean="0"/>
          </a:p>
          <a:p>
            <a:r>
              <a:rPr lang="en-US" baseline="0" dirty="0" smtClean="0"/>
              <a:t>The simulation geometry is </a:t>
            </a:r>
            <a:r>
              <a:rPr lang="en-US" baseline="0" dirty="0" err="1" smtClean="0"/>
              <a:t>discretized</a:t>
            </a:r>
            <a:r>
              <a:rPr lang="en-US" baseline="0" dirty="0" smtClean="0"/>
              <a:t> by meshless nodes at which masses are stored and forces – displacements are computed and integration points at which stresses and strains are calculated. The meshless nodes are arbitrarily distributed through the simulation geometry, whereas the integration points are distributed over a regular grid that does not need to conform to the simulation geometry.</a:t>
            </a:r>
          </a:p>
          <a:p>
            <a:endParaRPr lang="en-US" baseline="0" dirty="0" smtClean="0"/>
          </a:p>
          <a:p>
            <a:r>
              <a:rPr lang="en-US" baseline="0" dirty="0" smtClean="0"/>
              <a:t>As in the previous TLED method, the local neighboring nodes list and the Moving Least Square (MLS) shape function derivatives are precomputed and used throughout the simulation.</a:t>
            </a:r>
          </a:p>
          <a:p>
            <a:endParaRPr lang="en-US" baseline="0" dirty="0" smtClean="0"/>
          </a:p>
          <a:p>
            <a:r>
              <a:rPr lang="en-US" baseline="0" dirty="0" smtClean="0"/>
              <a:t>With about 4000 meshless nodes and 6000 integration points, the algorithm runs about 30 times slower than the real-time.</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algorithm supports both regular distribution and hierarchical distribution by pre-tetrahedralization of the complex geometry. In both cases, the support radii</a:t>
            </a:r>
            <a:r>
              <a:rPr lang="en-US" baseline="0" dirty="0" smtClean="0"/>
              <a:t> of the meshless nodes are computed by finding the average distance to the k-nearest neighbors. To increase the efficiency of the neighborhood search, a </a:t>
            </a:r>
            <a:r>
              <a:rPr lang="en-US" baseline="0" dirty="0" err="1" smtClean="0"/>
              <a:t>kd</a:t>
            </a:r>
            <a:r>
              <a:rPr lang="en-US" baseline="0" dirty="0" smtClean="0"/>
              <a:t>-tree data structure is utilized.</a:t>
            </a:r>
          </a:p>
          <a:p>
            <a:endParaRPr lang="en-US" baseline="0" dirty="0" smtClean="0"/>
          </a:p>
          <a:p>
            <a:r>
              <a:rPr lang="en-US" baseline="0" dirty="0" smtClean="0"/>
              <a:t>In this work, we used spherical support domains.</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Weight (kernel) function in</a:t>
            </a:r>
            <a:r>
              <a:rPr lang="en-US" baseline="0" dirty="0" smtClean="0"/>
              <a:t> the meshless method context is an important element as it describes the way meshless nodes affect each other and how the material values of the continuum such as the mass, volume and density are distributed among the meshless nodes. In this work we use a polynomial kernel function.</a:t>
            </a:r>
          </a:p>
          <a:p>
            <a:endParaRPr lang="en-US" baseline="0" dirty="0" smtClean="0"/>
          </a:p>
          <a:p>
            <a:r>
              <a:rPr lang="en-US" baseline="0" dirty="0" smtClean="0"/>
              <a:t>The mass of a meshless node is distributed around it via this weight function. The masses of the meshless nodes are initialized through this given equation. In this equation, rho is the material density value, r</a:t>
            </a:r>
            <a:r>
              <a:rPr lang="en-US" baseline="-25000" dirty="0" smtClean="0"/>
              <a:t>i</a:t>
            </a:r>
            <a:r>
              <a:rPr lang="en-US" baseline="0" dirty="0" smtClean="0"/>
              <a:t> is the average distance to the k-nearest neighbors, and s is a scaling factor parameter chosen by the user so that the average of the assigned densities to the nodes (rho</a:t>
            </a:r>
            <a:r>
              <a:rPr lang="en-US" baseline="-25000" dirty="0" smtClean="0"/>
              <a:t>i</a:t>
            </a:r>
            <a:r>
              <a:rPr lang="en-US" baseline="0" dirty="0" smtClean="0"/>
              <a:t>) is close to the actual density value of the material (rho).</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Nodal integration is fast and efficient compared to the</a:t>
            </a:r>
            <a:r>
              <a:rPr lang="en-US" baseline="0" dirty="0" smtClean="0"/>
              <a:t> spatial integration methods that use background meshes and background grids, which use several gauss points per region. The problem with nodal integration is that it suffers from instability which had been addressed by several work.</a:t>
            </a:r>
          </a:p>
          <a:p>
            <a:endParaRPr lang="en-US" baseline="0" dirty="0" smtClean="0"/>
          </a:p>
          <a:p>
            <a:r>
              <a:rPr lang="en-US" dirty="0" smtClean="0"/>
              <a:t>In this work, we calculate the spatial derivatives of the deformation gradient only at the particle locations similar to the meshless collocation methods. In meshless collocation methods, the equations are satisfied only at the meshless nodes, making these methods truly meshless with higher computational efficiency.</a:t>
            </a:r>
          </a:p>
          <a:p>
            <a:endParaRPr lang="en-US" dirty="0" smtClean="0"/>
          </a:p>
          <a:p>
            <a:r>
              <a:rPr lang="en-US" dirty="0" smtClean="0"/>
              <a:t>On the left,</a:t>
            </a:r>
            <a:r>
              <a:rPr lang="en-US" baseline="0" dirty="0" smtClean="0"/>
              <a:t> there is a typical implementation of a meshless method with additional integration points. In these types, stresses and strains are calculated at the integration points whereas forces and displacements are computed at the meshless nodes. On the right hand side is the typical implementation of a collocation-based meshless method with nodal integration. There is no need for additional integration points at the expense of added instability.</a:t>
            </a:r>
            <a:endParaRPr lang="en-US" dirty="0"/>
          </a:p>
        </p:txBody>
      </p:sp>
      <p:sp>
        <p:nvSpPr>
          <p:cNvPr id="4" name="Slide Number Placeholder 3"/>
          <p:cNvSpPr>
            <a:spLocks noGrp="1"/>
          </p:cNvSpPr>
          <p:nvPr>
            <p:ph type="sldNum" sz="quarter" idx="10"/>
          </p:nvPr>
        </p:nvSpPr>
        <p:spPr/>
        <p:txBody>
          <a:bodyPr/>
          <a:lstStyle/>
          <a:p>
            <a:fld id="{BEDB5610-30B7-4179-B26B-C33DF1033B3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22"/>
          <p:cNvGrpSpPr>
            <a:grpSpLocks/>
          </p:cNvGrpSpPr>
          <p:nvPr userDrawn="1"/>
        </p:nvGrpSpPr>
        <p:grpSpPr bwMode="auto">
          <a:xfrm>
            <a:off x="0" y="0"/>
            <a:ext cx="9144001" cy="6858000"/>
            <a:chOff x="0" y="0"/>
            <a:chExt cx="5760" cy="4320"/>
          </a:xfrm>
        </p:grpSpPr>
        <p:pic>
          <p:nvPicPr>
            <p:cNvPr id="8" name="Picture 18"/>
            <p:cNvPicPr>
              <a:picLocks noChangeAspect="1" noChangeArrowheads="1"/>
            </p:cNvPicPr>
            <p:nvPr/>
          </p:nvPicPr>
          <p:blipFill>
            <a:blip r:embed="rId2" cstate="print"/>
            <a:srcRect/>
            <a:stretch>
              <a:fillRect/>
            </a:stretch>
          </p:blipFill>
          <p:spPr bwMode="auto">
            <a:xfrm>
              <a:off x="0" y="0"/>
              <a:ext cx="5760" cy="4320"/>
            </a:xfrm>
            <a:prstGeom prst="rect">
              <a:avLst/>
            </a:prstGeom>
            <a:noFill/>
            <a:ln w="9525">
              <a:noFill/>
              <a:miter lim="800000"/>
              <a:headEnd/>
              <a:tailEnd/>
            </a:ln>
          </p:spPr>
        </p:pic>
        <p:sp>
          <p:nvSpPr>
            <p:cNvPr id="9" name="Rectangle 19"/>
            <p:cNvSpPr>
              <a:spLocks noChangeArrowheads="1"/>
            </p:cNvSpPr>
            <p:nvPr/>
          </p:nvSpPr>
          <p:spPr bwMode="auto">
            <a:xfrm>
              <a:off x="77" y="82"/>
              <a:ext cx="5624" cy="4174"/>
            </a:xfrm>
            <a:prstGeom prst="rect">
              <a:avLst/>
            </a:prstGeom>
            <a:solidFill>
              <a:schemeClr val="bg1"/>
            </a:solidFill>
            <a:ln w="9525">
              <a:noFill/>
              <a:miter lim="800000"/>
              <a:headEnd/>
              <a:tailEnd/>
            </a:ln>
          </p:spPr>
          <p:txBody>
            <a:bodyPr wrap="none" anchor="ctr"/>
            <a:lstStyle/>
            <a:p>
              <a:endParaRPr lang="ja-JP" altLang="en-US"/>
            </a:p>
          </p:txBody>
        </p:sp>
        <p:pic>
          <p:nvPicPr>
            <p:cNvPr id="10" name="Picture 20"/>
            <p:cNvPicPr>
              <a:picLocks noChangeAspect="1" noChangeArrowheads="1"/>
            </p:cNvPicPr>
            <p:nvPr/>
          </p:nvPicPr>
          <p:blipFill>
            <a:blip r:embed="rId3" cstate="print"/>
            <a:srcRect/>
            <a:stretch>
              <a:fillRect/>
            </a:stretch>
          </p:blipFill>
          <p:spPr bwMode="auto">
            <a:xfrm>
              <a:off x="5202" y="3793"/>
              <a:ext cx="491" cy="443"/>
            </a:xfrm>
            <a:prstGeom prst="rect">
              <a:avLst/>
            </a:prstGeom>
            <a:noFill/>
            <a:ln w="9525">
              <a:noFill/>
              <a:miter lim="800000"/>
              <a:headEnd/>
              <a:tailEnd/>
            </a:ln>
          </p:spPr>
        </p:pic>
        <p:pic>
          <p:nvPicPr>
            <p:cNvPr id="11" name="Picture 21" descr="MICCAI_logo_lg(cmyk)"/>
            <p:cNvPicPr>
              <a:picLocks noChangeAspect="1" noChangeArrowheads="1"/>
            </p:cNvPicPr>
            <p:nvPr/>
          </p:nvPicPr>
          <p:blipFill>
            <a:blip r:embed="rId4" cstate="print"/>
            <a:srcRect/>
            <a:stretch>
              <a:fillRect/>
            </a:stretch>
          </p:blipFill>
          <p:spPr bwMode="auto">
            <a:xfrm>
              <a:off x="113" y="3847"/>
              <a:ext cx="418" cy="345"/>
            </a:xfrm>
            <a:prstGeom prst="rect">
              <a:avLst/>
            </a:prstGeom>
            <a:noFill/>
            <a:ln w="9525">
              <a:noFill/>
              <a:miter lim="800000"/>
              <a:headEnd/>
              <a:tailEnd/>
            </a:ln>
          </p:spPr>
        </p:pic>
      </p:gr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C8EE90-A5C6-4243-990D-E78C9DEC5B6E}"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5519-C06A-41DE-8846-4C0AB609D3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EE90-A5C6-4243-990D-E78C9DEC5B6E}"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5519-C06A-41DE-8846-4C0AB609D3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EE90-A5C6-4243-990D-E78C9DEC5B6E}"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5519-C06A-41DE-8846-4C0AB609D3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7"/>
          <p:cNvPicPr>
            <a:picLocks noChangeAspect="1" noChangeArrowheads="1"/>
          </p:cNvPicPr>
          <p:nvPr userDrawn="1"/>
        </p:nvPicPr>
        <p:blipFill>
          <a:blip r:embed="rId2" cstate="print"/>
          <a:srcRect/>
          <a:stretch>
            <a:fillRect/>
          </a:stretch>
        </p:blipFill>
        <p:spPr bwMode="auto">
          <a:xfrm>
            <a:off x="8027988" y="5849938"/>
            <a:ext cx="1116012" cy="1008062"/>
          </a:xfrm>
          <a:prstGeom prst="rect">
            <a:avLst/>
          </a:prstGeom>
          <a:noFill/>
          <a:ln w="9525">
            <a:noFill/>
            <a:miter lim="800000"/>
            <a:headEnd/>
            <a:tailEnd/>
          </a:ln>
        </p:spPr>
      </p:pic>
      <p:pic>
        <p:nvPicPr>
          <p:cNvPr id="9" name="Picture 5"/>
          <p:cNvPicPr>
            <a:picLocks noChangeAspect="1" noChangeArrowheads="1"/>
          </p:cNvPicPr>
          <p:nvPr userDrawn="1"/>
        </p:nvPicPr>
        <p:blipFill>
          <a:blip r:embed="rId3" cstate="print"/>
          <a:srcRect/>
          <a:stretch>
            <a:fillRect/>
          </a:stretch>
        </p:blipFill>
        <p:spPr bwMode="auto">
          <a:xfrm>
            <a:off x="0" y="5972175"/>
            <a:ext cx="900113" cy="885825"/>
          </a:xfrm>
          <a:prstGeom prst="rect">
            <a:avLst/>
          </a:prstGeom>
          <a:noFill/>
          <a:ln w="9525">
            <a:noFill/>
            <a:miter lim="800000"/>
            <a:headEnd/>
            <a:tailEnd/>
          </a:ln>
        </p:spPr>
      </p:pic>
      <p:pic>
        <p:nvPicPr>
          <p:cNvPr id="8" name="Picture 8"/>
          <p:cNvPicPr>
            <a:picLocks noChangeAspect="1" noChangeArrowheads="1"/>
          </p:cNvPicPr>
          <p:nvPr userDrawn="1"/>
        </p:nvPicPr>
        <p:blipFill>
          <a:blip r:embed="rId4" cstate="print"/>
          <a:srcRect/>
          <a:stretch>
            <a:fillRect/>
          </a:stretch>
        </p:blipFill>
        <p:spPr bwMode="auto">
          <a:xfrm>
            <a:off x="8247063" y="0"/>
            <a:ext cx="896937" cy="981075"/>
          </a:xfrm>
          <a:prstGeom prst="rect">
            <a:avLst/>
          </a:prstGeom>
          <a:noFill/>
          <a:ln w="9525">
            <a:noFill/>
            <a:miter lim="800000"/>
            <a:headEnd/>
            <a:tailEnd/>
          </a:ln>
        </p:spPr>
      </p:pic>
      <p:pic>
        <p:nvPicPr>
          <p:cNvPr id="7" name="Picture 6"/>
          <p:cNvPicPr>
            <a:picLocks noChangeAspect="1" noChangeArrowheads="1"/>
          </p:cNvPicPr>
          <p:nvPr userDrawn="1"/>
        </p:nvPicPr>
        <p:blipFill>
          <a:blip r:embed="rId5" cstate="print"/>
          <a:srcRect/>
          <a:stretch>
            <a:fillRect/>
          </a:stretch>
        </p:blipFill>
        <p:spPr bwMode="auto">
          <a:xfrm>
            <a:off x="0" y="0"/>
            <a:ext cx="823913" cy="8366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EE90-A5C6-4243-990D-E78C9DEC5B6E}"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5519-C06A-41DE-8846-4C0AB609D3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8EE90-A5C6-4243-990D-E78C9DEC5B6E}" type="datetimeFigureOut">
              <a:rPr lang="en-US" smtClean="0"/>
              <a:pPr/>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B5519-C06A-41DE-8846-4C0AB609D3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C8EE90-A5C6-4243-990D-E78C9DEC5B6E}"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B5519-C06A-41DE-8846-4C0AB609D3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C8EE90-A5C6-4243-990D-E78C9DEC5B6E}" type="datetimeFigureOut">
              <a:rPr lang="en-US" smtClean="0"/>
              <a:pPr/>
              <a:t>9/5/2013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B5519-C06A-41DE-8846-4C0AB609D3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C8EE90-A5C6-4243-990D-E78C9DEC5B6E}" type="datetimeFigureOut">
              <a:rPr lang="en-US" smtClean="0"/>
              <a:pPr/>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B5519-C06A-41DE-8846-4C0AB609D3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8EE90-A5C6-4243-990D-E78C9DEC5B6E}" type="datetimeFigureOut">
              <a:rPr lang="en-US" smtClean="0"/>
              <a:pPr/>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B5519-C06A-41DE-8846-4C0AB609D3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8EE90-A5C6-4243-990D-E78C9DEC5B6E}"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B5519-C06A-41DE-8846-4C0AB609D3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8EE90-A5C6-4243-990D-E78C9DEC5B6E}" type="datetimeFigureOut">
              <a:rPr lang="en-US" smtClean="0"/>
              <a:pPr/>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B5519-C06A-41DE-8846-4C0AB609D3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8EE90-A5C6-4243-990D-E78C9DEC5B6E}" type="datetimeFigureOut">
              <a:rPr lang="en-US" smtClean="0"/>
              <a:pPr/>
              <a:t>9/5/2013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B5519-C06A-41DE-8846-4C0AB609D3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Meshless Elasticity Model and Contact Mechanics-based Verification Technique</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Rifat Aras</a:t>
            </a:r>
            <a:r>
              <a:rPr lang="en-US" baseline="30000" dirty="0" smtClean="0"/>
              <a:t>1</a:t>
            </a:r>
          </a:p>
          <a:p>
            <a:r>
              <a:rPr lang="en-US" dirty="0" err="1" smtClean="0"/>
              <a:t>Yuzhong</a:t>
            </a:r>
            <a:r>
              <a:rPr lang="en-US" dirty="0" smtClean="0"/>
              <a:t> Shen</a:t>
            </a:r>
            <a:r>
              <a:rPr lang="en-US" baseline="30000" dirty="0" smtClean="0"/>
              <a:t>1</a:t>
            </a:r>
          </a:p>
          <a:p>
            <a:r>
              <a:rPr lang="en-US" dirty="0" smtClean="0"/>
              <a:t>Michel Audette</a:t>
            </a:r>
            <a:r>
              <a:rPr lang="en-US" baseline="30000" dirty="0" smtClean="0"/>
              <a:t>1</a:t>
            </a:r>
          </a:p>
          <a:p>
            <a:r>
              <a:rPr lang="en-US" dirty="0" err="1" smtClean="0"/>
              <a:t>Stephane</a:t>
            </a:r>
            <a:r>
              <a:rPr lang="en-US" dirty="0" smtClean="0"/>
              <a:t> Bordas</a:t>
            </a:r>
            <a:r>
              <a:rPr lang="en-US" baseline="30000" dirty="0" smtClean="0"/>
              <a:t>2</a:t>
            </a:r>
            <a:endParaRPr lang="en-US" baseline="30000" dirty="0"/>
          </a:p>
        </p:txBody>
      </p:sp>
      <p:sp>
        <p:nvSpPr>
          <p:cNvPr id="4" name="TextBox 3"/>
          <p:cNvSpPr txBox="1"/>
          <p:nvPr/>
        </p:nvSpPr>
        <p:spPr>
          <a:xfrm>
            <a:off x="838200" y="5553670"/>
            <a:ext cx="7467600" cy="923330"/>
          </a:xfrm>
          <a:prstGeom prst="rect">
            <a:avLst/>
          </a:prstGeom>
          <a:noFill/>
        </p:spPr>
        <p:txBody>
          <a:bodyPr wrap="square" rtlCol="0">
            <a:spAutoFit/>
          </a:bodyPr>
          <a:lstStyle/>
          <a:p>
            <a:pPr algn="ctr"/>
            <a:r>
              <a:rPr lang="en-US" baseline="30000" dirty="0" smtClean="0"/>
              <a:t>1</a:t>
            </a:r>
            <a:r>
              <a:rPr lang="en-US" dirty="0" smtClean="0"/>
              <a:t>Department of Modeling, Simulation, and Visualization Engineering, Old Dominion University, Norfolk, VA, United States</a:t>
            </a:r>
          </a:p>
          <a:p>
            <a:pPr algn="ctr"/>
            <a:r>
              <a:rPr lang="en-US" baseline="30000" dirty="0" smtClean="0"/>
              <a:t>2</a:t>
            </a:r>
            <a:r>
              <a:rPr lang="en-US" dirty="0" smtClean="0"/>
              <a:t>Institute of Mechanics and Advanced Materials, Cardiff University, Wales, UK</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6324600" y="2819400"/>
            <a:ext cx="2409825" cy="24034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Meshless Collocation Method</a:t>
            </a:r>
            <a:endParaRPr lang="en-US" dirty="0"/>
          </a:p>
        </p:txBody>
      </p:sp>
      <p:sp>
        <p:nvSpPr>
          <p:cNvPr id="3" name="Content Placeholder 2"/>
          <p:cNvSpPr>
            <a:spLocks noGrp="1"/>
          </p:cNvSpPr>
          <p:nvPr>
            <p:ph idx="1"/>
          </p:nvPr>
        </p:nvSpPr>
        <p:spPr/>
        <p:txBody>
          <a:bodyPr/>
          <a:lstStyle/>
          <a:p>
            <a:r>
              <a:rPr lang="en-US" dirty="0" err="1" smtClean="0"/>
              <a:t>Discretization</a:t>
            </a:r>
            <a:r>
              <a:rPr lang="en-US" dirty="0" smtClean="0"/>
              <a:t> of the Continuum</a:t>
            </a:r>
          </a:p>
          <a:p>
            <a:pPr lvl="1"/>
            <a:r>
              <a:rPr lang="en-US" dirty="0" smtClean="0"/>
              <a:t>Weight function</a:t>
            </a:r>
          </a:p>
          <a:p>
            <a:pPr lvl="1"/>
            <a:r>
              <a:rPr lang="en-US" dirty="0" smtClean="0"/>
              <a:t>Mass,</a:t>
            </a:r>
          </a:p>
          <a:p>
            <a:pPr lvl="1"/>
            <a:endParaRPr lang="en-US" dirty="0" smtClean="0"/>
          </a:p>
          <a:p>
            <a:pPr lvl="1">
              <a:buNone/>
            </a:pPr>
            <a:r>
              <a:rPr lang="en-US" dirty="0" smtClean="0"/>
              <a:t>		   volume,</a:t>
            </a:r>
          </a:p>
          <a:p>
            <a:pPr lvl="1">
              <a:buNone/>
            </a:pPr>
            <a:endParaRPr lang="en-US" dirty="0" smtClean="0"/>
          </a:p>
          <a:p>
            <a:pPr lvl="1">
              <a:buNone/>
            </a:pPr>
            <a:r>
              <a:rPr lang="en-US" dirty="0" smtClean="0"/>
              <a:t>			and density</a:t>
            </a:r>
          </a:p>
        </p:txBody>
      </p:sp>
      <p:pic>
        <p:nvPicPr>
          <p:cNvPr id="2051" name="Picture 3"/>
          <p:cNvPicPr>
            <a:picLocks noChangeAspect="1" noChangeArrowheads="1"/>
          </p:cNvPicPr>
          <p:nvPr/>
        </p:nvPicPr>
        <p:blipFill>
          <a:blip r:embed="rId4" cstate="print"/>
          <a:srcRect/>
          <a:stretch>
            <a:fillRect/>
          </a:stretch>
        </p:blipFill>
        <p:spPr bwMode="auto">
          <a:xfrm>
            <a:off x="3886200" y="2057400"/>
            <a:ext cx="2981325" cy="7620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934200" y="2057400"/>
            <a:ext cx="1200150" cy="733425"/>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2362200" y="2667000"/>
            <a:ext cx="1895475" cy="533400"/>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3505200" y="3733800"/>
            <a:ext cx="1762125" cy="514350"/>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4419600" y="4724400"/>
            <a:ext cx="1981200" cy="835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Meshless Collocation Method</a:t>
            </a:r>
            <a:endParaRPr lang="en-US" dirty="0"/>
          </a:p>
        </p:txBody>
      </p:sp>
      <p:sp>
        <p:nvSpPr>
          <p:cNvPr id="3" name="Content Placeholder 2"/>
          <p:cNvSpPr>
            <a:spLocks noGrp="1"/>
          </p:cNvSpPr>
          <p:nvPr>
            <p:ph idx="1"/>
          </p:nvPr>
        </p:nvSpPr>
        <p:spPr/>
        <p:txBody>
          <a:bodyPr/>
          <a:lstStyle/>
          <a:p>
            <a:r>
              <a:rPr lang="en-US" dirty="0" err="1" smtClean="0"/>
              <a:t>Discretization</a:t>
            </a:r>
            <a:r>
              <a:rPr lang="en-US" dirty="0" smtClean="0"/>
              <a:t> of the Continuum</a:t>
            </a:r>
          </a:p>
          <a:p>
            <a:pPr lvl="1"/>
            <a:r>
              <a:rPr lang="en-US" dirty="0" smtClean="0"/>
              <a:t>Nodal integration / Collocation Method</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990600" y="3200400"/>
            <a:ext cx="3590925" cy="245847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029200" y="3352800"/>
            <a:ext cx="3200400" cy="207829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Meshless Collocation Method</a:t>
            </a:r>
            <a:endParaRPr lang="en-US" dirty="0"/>
          </a:p>
        </p:txBody>
      </p:sp>
      <p:sp>
        <p:nvSpPr>
          <p:cNvPr id="3" name="Content Placeholder 2"/>
          <p:cNvSpPr>
            <a:spLocks noGrp="1"/>
          </p:cNvSpPr>
          <p:nvPr>
            <p:ph idx="1"/>
          </p:nvPr>
        </p:nvSpPr>
        <p:spPr/>
        <p:txBody>
          <a:bodyPr/>
          <a:lstStyle/>
          <a:p>
            <a:r>
              <a:rPr lang="en-US" dirty="0" smtClean="0"/>
              <a:t>MLS Approximation with Taylor Series</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533400" y="2514600"/>
            <a:ext cx="2828925" cy="771525"/>
          </a:xfrm>
          <a:prstGeom prst="rect">
            <a:avLst/>
          </a:prstGeom>
          <a:ln>
            <a:noFill/>
          </a:ln>
          <a:effectLst>
            <a:outerShdw blurRad="190500" algn="tl" rotWithShape="0">
              <a:srgbClr val="000000">
                <a:alpha val="70000"/>
              </a:srgbClr>
            </a:outerShdw>
          </a:effectLst>
        </p:spPr>
      </p:pic>
      <p:pic>
        <p:nvPicPr>
          <p:cNvPr id="2052" name="Picture 4"/>
          <p:cNvPicPr>
            <a:picLocks noChangeAspect="1" noChangeArrowheads="1"/>
          </p:cNvPicPr>
          <p:nvPr/>
        </p:nvPicPr>
        <p:blipFill>
          <a:blip r:embed="rId4" cstate="print"/>
          <a:srcRect/>
          <a:stretch>
            <a:fillRect/>
          </a:stretch>
        </p:blipFill>
        <p:spPr bwMode="auto">
          <a:xfrm>
            <a:off x="609600" y="3733800"/>
            <a:ext cx="2724150" cy="752475"/>
          </a:xfrm>
          <a:prstGeom prst="rect">
            <a:avLst/>
          </a:prstGeom>
          <a:ln>
            <a:noFill/>
          </a:ln>
          <a:effectLst>
            <a:outerShdw blurRad="190500" algn="tl" rotWithShape="0">
              <a:srgbClr val="000000">
                <a:alpha val="70000"/>
              </a:srgbClr>
            </a:outerShdw>
          </a:effectLst>
        </p:spPr>
      </p:pic>
      <p:pic>
        <p:nvPicPr>
          <p:cNvPr id="2053" name="Picture 5"/>
          <p:cNvPicPr>
            <a:picLocks noChangeAspect="1" noChangeArrowheads="1"/>
          </p:cNvPicPr>
          <p:nvPr/>
        </p:nvPicPr>
        <p:blipFill>
          <a:blip r:embed="rId5" cstate="print"/>
          <a:srcRect/>
          <a:stretch>
            <a:fillRect/>
          </a:stretch>
        </p:blipFill>
        <p:spPr bwMode="auto">
          <a:xfrm>
            <a:off x="3581400" y="3705225"/>
            <a:ext cx="5429250" cy="790575"/>
          </a:xfrm>
          <a:prstGeom prst="rect">
            <a:avLst/>
          </a:prstGeom>
          <a:ln>
            <a:noFill/>
          </a:ln>
          <a:effectLst>
            <a:outerShdw blurRad="190500" algn="tl" rotWithShape="0">
              <a:srgbClr val="000000">
                <a:alpha val="70000"/>
              </a:srgbClr>
            </a:outerShdw>
          </a:effectLst>
        </p:spPr>
      </p:pic>
      <p:pic>
        <p:nvPicPr>
          <p:cNvPr id="2054" name="Picture 6"/>
          <p:cNvPicPr>
            <a:picLocks noChangeAspect="1" noChangeArrowheads="1"/>
          </p:cNvPicPr>
          <p:nvPr/>
        </p:nvPicPr>
        <p:blipFill>
          <a:blip r:embed="rId6" cstate="print"/>
          <a:srcRect/>
          <a:stretch>
            <a:fillRect/>
          </a:stretch>
        </p:blipFill>
        <p:spPr bwMode="auto">
          <a:xfrm>
            <a:off x="1524000" y="4953000"/>
            <a:ext cx="5581650" cy="666750"/>
          </a:xfrm>
          <a:prstGeom prst="rect">
            <a:avLst/>
          </a:prstGeom>
          <a:ln>
            <a:noFill/>
          </a:ln>
          <a:effectLst>
            <a:outerShdw blurRad="190500" algn="tl" rotWithShape="0">
              <a:srgbClr val="000000">
                <a:alpha val="70000"/>
              </a:srgbClr>
            </a:outerShdw>
          </a:effectLst>
        </p:spPr>
      </p:pic>
      <p:sp>
        <p:nvSpPr>
          <p:cNvPr id="9" name="Left Brace 8"/>
          <p:cNvSpPr/>
          <p:nvPr/>
        </p:nvSpPr>
        <p:spPr>
          <a:xfrm rot="16200000">
            <a:off x="2667000" y="4800600"/>
            <a:ext cx="304800" cy="2133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981200" y="6019800"/>
            <a:ext cx="1655197"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smtClean="0"/>
              <a:t>Moment matrix</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Meshless Collocation Method</a:t>
            </a:r>
            <a:endParaRPr lang="en-US" dirty="0"/>
          </a:p>
        </p:txBody>
      </p:sp>
      <p:sp>
        <p:nvSpPr>
          <p:cNvPr id="3" name="Content Placeholder 2"/>
          <p:cNvSpPr>
            <a:spLocks noGrp="1"/>
          </p:cNvSpPr>
          <p:nvPr>
            <p:ph idx="1"/>
          </p:nvPr>
        </p:nvSpPr>
        <p:spPr/>
        <p:txBody>
          <a:bodyPr/>
          <a:lstStyle/>
          <a:p>
            <a:r>
              <a:rPr lang="en-US" dirty="0" smtClean="0"/>
              <a:t>Force Calculation</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819400" y="2514600"/>
            <a:ext cx="1409700" cy="590550"/>
          </a:xfrm>
          <a:prstGeom prst="rect">
            <a:avLst/>
          </a:prstGeom>
          <a:ln>
            <a:noFill/>
          </a:ln>
          <a:effectLst>
            <a:outerShdw blurRad="190500" algn="tl" rotWithShape="0">
              <a:srgbClr val="000000">
                <a:alpha val="70000"/>
              </a:srgbClr>
            </a:outerShdw>
          </a:effectLst>
        </p:spPr>
      </p:pic>
      <p:pic>
        <p:nvPicPr>
          <p:cNvPr id="3075" name="Picture 3"/>
          <p:cNvPicPr>
            <a:picLocks noChangeAspect="1" noChangeArrowheads="1"/>
          </p:cNvPicPr>
          <p:nvPr/>
        </p:nvPicPr>
        <p:blipFill>
          <a:blip r:embed="rId4" cstate="print"/>
          <a:srcRect/>
          <a:stretch>
            <a:fillRect/>
          </a:stretch>
        </p:blipFill>
        <p:spPr bwMode="auto">
          <a:xfrm>
            <a:off x="4038600" y="4114800"/>
            <a:ext cx="2390775" cy="781050"/>
          </a:xfrm>
          <a:prstGeom prst="rect">
            <a:avLst/>
          </a:prstGeom>
          <a:ln>
            <a:noFill/>
          </a:ln>
          <a:effectLst>
            <a:outerShdw blurRad="190500" algn="tl" rotWithShape="0">
              <a:srgbClr val="000000">
                <a:alpha val="70000"/>
              </a:srgbClr>
            </a:outerShdw>
          </a:effectLst>
        </p:spPr>
      </p:pic>
      <p:sp>
        <p:nvSpPr>
          <p:cNvPr id="6" name="Rectangle 5"/>
          <p:cNvSpPr/>
          <p:nvPr/>
        </p:nvSpPr>
        <p:spPr>
          <a:xfrm>
            <a:off x="914400" y="2514600"/>
            <a:ext cx="1752600" cy="60960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Strain energy density</a:t>
            </a:r>
            <a:endParaRPr lang="en-US" sz="1400" dirty="0">
              <a:solidFill>
                <a:schemeClr val="tx1"/>
              </a:solidFill>
            </a:endParaRPr>
          </a:p>
        </p:txBody>
      </p:sp>
      <p:sp>
        <p:nvSpPr>
          <p:cNvPr id="7" name="Bent Arrow 6"/>
          <p:cNvSpPr/>
          <p:nvPr/>
        </p:nvSpPr>
        <p:spPr>
          <a:xfrm rot="5400000">
            <a:off x="4381500" y="2705100"/>
            <a:ext cx="1219200" cy="1143000"/>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6629400" y="4114800"/>
            <a:ext cx="1752600" cy="762000"/>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Forces applied to the particle </a:t>
            </a:r>
            <a:r>
              <a:rPr lang="en-US" sz="1400" dirty="0" err="1" smtClean="0">
                <a:solidFill>
                  <a:schemeClr val="tx1"/>
                </a:solidFill>
              </a:rPr>
              <a:t>i</a:t>
            </a:r>
            <a:r>
              <a:rPr lang="en-US" sz="1400" dirty="0" smtClean="0">
                <a:solidFill>
                  <a:schemeClr val="tx1"/>
                </a:solidFill>
              </a:rPr>
              <a:t> and its neighbors j</a:t>
            </a:r>
            <a:endParaRPr lang="en-US" sz="14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Verification – Contact Mechanics Theory</a:t>
            </a:r>
            <a:endParaRPr lang="en-US" dirty="0"/>
          </a:p>
        </p:txBody>
      </p:sp>
      <p:sp>
        <p:nvSpPr>
          <p:cNvPr id="3" name="Content Placeholder 2"/>
          <p:cNvSpPr>
            <a:spLocks noGrp="1"/>
          </p:cNvSpPr>
          <p:nvPr>
            <p:ph idx="1"/>
          </p:nvPr>
        </p:nvSpPr>
        <p:spPr/>
        <p:txBody>
          <a:bodyPr/>
          <a:lstStyle/>
          <a:p>
            <a:r>
              <a:rPr lang="en-US" dirty="0" err="1" smtClean="0"/>
              <a:t>Hertzian</a:t>
            </a:r>
            <a:r>
              <a:rPr lang="en-US" dirty="0" smtClean="0"/>
              <a:t> theory of non-adhesive elastic contact</a:t>
            </a:r>
          </a:p>
          <a:p>
            <a:pPr lvl="1"/>
            <a:r>
              <a:rPr lang="en-US" dirty="0" smtClean="0"/>
              <a:t>Defines analytical solutions for the interaction of elastic half-spaces.</a:t>
            </a:r>
          </a:p>
          <a:p>
            <a:pPr lvl="1"/>
            <a:r>
              <a:rPr lang="en-US" dirty="0" smtClean="0"/>
              <a:t>Assumes:</a:t>
            </a:r>
          </a:p>
          <a:p>
            <a:pPr lvl="2"/>
            <a:r>
              <a:rPr lang="en-US" dirty="0" smtClean="0"/>
              <a:t>Small strains,</a:t>
            </a:r>
          </a:p>
          <a:p>
            <a:pPr lvl="2"/>
            <a:r>
              <a:rPr lang="en-US" dirty="0" smtClean="0"/>
              <a:t>Much smaller area of contact,</a:t>
            </a:r>
          </a:p>
          <a:p>
            <a:pPr lvl="2"/>
            <a:r>
              <a:rPr lang="en-US" dirty="0" smtClean="0"/>
              <a:t>Continuous and frictionless contacts.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6477000" y="3276600"/>
            <a:ext cx="1915360" cy="2943225"/>
          </a:xfrm>
          <a:prstGeom prst="rect">
            <a:avLst/>
          </a:prstGeom>
          <a:ln>
            <a:noFill/>
          </a:ln>
          <a:effectLst>
            <a:outerShdw blurRad="190500" algn="tl" rotWithShape="0">
              <a:srgbClr val="000000">
                <a:alpha val="70000"/>
              </a:srgbClr>
            </a:outerShdw>
          </a:effectLst>
        </p:spPr>
      </p:pic>
      <p:pic>
        <p:nvPicPr>
          <p:cNvPr id="4099" name="Picture 3"/>
          <p:cNvPicPr>
            <a:picLocks noChangeAspect="1" noChangeArrowheads="1"/>
          </p:cNvPicPr>
          <p:nvPr/>
        </p:nvPicPr>
        <p:blipFill>
          <a:blip r:embed="rId4" cstate="print"/>
          <a:srcRect/>
          <a:stretch>
            <a:fillRect/>
          </a:stretch>
        </p:blipFill>
        <p:spPr bwMode="auto">
          <a:xfrm>
            <a:off x="5257800" y="3505200"/>
            <a:ext cx="1485900" cy="5715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FEBio</a:t>
            </a:r>
            <a:r>
              <a:rPr lang="en-US" dirty="0" smtClean="0"/>
              <a:t> Experiments</a:t>
            </a:r>
            <a:endParaRPr lang="en-US" dirty="0"/>
          </a:p>
        </p:txBody>
      </p:sp>
      <p:sp>
        <p:nvSpPr>
          <p:cNvPr id="3" name="Content Placeholder 2"/>
          <p:cNvSpPr>
            <a:spLocks noGrp="1"/>
          </p:cNvSpPr>
          <p:nvPr>
            <p:ph idx="1"/>
          </p:nvPr>
        </p:nvSpPr>
        <p:spPr/>
        <p:txBody>
          <a:bodyPr/>
          <a:lstStyle/>
          <a:p>
            <a:r>
              <a:rPr lang="en-US" dirty="0" smtClean="0"/>
              <a:t>Open-source software suite focusing on biomechanics.</a:t>
            </a:r>
          </a:p>
          <a:p>
            <a:r>
              <a:rPr lang="en-US" dirty="0" smtClean="0"/>
              <a:t>Simulation of 10 time steps of 0.1 s each took over 4 minutes.</a:t>
            </a:r>
            <a:endParaRPr lang="en-US" dirty="0"/>
          </a:p>
        </p:txBody>
      </p:sp>
      <p:pic>
        <p:nvPicPr>
          <p:cNvPr id="12290" name="Picture 2" descr="http://www.febio.org/images/stories/febiologoGRAY.png"/>
          <p:cNvPicPr>
            <a:picLocks noChangeAspect="1" noChangeArrowheads="1"/>
          </p:cNvPicPr>
          <p:nvPr/>
        </p:nvPicPr>
        <p:blipFill>
          <a:blip r:embed="rId3" cstate="print"/>
          <a:srcRect/>
          <a:stretch>
            <a:fillRect/>
          </a:stretch>
        </p:blipFill>
        <p:spPr bwMode="auto">
          <a:xfrm>
            <a:off x="990600" y="304800"/>
            <a:ext cx="1343025" cy="1238250"/>
          </a:xfrm>
          <a:prstGeom prst="rect">
            <a:avLst/>
          </a:prstGeom>
          <a:noFill/>
        </p:spPr>
      </p:pic>
      <p:pic>
        <p:nvPicPr>
          <p:cNvPr id="5" name="Picture 1"/>
          <p:cNvPicPr>
            <a:picLocks noChangeAspect="1" noChangeArrowheads="1"/>
          </p:cNvPicPr>
          <p:nvPr/>
        </p:nvPicPr>
        <p:blipFill>
          <a:blip r:embed="rId4" cstate="print"/>
          <a:srcRect/>
          <a:stretch>
            <a:fillRect/>
          </a:stretch>
        </p:blipFill>
        <p:spPr bwMode="auto">
          <a:xfrm>
            <a:off x="5715000" y="3429000"/>
            <a:ext cx="2583574" cy="2743200"/>
          </a:xfrm>
          <a:prstGeom prst="rect">
            <a:avLst/>
          </a:prstGeom>
          <a:ln>
            <a:noFill/>
          </a:ln>
          <a:effectLst>
            <a:outerShdw blurRad="190500" algn="tl" rotWithShape="0">
              <a:srgbClr val="000000">
                <a:alpha val="70000"/>
              </a:srgbClr>
            </a:outerShdw>
          </a:effectLst>
        </p:spPr>
      </p:pic>
      <p:pic>
        <p:nvPicPr>
          <p:cNvPr id="12291" name="Picture 3"/>
          <p:cNvPicPr>
            <a:picLocks noChangeAspect="1" noChangeArrowheads="1"/>
          </p:cNvPicPr>
          <p:nvPr/>
        </p:nvPicPr>
        <p:blipFill>
          <a:blip r:embed="rId5" cstate="print"/>
          <a:srcRect/>
          <a:stretch>
            <a:fillRect/>
          </a:stretch>
        </p:blipFill>
        <p:spPr bwMode="auto">
          <a:xfrm>
            <a:off x="152400" y="3733800"/>
            <a:ext cx="5410200" cy="262843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SOFA Experiments</a:t>
            </a:r>
            <a:endParaRPr lang="en-US" dirty="0"/>
          </a:p>
        </p:txBody>
      </p:sp>
      <p:sp>
        <p:nvSpPr>
          <p:cNvPr id="3" name="Content Placeholder 2"/>
          <p:cNvSpPr>
            <a:spLocks noGrp="1"/>
          </p:cNvSpPr>
          <p:nvPr>
            <p:ph idx="1"/>
          </p:nvPr>
        </p:nvSpPr>
        <p:spPr/>
        <p:txBody>
          <a:bodyPr/>
          <a:lstStyle/>
          <a:p>
            <a:r>
              <a:rPr lang="en-US" dirty="0" smtClean="0"/>
              <a:t>Open-source library focusing on interactive medical simulations.</a:t>
            </a:r>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685800" y="228600"/>
            <a:ext cx="1704975" cy="131445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4343400" y="2209800"/>
            <a:ext cx="2462724" cy="2409825"/>
          </a:xfrm>
          <a:prstGeom prst="rect">
            <a:avLst/>
          </a:prstGeom>
          <a:ln>
            <a:noFill/>
          </a:ln>
          <a:effectLst>
            <a:outerShdw blurRad="190500" algn="tl" rotWithShape="0">
              <a:srgbClr val="000000">
                <a:alpha val="70000"/>
              </a:srgbClr>
            </a:outerShdw>
          </a:effectLst>
        </p:spPr>
      </p:pic>
      <p:pic>
        <p:nvPicPr>
          <p:cNvPr id="11268" name="Picture 4"/>
          <p:cNvPicPr>
            <a:picLocks noChangeAspect="1" noChangeArrowheads="1"/>
          </p:cNvPicPr>
          <p:nvPr/>
        </p:nvPicPr>
        <p:blipFill>
          <a:blip r:embed="rId5" cstate="print"/>
          <a:srcRect/>
          <a:stretch>
            <a:fillRect/>
          </a:stretch>
        </p:blipFill>
        <p:spPr bwMode="auto">
          <a:xfrm>
            <a:off x="6324600" y="4267200"/>
            <a:ext cx="2438400" cy="2320081"/>
          </a:xfrm>
          <a:prstGeom prst="rect">
            <a:avLst/>
          </a:prstGeom>
          <a:ln>
            <a:noFill/>
          </a:ln>
          <a:effectLst>
            <a:outerShdw blurRad="190500" algn="tl" rotWithShape="0">
              <a:srgbClr val="000000">
                <a:alpha val="70000"/>
              </a:srgbClr>
            </a:outerShdw>
          </a:effectLst>
        </p:spPr>
      </p:pic>
      <p:pic>
        <p:nvPicPr>
          <p:cNvPr id="11269" name="Picture 5"/>
          <p:cNvPicPr>
            <a:picLocks noChangeAspect="1" noChangeArrowheads="1"/>
          </p:cNvPicPr>
          <p:nvPr/>
        </p:nvPicPr>
        <p:blipFill>
          <a:blip r:embed="rId6" cstate="print"/>
          <a:srcRect/>
          <a:stretch>
            <a:fillRect/>
          </a:stretch>
        </p:blipFill>
        <p:spPr bwMode="auto">
          <a:xfrm>
            <a:off x="381000" y="3962400"/>
            <a:ext cx="4895850" cy="20955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SOFA Experiments</a:t>
            </a:r>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685800" y="228600"/>
            <a:ext cx="1704975" cy="131445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457200" y="1828800"/>
            <a:ext cx="4895850" cy="2095500"/>
          </a:xfrm>
          <a:prstGeom prst="rect">
            <a:avLst/>
          </a:prstGeom>
          <a:ln>
            <a:noFill/>
          </a:ln>
          <a:effectLst>
            <a:outerShdw blurRad="190500" algn="tl" rotWithShape="0">
              <a:srgbClr val="000000">
                <a:alpha val="70000"/>
              </a:srgbClr>
            </a:outerShdw>
          </a:effectLst>
        </p:spPr>
      </p:pic>
      <p:pic>
        <p:nvPicPr>
          <p:cNvPr id="45058" name="Picture 2"/>
          <p:cNvPicPr>
            <a:picLocks noChangeAspect="1" noChangeArrowheads="1"/>
          </p:cNvPicPr>
          <p:nvPr/>
        </p:nvPicPr>
        <p:blipFill>
          <a:blip r:embed="rId5" cstate="print"/>
          <a:srcRect/>
          <a:stretch>
            <a:fillRect/>
          </a:stretch>
        </p:blipFill>
        <p:spPr bwMode="auto">
          <a:xfrm>
            <a:off x="4191000" y="3581400"/>
            <a:ext cx="4376737" cy="280819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Comparison</a:t>
            </a:r>
            <a:endParaRPr lang="en-US" dirty="0"/>
          </a:p>
        </p:txBody>
      </p:sp>
      <p:pic>
        <p:nvPicPr>
          <p:cNvPr id="10241" name="Picture 1"/>
          <p:cNvPicPr>
            <a:picLocks noChangeAspect="1" noChangeArrowheads="1"/>
          </p:cNvPicPr>
          <p:nvPr/>
        </p:nvPicPr>
        <p:blipFill>
          <a:blip r:embed="rId3" cstate="print"/>
          <a:srcRect/>
          <a:stretch>
            <a:fillRect/>
          </a:stretch>
        </p:blipFill>
        <p:spPr bwMode="auto">
          <a:xfrm>
            <a:off x="2319338" y="2105025"/>
            <a:ext cx="4505325" cy="264795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a:t>
            </a:r>
            <a:endParaRPr lang="en-US" dirty="0"/>
          </a:p>
        </p:txBody>
      </p:sp>
      <p:sp>
        <p:nvSpPr>
          <p:cNvPr id="3" name="Content Placeholder 2"/>
          <p:cNvSpPr>
            <a:spLocks noGrp="1"/>
          </p:cNvSpPr>
          <p:nvPr>
            <p:ph idx="1"/>
          </p:nvPr>
        </p:nvSpPr>
        <p:spPr/>
        <p:txBody>
          <a:bodyPr/>
          <a:lstStyle/>
          <a:p>
            <a:r>
              <a:rPr lang="en-US" dirty="0" smtClean="0"/>
              <a:t>Meshless collocation methods are appealing even though they suffer from stability issues.</a:t>
            </a:r>
          </a:p>
          <a:p>
            <a:r>
              <a:rPr lang="en-US" dirty="0" smtClean="0"/>
              <a:t>The effect of the distribution of the meshless nodes in such methods is yet to be understood.</a:t>
            </a:r>
          </a:p>
          <a:p>
            <a:r>
              <a:rPr lang="en-US" dirty="0" smtClean="0"/>
              <a:t>The effect of the nodal support radius selection is also an open research question to be investigated.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28600" y="3581400"/>
            <a:ext cx="4272519" cy="242887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343400" y="3335045"/>
            <a:ext cx="4800600" cy="2532355"/>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Meshless Methods</a:t>
            </a:r>
          </a:p>
          <a:p>
            <a:pPr lvl="1"/>
            <a:r>
              <a:rPr lang="en-US" dirty="0" smtClean="0"/>
              <a:t>Represent the continuum as a point cloud with overlapping support regions.</a:t>
            </a:r>
          </a:p>
          <a:p>
            <a:pPr lvl="1"/>
            <a:r>
              <a:rPr lang="en-US" dirty="0" smtClean="0"/>
              <a:t>Approximation is built from these points only.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Advantages of meshless methods</a:t>
            </a:r>
          </a:p>
          <a:p>
            <a:pPr lvl="1"/>
            <a:r>
              <a:rPr lang="en-US" dirty="0" smtClean="0"/>
              <a:t>Well suited for problems with large deformations</a:t>
            </a:r>
          </a:p>
          <a:p>
            <a:pPr lvl="1"/>
            <a:r>
              <a:rPr lang="en-US" dirty="0" smtClean="0"/>
              <a:t>Well suited for localized problems</a:t>
            </a:r>
          </a:p>
          <a:p>
            <a:pPr lvl="1"/>
            <a:r>
              <a:rPr lang="en-US" dirty="0" smtClean="0"/>
              <a:t>Simple implementation of h-adaptivity and p-adaptivity</a:t>
            </a:r>
          </a:p>
          <a:p>
            <a:pPr lvl="1"/>
            <a:r>
              <a:rPr lang="en-US" dirty="0" smtClean="0"/>
              <a:t>No need for mesh generation</a:t>
            </a:r>
          </a:p>
          <a:p>
            <a:r>
              <a:rPr lang="en-US" dirty="0" smtClean="0"/>
              <a:t>Drawbacks</a:t>
            </a:r>
          </a:p>
          <a:p>
            <a:pPr lvl="1"/>
            <a:r>
              <a:rPr lang="en-US" dirty="0" smtClean="0"/>
              <a:t>Higher computational cost</a:t>
            </a:r>
          </a:p>
          <a:p>
            <a:pPr lvl="1"/>
            <a:r>
              <a:rPr lang="en-US" dirty="0" smtClean="0"/>
              <a:t>Difficulties with imposing essential boundary conditions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Moving Least Square (MLS) approximation-based meshless collocation method for simulating deformable objects</a:t>
            </a:r>
          </a:p>
          <a:p>
            <a:r>
              <a:rPr lang="en-US" dirty="0" smtClean="0"/>
              <a:t>Verification of the deformable material model through </a:t>
            </a:r>
            <a:r>
              <a:rPr lang="en-US" dirty="0" err="1" smtClean="0"/>
              <a:t>Hertzian</a:t>
            </a:r>
            <a:r>
              <a:rPr lang="en-US" dirty="0" smtClean="0"/>
              <a:t> theory of non-adhesive elastic contact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Free-form Deformation</a:t>
            </a:r>
          </a:p>
          <a:p>
            <a:pPr lvl="1"/>
            <a:r>
              <a:rPr lang="en-US" dirty="0" smtClean="0"/>
              <a:t>Embedding the object of interest into a lattice and deforming the object by deforming the lattice that the object is embedded.</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85800" y="3657600"/>
            <a:ext cx="3266961" cy="2516281"/>
          </a:xfrm>
          <a:prstGeom prst="rect">
            <a:avLst/>
          </a:prstGeom>
          <a:noFill/>
          <a:ln w="9525">
            <a:noFill/>
            <a:miter lim="800000"/>
            <a:headEnd/>
            <a:tailEnd/>
          </a:ln>
        </p:spPr>
      </p:pic>
      <p:sp>
        <p:nvSpPr>
          <p:cNvPr id="5" name="TextBox 4"/>
          <p:cNvSpPr txBox="1"/>
          <p:nvPr/>
        </p:nvSpPr>
        <p:spPr>
          <a:xfrm>
            <a:off x="4186695" y="6172200"/>
            <a:ext cx="4804905" cy="461665"/>
          </a:xfrm>
          <a:prstGeom prst="rect">
            <a:avLst/>
          </a:prstGeom>
          <a:noFill/>
        </p:spPr>
        <p:txBody>
          <a:bodyPr wrap="none" rtlCol="0">
            <a:spAutoFit/>
          </a:bodyPr>
          <a:lstStyle/>
          <a:p>
            <a:r>
              <a:rPr lang="en-US" sz="1200" dirty="0" smtClean="0"/>
              <a:t>T. W. </a:t>
            </a:r>
            <a:r>
              <a:rPr lang="en-US" sz="1200" dirty="0" err="1" smtClean="0"/>
              <a:t>Sederberg</a:t>
            </a:r>
            <a:r>
              <a:rPr lang="en-US" sz="1200" dirty="0" smtClean="0"/>
              <a:t> and S. R. Parry, "Free-form deformation of solid geometric</a:t>
            </a:r>
          </a:p>
          <a:p>
            <a:r>
              <a:rPr lang="en-US" sz="1200" dirty="0" smtClean="0"/>
              <a:t>models," ACM </a:t>
            </a:r>
            <a:r>
              <a:rPr lang="en-US" sz="1200" dirty="0" err="1" smtClean="0"/>
              <a:t>Siggraph</a:t>
            </a:r>
            <a:r>
              <a:rPr lang="en-US" sz="1200" dirty="0" smtClean="0"/>
              <a:t> Computer Graphics, vol. 20, pp. 151-160, 1986.</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Mass-spring Networks</a:t>
            </a:r>
          </a:p>
          <a:p>
            <a:pPr lvl="1"/>
            <a:r>
              <a:rPr lang="en-US" dirty="0" smtClean="0"/>
              <a:t>Physically-based tissue model that is represented by a lattice of non-linear spring units.</a:t>
            </a:r>
          </a:p>
          <a:p>
            <a:pPr lvl="2"/>
            <a:r>
              <a:rPr lang="en-US" dirty="0" smtClean="0"/>
              <a:t>Volumetric or,</a:t>
            </a:r>
          </a:p>
          <a:p>
            <a:pPr lvl="2"/>
            <a:r>
              <a:rPr lang="en-US" dirty="0" smtClean="0"/>
              <a:t>Membrane representation.</a:t>
            </a:r>
            <a:endParaRPr lang="en-US" dirty="0"/>
          </a:p>
        </p:txBody>
      </p:sp>
      <p:sp>
        <p:nvSpPr>
          <p:cNvPr id="4" name="TextBox 3"/>
          <p:cNvSpPr txBox="1"/>
          <p:nvPr/>
        </p:nvSpPr>
        <p:spPr>
          <a:xfrm>
            <a:off x="4038600" y="5791200"/>
            <a:ext cx="5105400" cy="1015663"/>
          </a:xfrm>
          <a:prstGeom prst="rect">
            <a:avLst/>
          </a:prstGeom>
          <a:noFill/>
        </p:spPr>
        <p:txBody>
          <a:bodyPr wrap="square" rtlCol="0">
            <a:spAutoFit/>
          </a:bodyPr>
          <a:lstStyle/>
          <a:p>
            <a:r>
              <a:rPr lang="en-US" sz="1200" dirty="0" smtClean="0"/>
              <a:t>K. Waters and D. </a:t>
            </a:r>
            <a:r>
              <a:rPr lang="en-US" sz="1200" dirty="0" err="1" smtClean="0"/>
              <a:t>Terzopoulos</a:t>
            </a:r>
            <a:r>
              <a:rPr lang="en-US" sz="1200" dirty="0" smtClean="0"/>
              <a:t>, "A physical model of facial tissue and muscle</a:t>
            </a:r>
          </a:p>
          <a:p>
            <a:r>
              <a:rPr lang="en-US" sz="1200" dirty="0" smtClean="0"/>
              <a:t>articulation," in Visualization in Biomedical Computing, 1990, pp. 77-82.</a:t>
            </a:r>
          </a:p>
          <a:p>
            <a:endParaRPr lang="en-US" sz="1200" dirty="0" smtClean="0"/>
          </a:p>
          <a:p>
            <a:pPr marL="228600" indent="-228600">
              <a:buAutoNum type="alphaUcPeriod"/>
            </a:pPr>
            <a:r>
              <a:rPr lang="en-US" sz="1200" dirty="0" smtClean="0"/>
              <a:t>Van </a:t>
            </a:r>
            <a:r>
              <a:rPr lang="en-US" sz="1200" dirty="0" err="1" smtClean="0"/>
              <a:t>Gelder</a:t>
            </a:r>
            <a:r>
              <a:rPr lang="en-US" sz="1200" dirty="0" smtClean="0"/>
              <a:t>, "Approximate simulation of elastic membranes by triangulated</a:t>
            </a:r>
          </a:p>
          <a:p>
            <a:pPr marL="228600" indent="-228600"/>
            <a:r>
              <a:rPr lang="en-US" sz="1200" dirty="0" smtClean="0"/>
              <a:t>spring meshes," Journal of graphics tools, vol. 3, pp. 21-42, 1998.</a:t>
            </a:r>
            <a:endParaRPr lang="en-US" sz="1200" dirty="0"/>
          </a:p>
        </p:txBody>
      </p:sp>
      <p:pic>
        <p:nvPicPr>
          <p:cNvPr id="5" name="Picture 2"/>
          <p:cNvPicPr>
            <a:picLocks noChangeAspect="1" noChangeArrowheads="1"/>
          </p:cNvPicPr>
          <p:nvPr/>
        </p:nvPicPr>
        <p:blipFill>
          <a:blip r:embed="rId3" cstate="print"/>
          <a:srcRect/>
          <a:stretch>
            <a:fillRect/>
          </a:stretch>
        </p:blipFill>
        <p:spPr bwMode="auto">
          <a:xfrm>
            <a:off x="228600" y="4038600"/>
            <a:ext cx="3754888" cy="189071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105400" y="3657600"/>
            <a:ext cx="3187662" cy="1981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Total Lagrangian Explicit Dynamics</a:t>
            </a:r>
          </a:p>
          <a:p>
            <a:pPr lvl="1"/>
            <a:r>
              <a:rPr lang="en-US" sz="2400" dirty="0" smtClean="0"/>
              <a:t>Advocates Total Lagrangian formulation vs. Updated Lagrangian formulation.</a:t>
            </a:r>
          </a:p>
          <a:p>
            <a:pPr lvl="1"/>
            <a:r>
              <a:rPr lang="en-US" sz="2400" dirty="0" smtClean="0"/>
              <a:t>Employs the explicit time integration scheme rather than the implicit scheme.</a:t>
            </a:r>
          </a:p>
          <a:p>
            <a:pPr lvl="1"/>
            <a:r>
              <a:rPr lang="en-US" sz="2400" dirty="0" smtClean="0"/>
              <a:t>Performs computations at the element level eliminating the need of assembling the stiffness matrix of the entire deformable model (possibility of parallel processing?).</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381000" y="4892414"/>
            <a:ext cx="4267200" cy="1698885"/>
          </a:xfrm>
          <a:prstGeom prst="rect">
            <a:avLst/>
          </a:prstGeom>
          <a:noFill/>
          <a:ln w="9525">
            <a:noFill/>
            <a:miter lim="800000"/>
            <a:headEnd/>
            <a:tailEnd/>
          </a:ln>
        </p:spPr>
      </p:pic>
      <p:sp>
        <p:nvSpPr>
          <p:cNvPr id="4" name="TextBox 3"/>
          <p:cNvSpPr txBox="1"/>
          <p:nvPr/>
        </p:nvSpPr>
        <p:spPr>
          <a:xfrm>
            <a:off x="4186695" y="6172200"/>
            <a:ext cx="4880823" cy="646331"/>
          </a:xfrm>
          <a:prstGeom prst="rect">
            <a:avLst/>
          </a:prstGeom>
          <a:noFill/>
        </p:spPr>
        <p:txBody>
          <a:bodyPr wrap="none" rtlCol="0">
            <a:spAutoFit/>
          </a:bodyPr>
          <a:lstStyle/>
          <a:p>
            <a:r>
              <a:rPr lang="en-US" sz="1200" dirty="0" smtClean="0"/>
              <a:t>K. Miller, et al., "Total Lagrangian explicit dynamics finite element algorithm</a:t>
            </a:r>
          </a:p>
          <a:p>
            <a:r>
              <a:rPr lang="en-US" sz="1200" dirty="0" smtClean="0"/>
              <a:t>for computing soft tissue deformation," Communications in numerical</a:t>
            </a:r>
          </a:p>
          <a:p>
            <a:r>
              <a:rPr lang="en-US" sz="1200" dirty="0" smtClean="0"/>
              <a:t>methods in engineering, vol. 23, pp. 121-134, 2007.</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a:bodyPr>
          <a:lstStyle/>
          <a:p>
            <a:r>
              <a:rPr lang="en-US" dirty="0" smtClean="0"/>
              <a:t>Meshless Total Lagrangian Explicit Dynamics</a:t>
            </a:r>
          </a:p>
          <a:p>
            <a:pPr lvl="1"/>
            <a:r>
              <a:rPr lang="en-US" sz="2400" dirty="0" smtClean="0"/>
              <a:t>Simulation geometry is </a:t>
            </a:r>
            <a:r>
              <a:rPr lang="en-US" sz="2400" dirty="0" err="1" smtClean="0"/>
              <a:t>discretized</a:t>
            </a:r>
            <a:r>
              <a:rPr lang="en-US" sz="2400" dirty="0" smtClean="0"/>
              <a:t> by meshless nodes (arbitrary distribution) and integration points (regular distribution).</a:t>
            </a:r>
          </a:p>
          <a:p>
            <a:pPr lvl="1"/>
            <a:r>
              <a:rPr lang="en-US" sz="2400" dirty="0" smtClean="0"/>
              <a:t>Employs the explicit time integration scheme.</a:t>
            </a:r>
          </a:p>
          <a:p>
            <a:pPr lvl="1"/>
            <a:r>
              <a:rPr lang="en-US" sz="2400" dirty="0" smtClean="0"/>
              <a:t>Shape function derivatives are precomputed </a:t>
            </a:r>
            <a:r>
              <a:rPr lang="en-US" sz="2400" dirty="0" err="1" smtClean="0"/>
              <a:t>wrt</a:t>
            </a:r>
            <a:r>
              <a:rPr lang="en-US" sz="2400" dirty="0" smtClean="0"/>
              <a:t> original configuration for increased efficiency.</a:t>
            </a:r>
          </a:p>
          <a:p>
            <a:pPr lvl="1"/>
            <a:r>
              <a:rPr lang="en-US" sz="2400" dirty="0" smtClean="0"/>
              <a:t>Method is verified against ABAQUS through 3 basic experiments: compression, extension, and shear</a:t>
            </a:r>
            <a:endParaRPr lang="en-US" sz="2400" dirty="0"/>
          </a:p>
        </p:txBody>
      </p:sp>
      <p:sp>
        <p:nvSpPr>
          <p:cNvPr id="4" name="TextBox 3"/>
          <p:cNvSpPr txBox="1"/>
          <p:nvPr/>
        </p:nvSpPr>
        <p:spPr>
          <a:xfrm>
            <a:off x="4186695" y="6172200"/>
            <a:ext cx="4856522" cy="646331"/>
          </a:xfrm>
          <a:prstGeom prst="rect">
            <a:avLst/>
          </a:prstGeom>
          <a:noFill/>
        </p:spPr>
        <p:txBody>
          <a:bodyPr wrap="none" rtlCol="0">
            <a:spAutoFit/>
          </a:bodyPr>
          <a:lstStyle/>
          <a:p>
            <a:pPr marL="228600" indent="-228600">
              <a:buAutoNum type="alphaUcPeriod"/>
            </a:pPr>
            <a:r>
              <a:rPr lang="en-US" sz="1200" dirty="0" smtClean="0"/>
              <a:t>Horton, et al., "A meshless total Lagrangian explicit dynamics algorithm</a:t>
            </a:r>
          </a:p>
          <a:p>
            <a:pPr marL="228600" indent="-228600"/>
            <a:r>
              <a:rPr lang="en-US" sz="1200" dirty="0" smtClean="0"/>
              <a:t>for surgical simulation," International Journal for Numerical Methods in</a:t>
            </a:r>
          </a:p>
          <a:p>
            <a:pPr marL="228600" indent="-228600"/>
            <a:r>
              <a:rPr lang="en-US" sz="1200" dirty="0" smtClean="0"/>
              <a:t>Biomedical Engineering, vol. 26, pp. 977-998, 2010.</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Meshless Collocation Method</a:t>
            </a:r>
            <a:endParaRPr lang="en-US" dirty="0"/>
          </a:p>
        </p:txBody>
      </p:sp>
      <p:sp>
        <p:nvSpPr>
          <p:cNvPr id="3" name="Content Placeholder 2"/>
          <p:cNvSpPr>
            <a:spLocks noGrp="1"/>
          </p:cNvSpPr>
          <p:nvPr>
            <p:ph idx="1"/>
          </p:nvPr>
        </p:nvSpPr>
        <p:spPr/>
        <p:txBody>
          <a:bodyPr/>
          <a:lstStyle/>
          <a:p>
            <a:r>
              <a:rPr lang="en-US" dirty="0" err="1" smtClean="0"/>
              <a:t>Discretization</a:t>
            </a:r>
            <a:r>
              <a:rPr lang="en-US" dirty="0" smtClean="0"/>
              <a:t> of the Continuum</a:t>
            </a:r>
          </a:p>
          <a:p>
            <a:pPr lvl="1"/>
            <a:r>
              <a:rPr lang="en-US" dirty="0" smtClean="0"/>
              <a:t>Node distribution (regular or hierarchical)</a:t>
            </a:r>
          </a:p>
          <a:p>
            <a:pPr lvl="1"/>
            <a:r>
              <a:rPr lang="en-US" dirty="0" smtClean="0"/>
              <a:t>Support domains</a:t>
            </a:r>
          </a:p>
        </p:txBody>
      </p:sp>
      <p:pic>
        <p:nvPicPr>
          <p:cNvPr id="1026" name="Picture 2"/>
          <p:cNvPicPr>
            <a:picLocks noChangeAspect="1" noChangeArrowheads="1"/>
          </p:cNvPicPr>
          <p:nvPr/>
        </p:nvPicPr>
        <p:blipFill>
          <a:blip r:embed="rId3" cstate="print"/>
          <a:srcRect/>
          <a:stretch>
            <a:fillRect/>
          </a:stretch>
        </p:blipFill>
        <p:spPr bwMode="auto">
          <a:xfrm>
            <a:off x="3429000" y="3429000"/>
            <a:ext cx="3420965" cy="231525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rot="20274881">
            <a:off x="7011413" y="4199427"/>
            <a:ext cx="2062162" cy="2029167"/>
          </a:xfrm>
          <a:prstGeom prst="rect">
            <a:avLst/>
          </a:prstGeom>
          <a:noFill/>
          <a:ln w="9525">
            <a:noFill/>
            <a:miter lim="800000"/>
            <a:headEnd/>
            <a:tailEnd/>
          </a:ln>
        </p:spPr>
      </p:pic>
      <p:pic>
        <p:nvPicPr>
          <p:cNvPr id="6" name="Picture 5" descr="Tetrahedralize.png"/>
          <p:cNvPicPr>
            <a:picLocks noChangeAspect="1"/>
          </p:cNvPicPr>
          <p:nvPr/>
        </p:nvPicPr>
        <p:blipFill>
          <a:blip r:embed="rId5" cstate="print"/>
          <a:stretch>
            <a:fillRect/>
          </a:stretch>
        </p:blipFill>
        <p:spPr>
          <a:xfrm>
            <a:off x="0" y="3962400"/>
            <a:ext cx="2717105" cy="2088842"/>
          </a:xfrm>
          <a:prstGeom prst="rect">
            <a:avLst/>
          </a:prstGeom>
        </p:spPr>
      </p:pic>
      <p:sp>
        <p:nvSpPr>
          <p:cNvPr id="9" name="Right Arrow 8"/>
          <p:cNvSpPr/>
          <p:nvPr/>
        </p:nvSpPr>
        <p:spPr>
          <a:xfrm>
            <a:off x="2133600" y="3505200"/>
            <a:ext cx="1752600" cy="990600"/>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Node positions from the vertices of </a:t>
            </a:r>
            <a:r>
              <a:rPr lang="en-US" sz="1100" dirty="0" err="1" smtClean="0">
                <a:solidFill>
                  <a:schemeClr val="tx1"/>
                </a:solidFill>
              </a:rPr>
              <a:t>tetrahedra</a:t>
            </a:r>
            <a:endParaRPr lang="en-US" sz="1100" dirty="0">
              <a:solidFill>
                <a:schemeClr val="tx1"/>
              </a:solidFill>
            </a:endParaRPr>
          </a:p>
        </p:txBody>
      </p:sp>
      <p:sp>
        <p:nvSpPr>
          <p:cNvPr id="10" name="Right Arrow 9"/>
          <p:cNvSpPr/>
          <p:nvPr/>
        </p:nvSpPr>
        <p:spPr>
          <a:xfrm>
            <a:off x="4724400" y="4648200"/>
            <a:ext cx="2286000" cy="1371600"/>
          </a:xfrm>
          <a:prstGeom prst="rightArrow">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Support radius of each node is obtained from the average distance to the k-nearest neighbors</a:t>
            </a:r>
            <a:endParaRPr lang="en-US" sz="11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4050</TotalTime>
  <Words>3011</Words>
  <Application>Microsoft Office PowerPoint</Application>
  <PresentationFormat>On-screen Show (4:3)</PresentationFormat>
  <Paragraphs>180</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Meshless Elasticity Model and Contact Mechanics-based Verification Technique</vt:lpstr>
      <vt:lpstr>Motivation</vt:lpstr>
      <vt:lpstr>Motivation</vt:lpstr>
      <vt:lpstr>Motivation</vt:lpstr>
      <vt:lpstr>Related Work</vt:lpstr>
      <vt:lpstr>Related Work</vt:lpstr>
      <vt:lpstr>Related Work</vt:lpstr>
      <vt:lpstr>Related Work</vt:lpstr>
      <vt:lpstr>Meshless Collocation Method</vt:lpstr>
      <vt:lpstr>Meshless Collocation Method</vt:lpstr>
      <vt:lpstr>Meshless Collocation Method</vt:lpstr>
      <vt:lpstr>Meshless Collocation Method</vt:lpstr>
      <vt:lpstr>Meshless Collocation Method</vt:lpstr>
      <vt:lpstr>Verification – Contact Mechanics Theory</vt:lpstr>
      <vt:lpstr>FEBio Experiments</vt:lpstr>
      <vt:lpstr>SOFA Experiments</vt:lpstr>
      <vt:lpstr>SOFA Experiments</vt:lpstr>
      <vt:lpstr>Performance Comparison</vt:lpstr>
      <vt:lpstr>What is next?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Meshless Elasticity Model and Contact Mechanics-based Verification Technique</dc:title>
  <dc:creator>Rifat Aras</dc:creator>
  <cp:lastModifiedBy>Rifat Aras</cp:lastModifiedBy>
  <cp:revision>167</cp:revision>
  <dcterms:created xsi:type="dcterms:W3CDTF">2013-08-30T14:59:49Z</dcterms:created>
  <dcterms:modified xsi:type="dcterms:W3CDTF">2013-09-05T07:06:08Z</dcterms:modified>
</cp:coreProperties>
</file>