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sldIdLst>
    <p:sldId id="256" r:id="rId2"/>
    <p:sldId id="273" r:id="rId3"/>
    <p:sldId id="274" r:id="rId4"/>
    <p:sldId id="275" r:id="rId5"/>
    <p:sldId id="265" r:id="rId6"/>
    <p:sldId id="257" r:id="rId7"/>
    <p:sldId id="258" r:id="rId8"/>
    <p:sldId id="259" r:id="rId9"/>
    <p:sldId id="260" r:id="rId10"/>
    <p:sldId id="261" r:id="rId11"/>
    <p:sldId id="269" r:id="rId12"/>
    <p:sldId id="270" r:id="rId13"/>
    <p:sldId id="271" r:id="rId14"/>
    <p:sldId id="272" r:id="rId15"/>
    <p:sldId id="262" r:id="rId16"/>
    <p:sldId id="276" r:id="rId17"/>
    <p:sldId id="268" r:id="rId18"/>
    <p:sldId id="263" r:id="rId19"/>
    <p:sldId id="264" r:id="rId20"/>
    <p:sldId id="266" r:id="rId21"/>
    <p:sldId id="278" r:id="rId22"/>
    <p:sldId id="284" r:id="rId23"/>
    <p:sldId id="267" r:id="rId24"/>
    <p:sldId id="281" r:id="rId25"/>
    <p:sldId id="279" r:id="rId26"/>
    <p:sldId id="280" r:id="rId27"/>
    <p:sldId id="283" r:id="rId28"/>
    <p:sldId id="282" r:id="rId29"/>
    <p:sldId id="277" r:id="rId3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1" d="100"/>
          <a:sy n="121" d="100"/>
        </p:scale>
        <p:origin x="-13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re 28"/>
          <p:cNvSpPr>
            <a:spLocks noGrp="1"/>
          </p:cNvSpPr>
          <p:nvPr>
            <p:ph type="ctrTitle"/>
          </p:nvPr>
        </p:nvSpPr>
        <p:spPr>
          <a:xfrm>
            <a:off x="381000" y="4853411"/>
            <a:ext cx="8458200" cy="1222375"/>
          </a:xfrm>
        </p:spPr>
        <p:txBody>
          <a:bodyPr anchor="t"/>
          <a:lstStyle/>
          <a:p>
            <a:r>
              <a:rPr kumimoji="0" lang="fr-FR" smtClean="0"/>
              <a:t>Modifiez le style du titre</a:t>
            </a:r>
            <a:endParaRPr kumimoji="0" lang="en-US"/>
          </a:p>
        </p:txBody>
      </p:sp>
      <p:sp>
        <p:nvSpPr>
          <p:cNvPr id="9" name="Sous-titr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
        <p:nvSpPr>
          <p:cNvPr id="16" name="Espace réservé de la date 15"/>
          <p:cNvSpPr>
            <a:spLocks noGrp="1"/>
          </p:cNvSpPr>
          <p:nvPr>
            <p:ph type="dt" sz="half" idx="10"/>
          </p:nvPr>
        </p:nvSpPr>
        <p:spPr/>
        <p:txBody>
          <a:bodyPr/>
          <a:lstStyle/>
          <a:p>
            <a:fld id="{118DBA56-BC1F-494A-AD16-B163C6EBC7CB}" type="datetimeFigureOut">
              <a:rPr lang="fr-FR" smtClean="0"/>
              <a:pPr/>
              <a:t>06/04/2014</a:t>
            </a:fld>
            <a:endParaRPr lang="fr-FR"/>
          </a:p>
        </p:txBody>
      </p:sp>
      <p:sp>
        <p:nvSpPr>
          <p:cNvPr id="2" name="Espace réservé du pied de page 1"/>
          <p:cNvSpPr>
            <a:spLocks noGrp="1"/>
          </p:cNvSpPr>
          <p:nvPr>
            <p:ph type="ftr" sz="quarter" idx="11"/>
          </p:nvPr>
        </p:nvSpPr>
        <p:spPr/>
        <p:txBody>
          <a:bodyPr/>
          <a:lstStyle/>
          <a:p>
            <a:endParaRPr lang="fr-FR"/>
          </a:p>
        </p:txBody>
      </p:sp>
      <p:sp>
        <p:nvSpPr>
          <p:cNvPr id="15" name="Espace réservé du numéro de diapositive 14"/>
          <p:cNvSpPr>
            <a:spLocks noGrp="1"/>
          </p:cNvSpPr>
          <p:nvPr>
            <p:ph type="sldNum" sz="quarter" idx="12"/>
          </p:nvPr>
        </p:nvSpPr>
        <p:spPr>
          <a:xfrm>
            <a:off x="8229600" y="6473952"/>
            <a:ext cx="758952" cy="246888"/>
          </a:xfrm>
        </p:spPr>
        <p:txBody>
          <a:bodyPr/>
          <a:lstStyle/>
          <a:p>
            <a:fld id="{1804791C-02CA-4A24-863E-718A53068477}"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118DBA56-BC1F-494A-AD16-B163C6EBC7CB}" type="datetimeFigureOut">
              <a:rPr lang="fr-FR" smtClean="0"/>
              <a:pPr/>
              <a:t>06/04/2014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804791C-02CA-4A24-863E-718A53068477}"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549276"/>
            <a:ext cx="18288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549276"/>
            <a:ext cx="62484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118DBA56-BC1F-494A-AD16-B163C6EBC7CB}" type="datetimeFigureOut">
              <a:rPr lang="fr-FR" smtClean="0"/>
              <a:pPr/>
              <a:t>06/04/2014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804791C-02CA-4A24-863E-718A53068477}"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2" name="Titre 21"/>
          <p:cNvSpPr>
            <a:spLocks noGrp="1"/>
          </p:cNvSpPr>
          <p:nvPr>
            <p:ph type="title"/>
          </p:nvPr>
        </p:nvSpPr>
        <p:spPr/>
        <p:txBody>
          <a:bodyPr/>
          <a:lstStyle/>
          <a:p>
            <a:r>
              <a:rPr kumimoji="0" lang="fr-FR" smtClean="0"/>
              <a:t>Modifiez le style du titre</a:t>
            </a:r>
            <a:endParaRPr kumimoji="0" lang="en-US"/>
          </a:p>
        </p:txBody>
      </p:sp>
      <p:sp>
        <p:nvSpPr>
          <p:cNvPr id="27" name="Espace réservé du contenu 26"/>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space réservé de la date 24"/>
          <p:cNvSpPr>
            <a:spLocks noGrp="1"/>
          </p:cNvSpPr>
          <p:nvPr>
            <p:ph type="dt" sz="half" idx="10"/>
          </p:nvPr>
        </p:nvSpPr>
        <p:spPr/>
        <p:txBody>
          <a:bodyPr/>
          <a:lstStyle/>
          <a:p>
            <a:fld id="{118DBA56-BC1F-494A-AD16-B163C6EBC7CB}" type="datetimeFigureOut">
              <a:rPr lang="fr-FR" smtClean="0"/>
              <a:pPr/>
              <a:t>06/04/2014</a:t>
            </a:fld>
            <a:endParaRPr lang="fr-FR"/>
          </a:p>
        </p:txBody>
      </p:sp>
      <p:sp>
        <p:nvSpPr>
          <p:cNvPr id="19" name="Espace réservé du pied de page 18"/>
          <p:cNvSpPr>
            <a:spLocks noGrp="1"/>
          </p:cNvSpPr>
          <p:nvPr>
            <p:ph type="ftr" sz="quarter" idx="11"/>
          </p:nvPr>
        </p:nvSpPr>
        <p:spPr>
          <a:xfrm>
            <a:off x="3581400" y="76200"/>
            <a:ext cx="2895600" cy="288925"/>
          </a:xfrm>
        </p:spPr>
        <p:txBody>
          <a:bodyPr/>
          <a:lstStyle/>
          <a:p>
            <a:endParaRPr lang="fr-FR"/>
          </a:p>
        </p:txBody>
      </p:sp>
      <p:sp>
        <p:nvSpPr>
          <p:cNvPr id="16" name="Espace réservé du numéro de diapositive 15"/>
          <p:cNvSpPr>
            <a:spLocks noGrp="1"/>
          </p:cNvSpPr>
          <p:nvPr>
            <p:ph type="sldNum" sz="quarter" idx="12"/>
          </p:nvPr>
        </p:nvSpPr>
        <p:spPr>
          <a:xfrm>
            <a:off x="8229600" y="6473952"/>
            <a:ext cx="758952" cy="246888"/>
          </a:xfrm>
        </p:spPr>
        <p:txBody>
          <a:bodyPr/>
          <a:lstStyle/>
          <a:p>
            <a:fld id="{1804791C-02CA-4A24-863E-718A53068477}"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texte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19" name="Espace réservé de la date 18"/>
          <p:cNvSpPr>
            <a:spLocks noGrp="1"/>
          </p:cNvSpPr>
          <p:nvPr>
            <p:ph type="dt" sz="half" idx="10"/>
          </p:nvPr>
        </p:nvSpPr>
        <p:spPr/>
        <p:txBody>
          <a:bodyPr/>
          <a:lstStyle/>
          <a:p>
            <a:fld id="{118DBA56-BC1F-494A-AD16-B163C6EBC7CB}" type="datetimeFigureOut">
              <a:rPr lang="fr-FR" smtClean="0"/>
              <a:pPr/>
              <a:t>06/04/2014</a:t>
            </a:fld>
            <a:endParaRPr lang="fr-FR"/>
          </a:p>
        </p:txBody>
      </p:sp>
      <p:sp>
        <p:nvSpPr>
          <p:cNvPr id="11" name="Espace réservé du pied de page 10"/>
          <p:cNvSpPr>
            <a:spLocks noGrp="1"/>
          </p:cNvSpPr>
          <p:nvPr>
            <p:ph type="ftr" sz="quarter" idx="11"/>
          </p:nvPr>
        </p:nvSpPr>
        <p:spPr/>
        <p:txBody>
          <a:bodyPr/>
          <a:lstStyle/>
          <a:p>
            <a:endParaRPr lang="fr-FR"/>
          </a:p>
        </p:txBody>
      </p:sp>
      <p:sp>
        <p:nvSpPr>
          <p:cNvPr id="16" name="Espace réservé du numéro de diapositive 15"/>
          <p:cNvSpPr>
            <a:spLocks noGrp="1"/>
          </p:cNvSpPr>
          <p:nvPr>
            <p:ph type="sldNum" sz="quarter" idx="12"/>
          </p:nvPr>
        </p:nvSpPr>
        <p:spPr/>
        <p:txBody>
          <a:bodyPr/>
          <a:lstStyle/>
          <a:p>
            <a:fld id="{1804791C-02CA-4A24-863E-718A53068477}" type="slidenum">
              <a:rPr lang="fr-FR" smtClean="0"/>
              <a:pPr/>
              <a:t>‹N°›</a:t>
            </a:fld>
            <a:endParaRPr lang="fr-FR"/>
          </a:p>
        </p:txBody>
      </p:sp>
      <p:sp>
        <p:nvSpPr>
          <p:cNvPr id="8" name="Titre 7"/>
          <p:cNvSpPr>
            <a:spLocks noGrp="1"/>
          </p:cNvSpPr>
          <p:nvPr>
            <p:ph type="title"/>
          </p:nvPr>
        </p:nvSpPr>
        <p:spPr>
          <a:xfrm>
            <a:off x="180475" y="2947085"/>
            <a:ext cx="8686800" cy="1184825"/>
          </a:xfrm>
        </p:spPr>
        <p:txBody>
          <a:bodyPr rtlCol="0" anchor="t"/>
          <a:lstStyle>
            <a:lvl1pPr algn="r">
              <a:defRPr/>
            </a:lvl1pPr>
          </a:lstStyle>
          <a:p>
            <a:r>
              <a:rPr kumimoji="0" lang="fr-FR" smtClean="0"/>
              <a:t>Modifiez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0" name="Titre 19"/>
          <p:cNvSpPr>
            <a:spLocks noGrp="1"/>
          </p:cNvSpPr>
          <p:nvPr>
            <p:ph type="title"/>
          </p:nvPr>
        </p:nvSpPr>
        <p:spPr>
          <a:xfrm>
            <a:off x="301752" y="457200"/>
            <a:ext cx="8686800" cy="841248"/>
          </a:xfrm>
        </p:spPr>
        <p:txBody>
          <a:bodyPr/>
          <a:lstStyle/>
          <a:p>
            <a:r>
              <a:rPr kumimoji="0" lang="fr-FR" smtClean="0"/>
              <a:t>Modifiez le style du titre</a:t>
            </a:r>
            <a:endParaRPr kumimoji="0" lang="en-US"/>
          </a:p>
        </p:txBody>
      </p:sp>
      <p:sp>
        <p:nvSpPr>
          <p:cNvPr id="14" name="Espace réservé du contenu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0"/>
          </p:nvPr>
        </p:nvSpPr>
        <p:spPr/>
        <p:txBody>
          <a:bodyPr/>
          <a:lstStyle/>
          <a:p>
            <a:fld id="{118DBA56-BC1F-494A-AD16-B163C6EBC7CB}" type="datetimeFigureOut">
              <a:rPr lang="fr-FR" smtClean="0"/>
              <a:pPr/>
              <a:t>06/04/2014</a:t>
            </a:fld>
            <a:endParaRPr lang="fr-FR"/>
          </a:p>
        </p:txBody>
      </p:sp>
      <p:sp>
        <p:nvSpPr>
          <p:cNvPr id="10" name="Espace réservé du pied de page 9"/>
          <p:cNvSpPr>
            <a:spLocks noGrp="1"/>
          </p:cNvSpPr>
          <p:nvPr>
            <p:ph type="ftr" sz="quarter" idx="11"/>
          </p:nvPr>
        </p:nvSpPr>
        <p:spPr/>
        <p:txBody>
          <a:bodyPr/>
          <a:lstStyle/>
          <a:p>
            <a:endParaRPr lang="fr-FR"/>
          </a:p>
        </p:txBody>
      </p:sp>
      <p:sp>
        <p:nvSpPr>
          <p:cNvPr id="31" name="Espace réservé du numéro de diapositive 30"/>
          <p:cNvSpPr>
            <a:spLocks noGrp="1"/>
          </p:cNvSpPr>
          <p:nvPr>
            <p:ph type="sldNum" sz="quarter" idx="12"/>
          </p:nvPr>
        </p:nvSpPr>
        <p:spPr/>
        <p:txBody>
          <a:bodyPr/>
          <a:lstStyle/>
          <a:p>
            <a:fld id="{1804791C-02CA-4A24-863E-718A53068477}"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9" name="Titre 28"/>
          <p:cNvSpPr>
            <a:spLocks noGrp="1"/>
          </p:cNvSpPr>
          <p:nvPr>
            <p:ph type="title"/>
          </p:nvPr>
        </p:nvSpPr>
        <p:spPr>
          <a:xfrm>
            <a:off x="304800" y="5410200"/>
            <a:ext cx="8610600" cy="882650"/>
          </a:xfrm>
        </p:spPr>
        <p:txBody>
          <a:bodyPr anchor="ctr"/>
          <a:lstStyle>
            <a:lvl1pPr>
              <a:defRPr/>
            </a:lvl1p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25" name="Espace réservé du texte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contenu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8" name="Espace réservé du contenu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0" name="Espace réservé de la date 9"/>
          <p:cNvSpPr>
            <a:spLocks noGrp="1"/>
          </p:cNvSpPr>
          <p:nvPr>
            <p:ph type="dt" sz="half" idx="10"/>
          </p:nvPr>
        </p:nvSpPr>
        <p:spPr/>
        <p:txBody>
          <a:bodyPr/>
          <a:lstStyle/>
          <a:p>
            <a:fld id="{118DBA56-BC1F-494A-AD16-B163C6EBC7CB}" type="datetimeFigureOut">
              <a:rPr lang="fr-FR" smtClean="0"/>
              <a:pPr/>
              <a:t>06/04/2014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8229600" y="6477000"/>
            <a:ext cx="762000" cy="246888"/>
          </a:xfrm>
        </p:spPr>
        <p:txBody>
          <a:bodyPr/>
          <a:lstStyle/>
          <a:p>
            <a:fld id="{1804791C-02CA-4A24-863E-718A53068477}" type="slidenum">
              <a:rPr lang="fr-FR" smtClean="0"/>
              <a:pPr/>
              <a:t>‹N°›</a:t>
            </a:fld>
            <a:endParaRPr lang="fr-FR"/>
          </a:p>
        </p:txBody>
      </p:sp>
      <p:sp>
        <p:nvSpPr>
          <p:cNvPr id="11" name="Connecteur droit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0" name="Titre 29"/>
          <p:cNvSpPr>
            <a:spLocks noGrp="1"/>
          </p:cNvSpPr>
          <p:nvPr>
            <p:ph type="title"/>
          </p:nvPr>
        </p:nvSpPr>
        <p:spPr>
          <a:xfrm>
            <a:off x="301752" y="457200"/>
            <a:ext cx="8686800" cy="841248"/>
          </a:xfrm>
        </p:spPr>
        <p:txBody>
          <a:bodyPr/>
          <a:lstStyle/>
          <a:p>
            <a:r>
              <a:rPr kumimoji="0" lang="fr-FR" smtClean="0"/>
              <a:t>Modifiez le style du titre</a:t>
            </a:r>
            <a:endParaRPr kumimoji="0" lang="en-US"/>
          </a:p>
        </p:txBody>
      </p:sp>
      <p:sp>
        <p:nvSpPr>
          <p:cNvPr id="12" name="Espace réservé de la date 11"/>
          <p:cNvSpPr>
            <a:spLocks noGrp="1"/>
          </p:cNvSpPr>
          <p:nvPr>
            <p:ph type="dt" sz="half" idx="10"/>
          </p:nvPr>
        </p:nvSpPr>
        <p:spPr/>
        <p:txBody>
          <a:bodyPr/>
          <a:lstStyle/>
          <a:p>
            <a:fld id="{118DBA56-BC1F-494A-AD16-B163C6EBC7CB}" type="datetimeFigureOut">
              <a:rPr lang="fr-FR" smtClean="0"/>
              <a:pPr/>
              <a:t>06/04/2014</a:t>
            </a:fld>
            <a:endParaRPr lang="fr-FR"/>
          </a:p>
        </p:txBody>
      </p:sp>
      <p:sp>
        <p:nvSpPr>
          <p:cNvPr id="21" name="Espace réservé du pied de page 20"/>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804791C-02CA-4A24-863E-718A53068477}"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118DBA56-BC1F-494A-AD16-B163C6EBC7CB}" type="datetimeFigureOut">
              <a:rPr lang="fr-FR" smtClean="0"/>
              <a:pPr/>
              <a:t>06/04/2014</a:t>
            </a:fld>
            <a:endParaRPr lang="fr-FR"/>
          </a:p>
        </p:txBody>
      </p:sp>
      <p:sp>
        <p:nvSpPr>
          <p:cNvPr id="24" name="Espace réservé du pied de page 23"/>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804791C-02CA-4A24-863E-718A53068477}"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Connecteur droit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re 11"/>
          <p:cNvSpPr>
            <a:spLocks noGrp="1"/>
          </p:cNvSpPr>
          <p:nvPr>
            <p:ph type="title"/>
          </p:nvPr>
        </p:nvSpPr>
        <p:spPr>
          <a:xfrm>
            <a:off x="457200" y="5486400"/>
            <a:ext cx="8458200" cy="520700"/>
          </a:xfrm>
        </p:spPr>
        <p:txBody>
          <a:bodyPr anchor="ctr"/>
          <a:lstStyle>
            <a:lvl1pPr algn="l">
              <a:buNone/>
              <a:defRPr sz="2000" b="1"/>
            </a:lvl1pPr>
          </a:lstStyle>
          <a:p>
            <a:r>
              <a:rPr kumimoji="0" lang="fr-FR" smtClean="0"/>
              <a:t>Modifiez le style du titre</a:t>
            </a:r>
            <a:endParaRPr kumimoji="0" lang="en-US"/>
          </a:p>
        </p:txBody>
      </p:sp>
      <p:sp>
        <p:nvSpPr>
          <p:cNvPr id="26" name="Espace réservé du texte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14" name="Espace réservé du contenu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space réservé de la date 24"/>
          <p:cNvSpPr>
            <a:spLocks noGrp="1"/>
          </p:cNvSpPr>
          <p:nvPr>
            <p:ph type="dt" sz="half" idx="10"/>
          </p:nvPr>
        </p:nvSpPr>
        <p:spPr/>
        <p:txBody>
          <a:bodyPr/>
          <a:lstStyle/>
          <a:p>
            <a:fld id="{118DBA56-BC1F-494A-AD16-B163C6EBC7CB}" type="datetimeFigureOut">
              <a:rPr lang="fr-FR" smtClean="0"/>
              <a:pPr/>
              <a:t>06/04/2014</a:t>
            </a:fld>
            <a:endParaRPr lang="fr-FR"/>
          </a:p>
        </p:txBody>
      </p:sp>
      <p:sp>
        <p:nvSpPr>
          <p:cNvPr id="29" name="Espace réservé du pied de page 28"/>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804791C-02CA-4A24-863E-718A53068477}"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3" name="Espace réservé pour une imag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fr-FR" smtClean="0"/>
              <a:t>Cliquez sur l'icône pour ajouter une image</a:t>
            </a:r>
            <a:endParaRPr kumimoji="0" lang="en-US" dirty="0"/>
          </a:p>
        </p:txBody>
      </p:sp>
      <p:sp>
        <p:nvSpPr>
          <p:cNvPr id="7" name="Espace réservé de la date 6"/>
          <p:cNvSpPr>
            <a:spLocks noGrp="1"/>
          </p:cNvSpPr>
          <p:nvPr>
            <p:ph type="dt" sz="half" idx="10"/>
          </p:nvPr>
        </p:nvSpPr>
        <p:spPr/>
        <p:txBody>
          <a:bodyPr/>
          <a:lstStyle/>
          <a:p>
            <a:fld id="{118DBA56-BC1F-494A-AD16-B163C6EBC7CB}" type="datetimeFigureOut">
              <a:rPr lang="fr-FR" smtClean="0"/>
              <a:pPr/>
              <a:t>06/04/2014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31" name="Espace réservé du numéro de diapositive 30"/>
          <p:cNvSpPr>
            <a:spLocks noGrp="1"/>
          </p:cNvSpPr>
          <p:nvPr>
            <p:ph type="sldNum" sz="quarter" idx="12"/>
          </p:nvPr>
        </p:nvSpPr>
        <p:spPr/>
        <p:txBody>
          <a:bodyPr/>
          <a:lstStyle/>
          <a:p>
            <a:fld id="{1804791C-02CA-4A24-863E-718A53068477}" type="slidenum">
              <a:rPr lang="fr-FR" smtClean="0"/>
              <a:pPr/>
              <a:t>‹N°›</a:t>
            </a:fld>
            <a:endParaRPr lang="fr-FR"/>
          </a:p>
        </p:txBody>
      </p:sp>
      <p:sp>
        <p:nvSpPr>
          <p:cNvPr id="17" name="Titre 16"/>
          <p:cNvSpPr>
            <a:spLocks noGrp="1"/>
          </p:cNvSpPr>
          <p:nvPr>
            <p:ph type="title"/>
          </p:nvPr>
        </p:nvSpPr>
        <p:spPr>
          <a:xfrm>
            <a:off x="381000" y="4993760"/>
            <a:ext cx="5867400" cy="522288"/>
          </a:xfrm>
        </p:spPr>
        <p:txBody>
          <a:bodyPr anchor="ctr"/>
          <a:lstStyle>
            <a:lvl1pPr algn="l">
              <a:buNone/>
              <a:defRPr sz="2000" b="1"/>
            </a:lvl1pPr>
          </a:lstStyle>
          <a:p>
            <a:r>
              <a:rPr kumimoji="0" lang="fr-FR" smtClean="0"/>
              <a:t>Modifiez le style du titre</a:t>
            </a:r>
            <a:endParaRPr kumimoji="0" lang="en-US"/>
          </a:p>
        </p:txBody>
      </p:sp>
      <p:sp>
        <p:nvSpPr>
          <p:cNvPr id="26" name="Espace réservé du texte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Espace réservé du texte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1" name="Espace réservé de la date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18DBA56-BC1F-494A-AD16-B163C6EBC7CB}" type="datetimeFigureOut">
              <a:rPr lang="fr-FR" smtClean="0"/>
              <a:pPr/>
              <a:t>06/04/2014</a:t>
            </a:fld>
            <a:endParaRPr lang="fr-FR"/>
          </a:p>
        </p:txBody>
      </p:sp>
      <p:sp>
        <p:nvSpPr>
          <p:cNvPr id="28" name="Espace réservé du pied de page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fr-FR"/>
          </a:p>
        </p:txBody>
      </p:sp>
      <p:sp>
        <p:nvSpPr>
          <p:cNvPr id="5" name="Espace réservé du numéro de diapositive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804791C-02CA-4A24-863E-718A53068477}" type="slidenum">
              <a:rPr lang="fr-FR" smtClean="0"/>
              <a:pPr/>
              <a:t>‹N°›</a:t>
            </a:fld>
            <a:endParaRPr lang="fr-FR"/>
          </a:p>
        </p:txBody>
      </p:sp>
      <p:sp>
        <p:nvSpPr>
          <p:cNvPr id="10" name="Espace réservé du titre 9"/>
          <p:cNvSpPr>
            <a:spLocks noGrp="1"/>
          </p:cNvSpPr>
          <p:nvPr>
            <p:ph type="title"/>
          </p:nvPr>
        </p:nvSpPr>
        <p:spPr>
          <a:xfrm>
            <a:off x="304800" y="457200"/>
            <a:ext cx="8686800" cy="838200"/>
          </a:xfrm>
          <a:prstGeom prst="rect">
            <a:avLst/>
          </a:prstGeom>
        </p:spPr>
        <p:txBody>
          <a:bodyPr vert="horz" anchor="ctr">
            <a:normAutofit/>
          </a:bodyPr>
          <a:lstStyle/>
          <a:p>
            <a:r>
              <a:rPr kumimoji="0" lang="fr-FR" smtClean="0"/>
              <a:t>Modifiez le style du titre</a:t>
            </a:r>
            <a:endParaRPr kumimoji="0" lang="en-US"/>
          </a:p>
        </p:txBody>
      </p:sp>
      <p:sp>
        <p:nvSpPr>
          <p:cNvPr id="9" name="Connecteur droit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cteur droit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5.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 y="5"/>
            <a:ext cx="3000375" cy="4664583"/>
          </a:xfrm>
          <a:prstGeom prst="rect">
            <a:avLst/>
          </a:prstGeom>
        </p:spPr>
      </p:pic>
      <p:sp>
        <p:nvSpPr>
          <p:cNvPr id="3" name="Sous-titre 2"/>
          <p:cNvSpPr>
            <a:spLocks noGrp="1"/>
          </p:cNvSpPr>
          <p:nvPr>
            <p:ph type="subTitle" idx="1"/>
          </p:nvPr>
        </p:nvSpPr>
        <p:spPr>
          <a:xfrm>
            <a:off x="539552" y="3356992"/>
            <a:ext cx="8458200" cy="2304256"/>
          </a:xfrm>
        </p:spPr>
        <p:txBody>
          <a:bodyPr>
            <a:normAutofit fontScale="62500" lnSpcReduction="20000"/>
          </a:bodyPr>
          <a:lstStyle/>
          <a:p>
            <a:pPr algn="r"/>
            <a:r>
              <a:rPr lang="fr-FR"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Jean-François P. Bonnot, Université de Franche-Comté</a:t>
            </a:r>
          </a:p>
          <a:p>
            <a:pPr algn="r"/>
            <a:r>
              <a:rPr lang="fr-FR"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Sylvie Freyermuth, Université du Luxembourg</a:t>
            </a:r>
          </a:p>
          <a:p>
            <a:pPr algn="r"/>
            <a:r>
              <a:rPr lang="fr-FR"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&amp; Centre de recherches sur l’imaginaire (Grenoble)</a:t>
            </a:r>
          </a:p>
          <a:p>
            <a:endParaRPr lang="fr-FR" sz="30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fr-FR" sz="30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fr-FR" sz="40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La </a:t>
            </a:r>
            <a:r>
              <a:rPr lang="fr-FR" sz="4000" b="1" i="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petite marchande d’allumettes, le chiffonnier et le paysan, ou comment le canal du Rhône-au-Rhin se </a:t>
            </a:r>
            <a:r>
              <a:rPr lang="fr-FR" sz="40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révéla </a:t>
            </a:r>
            <a:r>
              <a:rPr lang="fr-FR" sz="4000" b="1" i="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être le plus court chemin vers Bourail (Nouvelle-Calédonie</a:t>
            </a:r>
            <a:r>
              <a:rPr lang="fr-FR" sz="40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a:t>
            </a:r>
            <a:endParaRPr lang="fr-FR"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999778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flipH="1">
            <a:off x="-1764704" y="1007284"/>
            <a:ext cx="504056" cy="549508"/>
          </a:xfrm>
          <a:prstGeom prst="rect">
            <a:avLst/>
          </a:prstGeom>
          <a:ln>
            <a:solidFill>
              <a:schemeClr val="accent2"/>
            </a:solidFill>
          </a:ln>
        </p:spPr>
        <p:txBody>
          <a:bodyPr wrap="square">
            <a:spAutoFit/>
          </a:bodyPr>
          <a:lstStyle/>
          <a:p>
            <a:endParaRPr lang="fr-FR"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
        <p:nvSpPr>
          <p:cNvPr id="3" name="Rectangle 2"/>
          <p:cNvSpPr/>
          <p:nvPr/>
        </p:nvSpPr>
        <p:spPr>
          <a:xfrm>
            <a:off x="35496" y="44624"/>
            <a:ext cx="5184576" cy="6340197"/>
          </a:xfrm>
          <a:prstGeom prst="rect">
            <a:avLst/>
          </a:prstGeom>
          <a:solidFill>
            <a:schemeClr val="accent6">
              <a:lumMod val="50000"/>
            </a:schemeClr>
          </a:solidFill>
        </p:spPr>
        <p:txBody>
          <a:bodyPr wrap="square">
            <a:spAutoFit/>
          </a:bodyPr>
          <a:lstStyle/>
          <a:p>
            <a:r>
              <a:rPr lang="fr-FR" sz="1600" b="1" dirty="0">
                <a:solidFill>
                  <a:schemeClr val="bg1"/>
                </a:solidFill>
              </a:rPr>
              <a:t>Génelard a une population presqu’exclusivement industrielle. L’usine Fournier, pour la construction des machines, emploie plus de cent ouvriers. Il y a une tuilerie fort importante, des carrières, des fours à chaux, une tannerie ; tous ces établissements emploient un nombreux personnel. Un des rôles de la gendarmerie, et des plus nécessaires, c’est la </a:t>
            </a:r>
            <a:r>
              <a:rPr lang="fr-FR" sz="2000" b="1" dirty="0">
                <a:solidFill>
                  <a:srgbClr val="FFFF00"/>
                </a:solidFill>
              </a:rPr>
              <a:t>surveillance</a:t>
            </a:r>
            <a:r>
              <a:rPr lang="fr-FR" sz="2000" b="1" dirty="0">
                <a:solidFill>
                  <a:schemeClr val="bg1"/>
                </a:solidFill>
              </a:rPr>
              <a:t> </a:t>
            </a:r>
            <a:r>
              <a:rPr lang="fr-FR" sz="2000" b="1" dirty="0">
                <a:solidFill>
                  <a:srgbClr val="FFFF00"/>
                </a:solidFill>
              </a:rPr>
              <a:t>des voyageurs</a:t>
            </a:r>
            <a:r>
              <a:rPr lang="fr-FR" sz="1600" b="1" dirty="0">
                <a:solidFill>
                  <a:srgbClr val="FFFF00"/>
                </a:solidFill>
              </a:rPr>
              <a:t>.</a:t>
            </a:r>
            <a:r>
              <a:rPr lang="fr-FR" sz="1600" b="1" dirty="0">
                <a:solidFill>
                  <a:schemeClr val="bg1"/>
                </a:solidFill>
              </a:rPr>
              <a:t> Génelard est un lieu de passage des plus fréquentés. La gare […] reste encore très passagère […]. Le port du canal est un des plus importants du canal du Centre. Il se fait de nombreux chargements et déchargements ; c’est un lieu d’arrêt pour les bateliers de tous pays qui fréquentent le canal et sur lesquels il n’est pas inutile d’exercer </a:t>
            </a:r>
            <a:r>
              <a:rPr lang="fr-FR" sz="2000" b="1" dirty="0">
                <a:solidFill>
                  <a:srgbClr val="FFFF00"/>
                </a:solidFill>
              </a:rPr>
              <a:t>une certaine surveillance</a:t>
            </a:r>
            <a:r>
              <a:rPr lang="fr-FR" sz="1600" b="1" dirty="0">
                <a:solidFill>
                  <a:schemeClr val="bg1"/>
                </a:solidFill>
              </a:rPr>
              <a:t>. À raison des nombreuses voies de communication qui viennent […] converger à Génelard, c’est un lieu de rendez-vous continuels de nomades. Il n’y a pas de jours qu’on ne voie installées aux environs du bourg et jusque sur la place, de </a:t>
            </a:r>
            <a:r>
              <a:rPr lang="fr-FR" sz="2000" b="1" dirty="0">
                <a:solidFill>
                  <a:srgbClr val="FFFF00"/>
                </a:solidFill>
              </a:rPr>
              <a:t>ces familles de bohémiens, saltimbanques, camps volants </a:t>
            </a:r>
            <a:r>
              <a:rPr lang="fr-FR" sz="1600" b="1" dirty="0">
                <a:solidFill>
                  <a:schemeClr val="bg1"/>
                </a:solidFill>
              </a:rPr>
              <a:t>de toutes sortes, tellement qu’il s’y est établi un atelier de construction et de réparation de ces maisons roulantes qu’on appelle des caravanes, et vous savez si tout ce monde-là a besoin d’être </a:t>
            </a:r>
            <a:r>
              <a:rPr lang="fr-FR" sz="2000" b="1" dirty="0">
                <a:solidFill>
                  <a:srgbClr val="FFFF00"/>
                </a:solidFill>
              </a:rPr>
              <a:t>surveillé étroitement</a:t>
            </a:r>
            <a:r>
              <a:rPr lang="fr-FR" sz="1600" b="1" dirty="0">
                <a:solidFill>
                  <a:schemeClr val="bg1"/>
                </a:solidFill>
              </a:rPr>
              <a:t>. (1894, p. 730)</a:t>
            </a:r>
          </a:p>
        </p:txBody>
      </p:sp>
    </p:spTree>
    <p:extLst>
      <p:ext uri="{BB962C8B-B14F-4D97-AF65-F5344CB8AC3E}">
        <p14:creationId xmlns:p14="http://schemas.microsoft.com/office/powerpoint/2010/main" val="1888521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Rectangle 1"/>
          <p:cNvSpPr/>
          <p:nvPr/>
        </p:nvSpPr>
        <p:spPr>
          <a:xfrm>
            <a:off x="12802" y="33921"/>
            <a:ext cx="9131198" cy="261610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fr-FR" sz="1600" dirty="0">
                <a:solidFill>
                  <a:schemeClr val="bg1"/>
                </a:solidFill>
              </a:rPr>
              <a:t>E</a:t>
            </a:r>
            <a:r>
              <a:rPr lang="fr-FR" sz="1600" dirty="0" smtClean="0">
                <a:solidFill>
                  <a:schemeClr val="bg1"/>
                </a:solidFill>
              </a:rPr>
              <a:t>n </a:t>
            </a:r>
            <a:r>
              <a:rPr lang="fr-FR" sz="1600" dirty="0">
                <a:solidFill>
                  <a:schemeClr val="bg1"/>
                </a:solidFill>
              </a:rPr>
              <a:t>dehors de </a:t>
            </a:r>
            <a:r>
              <a:rPr lang="fr-FR" sz="1600" b="1" i="1" dirty="0">
                <a:solidFill>
                  <a:srgbClr val="FFFF00"/>
                </a:solidFill>
              </a:rPr>
              <a:t>leurs habitudes invétérées de déprédations et de rapine</a:t>
            </a:r>
            <a:r>
              <a:rPr lang="fr-FR" sz="1600" dirty="0">
                <a:solidFill>
                  <a:schemeClr val="bg1"/>
                </a:solidFill>
              </a:rPr>
              <a:t>, </a:t>
            </a:r>
            <a:r>
              <a:rPr lang="fr-FR" sz="1600" i="1" dirty="0">
                <a:solidFill>
                  <a:schemeClr val="bg1"/>
                </a:solidFill>
              </a:rPr>
              <a:t>ces nomades, </a:t>
            </a:r>
            <a:r>
              <a:rPr lang="fr-FR" b="1" i="1" u="heavy" cap="all" dirty="0">
                <a:solidFill>
                  <a:srgbClr val="FFFF00"/>
                </a:solidFill>
              </a:rPr>
              <a:t>la terreur des campagnes</a:t>
            </a:r>
            <a:r>
              <a:rPr lang="fr-FR" sz="1600" dirty="0">
                <a:solidFill>
                  <a:schemeClr val="bg1"/>
                </a:solidFill>
              </a:rPr>
              <a:t>, souvent </a:t>
            </a:r>
            <a:r>
              <a:rPr lang="fr-FR" sz="1600" i="1" dirty="0">
                <a:solidFill>
                  <a:schemeClr val="bg1"/>
                </a:solidFill>
              </a:rPr>
              <a:t>repris de justice</a:t>
            </a:r>
            <a:r>
              <a:rPr lang="fr-FR" sz="1600" dirty="0">
                <a:solidFill>
                  <a:schemeClr val="bg1"/>
                </a:solidFill>
              </a:rPr>
              <a:t> et pour la plupart </a:t>
            </a:r>
            <a:r>
              <a:rPr lang="fr-FR" sz="1600" i="1" dirty="0">
                <a:solidFill>
                  <a:schemeClr val="bg1"/>
                </a:solidFill>
              </a:rPr>
              <a:t>dépourvus de tout état civil</a:t>
            </a:r>
            <a:r>
              <a:rPr lang="fr-FR" sz="1600" dirty="0">
                <a:solidFill>
                  <a:schemeClr val="bg1"/>
                </a:solidFill>
              </a:rPr>
              <a:t>, transportent sur leurs personnes, sur les chiens et les animaux qui les accompagnent, dans les </a:t>
            </a:r>
            <a:r>
              <a:rPr lang="fr-FR" sz="1600" b="1" i="1" dirty="0">
                <a:solidFill>
                  <a:srgbClr val="FFFF00"/>
                </a:solidFill>
              </a:rPr>
              <a:t>sordides véhicules</a:t>
            </a:r>
            <a:r>
              <a:rPr lang="fr-FR" sz="1600" b="1" dirty="0">
                <a:solidFill>
                  <a:srgbClr val="FFFF00"/>
                </a:solidFill>
              </a:rPr>
              <a:t> </a:t>
            </a:r>
            <a:r>
              <a:rPr lang="fr-FR" sz="1600" dirty="0">
                <a:solidFill>
                  <a:schemeClr val="bg1"/>
                </a:solidFill>
              </a:rPr>
              <a:t>qui les abritent, </a:t>
            </a:r>
            <a:r>
              <a:rPr lang="fr-FR" sz="1600" b="1" i="1" dirty="0">
                <a:solidFill>
                  <a:srgbClr val="FFFF00"/>
                </a:solidFill>
              </a:rPr>
              <a:t>les germes des maladies infectieuses les plus redoutables</a:t>
            </a:r>
            <a:r>
              <a:rPr lang="fr-FR" sz="1600" b="1" dirty="0">
                <a:solidFill>
                  <a:srgbClr val="FFFF00"/>
                </a:solidFill>
              </a:rPr>
              <a:t> </a:t>
            </a:r>
            <a:r>
              <a:rPr lang="fr-FR" sz="1600" dirty="0">
                <a:solidFill>
                  <a:schemeClr val="bg1"/>
                </a:solidFill>
              </a:rPr>
              <a:t>; […] ; qu’il importe […] que dans le plus bref délai un </a:t>
            </a:r>
            <a:r>
              <a:rPr lang="fr-FR" sz="1600" i="1" dirty="0">
                <a:solidFill>
                  <a:schemeClr val="bg1"/>
                </a:solidFill>
              </a:rPr>
              <a:t>cordon sanitaire</a:t>
            </a:r>
            <a:r>
              <a:rPr lang="fr-FR" sz="1600" dirty="0">
                <a:solidFill>
                  <a:schemeClr val="bg1"/>
                </a:solidFill>
              </a:rPr>
              <a:t>, un </a:t>
            </a:r>
            <a:r>
              <a:rPr lang="fr-FR" sz="1600" i="1" dirty="0">
                <a:solidFill>
                  <a:schemeClr val="bg1"/>
                </a:solidFill>
              </a:rPr>
              <a:t>instrument de préservation</a:t>
            </a:r>
            <a:r>
              <a:rPr lang="fr-FR" sz="1600" dirty="0">
                <a:solidFill>
                  <a:schemeClr val="bg1"/>
                </a:solidFill>
              </a:rPr>
              <a:t> soit institué par les pouvoirs publics </a:t>
            </a:r>
            <a:r>
              <a:rPr lang="fr-FR" sz="1600" i="1" dirty="0">
                <a:solidFill>
                  <a:schemeClr val="bg1"/>
                </a:solidFill>
              </a:rPr>
              <a:t>sur les frontières de terre et de mer</a:t>
            </a:r>
            <a:r>
              <a:rPr lang="fr-FR" sz="1600" dirty="0">
                <a:solidFill>
                  <a:schemeClr val="bg1"/>
                </a:solidFill>
              </a:rPr>
              <a:t> ; […] les soussignés invitent le Conseil général à émettre le vœu que les pouvoirs publics imposent à tous les services de l’administration des douanes l’obligation et le devoir de </a:t>
            </a:r>
            <a:r>
              <a:rPr lang="fr-FR" sz="1600" b="1" i="1" dirty="0">
                <a:solidFill>
                  <a:srgbClr val="FFFF00"/>
                </a:solidFill>
              </a:rPr>
              <a:t>refouler à la frontière les</a:t>
            </a:r>
            <a:r>
              <a:rPr lang="fr-FR" sz="1600" b="1" dirty="0">
                <a:solidFill>
                  <a:srgbClr val="FFFF00"/>
                </a:solidFill>
              </a:rPr>
              <a:t> </a:t>
            </a:r>
            <a:r>
              <a:rPr lang="fr-FR" sz="1600" b="1" i="1" dirty="0">
                <a:solidFill>
                  <a:srgbClr val="FFFF00"/>
                </a:solidFill>
              </a:rPr>
              <a:t>gens sans aveu, nomades, bohémiens et romanischels</a:t>
            </a:r>
            <a:r>
              <a:rPr lang="fr-FR" sz="1600" dirty="0">
                <a:solidFill>
                  <a:schemeClr val="bg1"/>
                </a:solidFill>
              </a:rPr>
              <a:t>, dès leur apparition et sur toute l’étendue des zones occupées par les préposés des douanes</a:t>
            </a:r>
            <a:r>
              <a:rPr lang="fr-FR" sz="1600" dirty="0" smtClean="0">
                <a:solidFill>
                  <a:schemeClr val="bg1"/>
                </a:solidFill>
              </a:rPr>
              <a:t>. [Conseil général du Doubs, 1907] </a:t>
            </a:r>
            <a:endParaRPr lang="fr-FR" sz="1600" dirty="0">
              <a:solidFill>
                <a:schemeClr val="bg1"/>
              </a:solidFill>
            </a:endParaRPr>
          </a:p>
        </p:txBody>
      </p:sp>
    </p:spTree>
    <p:extLst>
      <p:ext uri="{BB962C8B-B14F-4D97-AF65-F5344CB8AC3E}">
        <p14:creationId xmlns:p14="http://schemas.microsoft.com/office/powerpoint/2010/main" val="41600712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wdDnDiag">
          <a:fgClr>
            <a:schemeClr val="accent2"/>
          </a:fgClr>
          <a:bgClr>
            <a:schemeClr val="accent1"/>
          </a:bgClr>
        </a:pattFill>
        <a:effectLst/>
      </p:bgPr>
    </p:bg>
    <p:spTree>
      <p:nvGrpSpPr>
        <p:cNvPr id="1" name=""/>
        <p:cNvGrpSpPr/>
        <p:nvPr/>
      </p:nvGrpSpPr>
      <p:grpSpPr>
        <a:xfrm>
          <a:off x="0" y="0"/>
          <a:ext cx="0" cy="0"/>
          <a:chOff x="0" y="0"/>
          <a:chExt cx="0" cy="0"/>
        </a:xfrm>
      </p:grpSpPr>
      <p:sp>
        <p:nvSpPr>
          <p:cNvPr id="2" name="Rectangle 1"/>
          <p:cNvSpPr/>
          <p:nvPr/>
        </p:nvSpPr>
        <p:spPr>
          <a:xfrm>
            <a:off x="-29603" y="1124744"/>
            <a:ext cx="9144000" cy="3970318"/>
          </a:xfrm>
          <a:prstGeom prst="rect">
            <a:avLst/>
          </a:prstGeom>
        </p:spPr>
        <p:txBody>
          <a:bodyPr wrap="square">
            <a:spAutoFit/>
          </a:bodyPr>
          <a:lstStyle/>
          <a:p>
            <a:pPr algn="just"/>
            <a:r>
              <a:rPr lang="fr-FR" b="1" dirty="0">
                <a:solidFill>
                  <a:schemeClr val="bg1"/>
                </a:solidFill>
              </a:rPr>
              <a:t>D’autres Conseils généraux émettront le même genre de vœux, par exemple ceux : de la Vienne en </a:t>
            </a:r>
            <a:r>
              <a:rPr lang="fr-FR" b="1" dirty="0">
                <a:solidFill>
                  <a:srgbClr val="FFFF00"/>
                </a:solidFill>
              </a:rPr>
              <a:t>1856</a:t>
            </a:r>
            <a:r>
              <a:rPr lang="fr-FR" b="1" dirty="0">
                <a:solidFill>
                  <a:schemeClr val="bg1"/>
                </a:solidFill>
              </a:rPr>
              <a:t> ; de l’Aube en </a:t>
            </a:r>
            <a:r>
              <a:rPr lang="fr-FR" b="1" dirty="0">
                <a:solidFill>
                  <a:srgbClr val="FFFF00"/>
                </a:solidFill>
              </a:rPr>
              <a:t>1862 </a:t>
            </a:r>
            <a:r>
              <a:rPr lang="fr-FR" b="1" dirty="0">
                <a:solidFill>
                  <a:schemeClr val="bg1"/>
                </a:solidFill>
              </a:rPr>
              <a:t>; de l’Orne en </a:t>
            </a:r>
            <a:r>
              <a:rPr lang="fr-FR" b="1" dirty="0">
                <a:solidFill>
                  <a:srgbClr val="FFFF00"/>
                </a:solidFill>
              </a:rPr>
              <a:t>1875</a:t>
            </a:r>
            <a:r>
              <a:rPr lang="fr-FR" b="1" dirty="0">
                <a:solidFill>
                  <a:schemeClr val="bg1"/>
                </a:solidFill>
              </a:rPr>
              <a:t> ; de la Saône-et-Loire en </a:t>
            </a:r>
            <a:r>
              <a:rPr lang="fr-FR" b="1" dirty="0">
                <a:solidFill>
                  <a:srgbClr val="FFFF00"/>
                </a:solidFill>
              </a:rPr>
              <a:t>1881</a:t>
            </a:r>
            <a:r>
              <a:rPr lang="fr-FR" b="1" dirty="0">
                <a:solidFill>
                  <a:schemeClr val="bg1"/>
                </a:solidFill>
              </a:rPr>
              <a:t> ; de la Marne et de la Sarthe en </a:t>
            </a:r>
            <a:r>
              <a:rPr lang="fr-FR" b="1" dirty="0">
                <a:solidFill>
                  <a:srgbClr val="FFFF00"/>
                </a:solidFill>
              </a:rPr>
              <a:t>1884</a:t>
            </a:r>
            <a:r>
              <a:rPr lang="fr-FR" b="1" dirty="0">
                <a:solidFill>
                  <a:schemeClr val="bg1"/>
                </a:solidFill>
              </a:rPr>
              <a:t> ; de la Charente en </a:t>
            </a:r>
            <a:r>
              <a:rPr lang="fr-FR" b="1" dirty="0">
                <a:solidFill>
                  <a:srgbClr val="FFFF00"/>
                </a:solidFill>
              </a:rPr>
              <a:t>1892 </a:t>
            </a:r>
            <a:r>
              <a:rPr lang="fr-FR" b="1" dirty="0">
                <a:solidFill>
                  <a:schemeClr val="bg1"/>
                </a:solidFill>
              </a:rPr>
              <a:t>; des Côtes d’Armor en </a:t>
            </a:r>
            <a:r>
              <a:rPr lang="fr-FR" b="1" dirty="0">
                <a:solidFill>
                  <a:srgbClr val="FFFF00"/>
                </a:solidFill>
              </a:rPr>
              <a:t>1905</a:t>
            </a:r>
            <a:r>
              <a:rPr lang="fr-FR" b="1" dirty="0">
                <a:solidFill>
                  <a:schemeClr val="bg1"/>
                </a:solidFill>
              </a:rPr>
              <a:t> ; d’Eure-et-Loir, en </a:t>
            </a:r>
            <a:r>
              <a:rPr lang="fr-FR" b="1" dirty="0">
                <a:solidFill>
                  <a:srgbClr val="FFFF00"/>
                </a:solidFill>
              </a:rPr>
              <a:t>1880 et 1906 </a:t>
            </a:r>
            <a:r>
              <a:rPr lang="fr-FR" b="1" dirty="0">
                <a:solidFill>
                  <a:schemeClr val="bg1"/>
                </a:solidFill>
              </a:rPr>
              <a:t>; des Pyrénées orientales en </a:t>
            </a:r>
            <a:r>
              <a:rPr lang="fr-FR" b="1" dirty="0">
                <a:solidFill>
                  <a:srgbClr val="FFFF00"/>
                </a:solidFill>
              </a:rPr>
              <a:t>1903 </a:t>
            </a:r>
            <a:r>
              <a:rPr lang="fr-FR" b="1" dirty="0">
                <a:solidFill>
                  <a:schemeClr val="bg1"/>
                </a:solidFill>
              </a:rPr>
              <a:t>; du Rhône et de la Haute-Marne en </a:t>
            </a:r>
            <a:r>
              <a:rPr lang="fr-FR" b="1" dirty="0">
                <a:solidFill>
                  <a:srgbClr val="FFFF00"/>
                </a:solidFill>
              </a:rPr>
              <a:t>1907</a:t>
            </a:r>
            <a:r>
              <a:rPr lang="fr-FR" b="1" dirty="0">
                <a:solidFill>
                  <a:schemeClr val="bg1"/>
                </a:solidFill>
              </a:rPr>
              <a:t> ; de la Haute-Loire, de la Manche, du Pas-de-Calais en </a:t>
            </a:r>
            <a:r>
              <a:rPr lang="fr-FR" b="1" dirty="0">
                <a:solidFill>
                  <a:srgbClr val="FFFF00"/>
                </a:solidFill>
              </a:rPr>
              <a:t>1906 et 1908 </a:t>
            </a:r>
            <a:r>
              <a:rPr lang="fr-FR" b="1" dirty="0">
                <a:solidFill>
                  <a:schemeClr val="bg1"/>
                </a:solidFill>
              </a:rPr>
              <a:t>; des Pyrénées-Atlantiques en </a:t>
            </a:r>
            <a:r>
              <a:rPr lang="fr-FR" b="1" dirty="0">
                <a:solidFill>
                  <a:srgbClr val="FFFF00"/>
                </a:solidFill>
              </a:rPr>
              <a:t>1909 </a:t>
            </a:r>
            <a:r>
              <a:rPr lang="fr-FR" b="1" dirty="0">
                <a:solidFill>
                  <a:schemeClr val="bg1"/>
                </a:solidFill>
              </a:rPr>
              <a:t>; de Savoie et de la Nièvre en </a:t>
            </a:r>
            <a:r>
              <a:rPr lang="fr-FR" b="1" dirty="0">
                <a:solidFill>
                  <a:srgbClr val="FFFF00"/>
                </a:solidFill>
              </a:rPr>
              <a:t>1910 </a:t>
            </a:r>
            <a:r>
              <a:rPr lang="fr-FR" b="1" dirty="0">
                <a:solidFill>
                  <a:schemeClr val="bg1"/>
                </a:solidFill>
              </a:rPr>
              <a:t>; de la Loire, en </a:t>
            </a:r>
            <a:r>
              <a:rPr lang="fr-FR" b="1" dirty="0">
                <a:solidFill>
                  <a:srgbClr val="FFFF00"/>
                </a:solidFill>
              </a:rPr>
              <a:t>1887 et 1911. </a:t>
            </a:r>
          </a:p>
          <a:p>
            <a:pPr algn="just"/>
            <a:endParaRPr lang="fr-FR" b="1" dirty="0">
              <a:solidFill>
                <a:srgbClr val="FFFF00"/>
              </a:solidFill>
            </a:endParaRPr>
          </a:p>
          <a:p>
            <a:pPr algn="just"/>
            <a:endParaRPr lang="fr-FR" b="1" dirty="0" smtClean="0">
              <a:solidFill>
                <a:schemeClr val="bg1"/>
              </a:solidFill>
            </a:endParaRPr>
          </a:p>
          <a:p>
            <a:pPr algn="just"/>
            <a:r>
              <a:rPr lang="fr-FR" b="1" dirty="0" smtClean="0">
                <a:solidFill>
                  <a:schemeClr val="bg1"/>
                </a:solidFill>
              </a:rPr>
              <a:t>Ces </a:t>
            </a:r>
            <a:r>
              <a:rPr lang="fr-FR" b="1" dirty="0">
                <a:solidFill>
                  <a:schemeClr val="bg1"/>
                </a:solidFill>
              </a:rPr>
              <a:t>« vœux » seront malheureusement suivis d’effet et conduiront au vote de </a:t>
            </a:r>
            <a:r>
              <a:rPr lang="fr-FR" b="1" dirty="0">
                <a:solidFill>
                  <a:srgbClr val="FFFF00"/>
                </a:solidFill>
              </a:rPr>
              <a:t>la loi du 16 juillet 1912 et à la prise du décret du 16 février 1913 </a:t>
            </a:r>
            <a:r>
              <a:rPr lang="fr-FR" b="1" dirty="0">
                <a:solidFill>
                  <a:schemeClr val="bg1"/>
                </a:solidFill>
              </a:rPr>
              <a:t>« sur l’exercice des professions ambulantes et la circulation des nomades sur le territoire de la République », </a:t>
            </a:r>
            <a:r>
              <a:rPr lang="fr-FR" b="1">
                <a:solidFill>
                  <a:schemeClr val="bg1"/>
                </a:solidFill>
              </a:rPr>
              <a:t>qui </a:t>
            </a:r>
            <a:r>
              <a:rPr lang="fr-FR" b="1" smtClean="0">
                <a:solidFill>
                  <a:schemeClr val="bg1"/>
                </a:solidFill>
              </a:rPr>
              <a:t>venaient </a:t>
            </a:r>
            <a:r>
              <a:rPr lang="fr-FR" b="1" dirty="0">
                <a:solidFill>
                  <a:schemeClr val="bg1"/>
                </a:solidFill>
              </a:rPr>
              <a:t>lourdement contraindre les conditions de circulation et de séjour des populations itinérantes</a:t>
            </a:r>
            <a:r>
              <a:rPr lang="fr-FR" b="1" dirty="0" smtClean="0">
                <a:solidFill>
                  <a:schemeClr val="bg1"/>
                </a:solidFill>
              </a:rPr>
              <a:t>.</a:t>
            </a:r>
            <a:endParaRPr lang="fr-FR" b="1" dirty="0">
              <a:solidFill>
                <a:schemeClr val="bg1"/>
              </a:solidFill>
            </a:endParaRPr>
          </a:p>
        </p:txBody>
      </p:sp>
    </p:spTree>
    <p:extLst>
      <p:ext uri="{BB962C8B-B14F-4D97-AF65-F5344CB8AC3E}">
        <p14:creationId xmlns:p14="http://schemas.microsoft.com/office/powerpoint/2010/main" val="35945012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4000"/>
            <a:lum/>
          </a:blip>
          <a:srcRect/>
          <a:stretch>
            <a:fillRect t="-4000" b="-4000"/>
          </a:stretch>
        </a:blip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486339"/>
            <a:ext cx="7704856" cy="470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293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1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0613" y="476672"/>
            <a:ext cx="9144000" cy="5940088"/>
          </a:xfrm>
          <a:prstGeom prst="rect">
            <a:avLst/>
          </a:prstGeom>
        </p:spPr>
        <p:txBody>
          <a:bodyPr wrap="square">
            <a:spAutoFit/>
          </a:bodyPr>
          <a:lstStyle/>
          <a:p>
            <a:pPr lvl="0"/>
            <a:r>
              <a:rPr lang="fr-FR" sz="2000" dirty="0">
                <a:solidFill>
                  <a:srgbClr val="C00000"/>
                </a:solidFill>
              </a:rPr>
              <a:t>À la poursuite d’un romanichel. – </a:t>
            </a:r>
            <a:r>
              <a:rPr lang="fr-FR" sz="2400" b="1" dirty="0">
                <a:solidFill>
                  <a:srgbClr val="C00000"/>
                </a:solidFill>
              </a:rPr>
              <a:t>Tué par des paysans</a:t>
            </a:r>
            <a:r>
              <a:rPr lang="fr-FR" sz="2000" dirty="0">
                <a:solidFill>
                  <a:srgbClr val="C00000"/>
                </a:solidFill>
              </a:rPr>
              <a:t>. Moulins, 10 février. – Depuis deux jours, les brigades de gendarmerie de Moulins traquaient aux environs de Villeneuve-sur-Allier, le nommé Pierre Demettry, âgé de trente-huit ans, chef d’une tribu de romanichels, condamné par contumace par la cour d’assises d’Annecy pour meurtre, aux travaux forcés à perpétuité. Sur le point d’être arrêté, dans une roulotte où il était couché, Demettry avait fui, l’avant-dernière nuit, et réussi à franchir le cordon de gendarmes établi autour du campement de la caravane. </a:t>
            </a:r>
            <a:r>
              <a:rPr lang="fr-FR" sz="2400" b="1" dirty="0">
                <a:solidFill>
                  <a:srgbClr val="C00000"/>
                </a:solidFill>
              </a:rPr>
              <a:t>Pourchassé</a:t>
            </a:r>
            <a:r>
              <a:rPr lang="fr-FR" sz="2000" dirty="0">
                <a:solidFill>
                  <a:srgbClr val="C00000"/>
                </a:solidFill>
              </a:rPr>
              <a:t> par la gendarmerie de Dornes, </a:t>
            </a:r>
            <a:r>
              <a:rPr lang="fr-FR" sz="2400" b="1" dirty="0">
                <a:solidFill>
                  <a:srgbClr val="C00000"/>
                </a:solidFill>
              </a:rPr>
              <a:t>et par les paysans des environs</a:t>
            </a:r>
            <a:r>
              <a:rPr lang="fr-FR" sz="2000" dirty="0">
                <a:solidFill>
                  <a:srgbClr val="C00000"/>
                </a:solidFill>
              </a:rPr>
              <a:t>, Demettry revenait cet après-midi à Villeneuve-sur-Allier ; il était aussitôt l’objet d’une nouvelle poursuite. </a:t>
            </a:r>
            <a:r>
              <a:rPr lang="fr-FR" sz="2800" b="1" dirty="0">
                <a:solidFill>
                  <a:srgbClr val="C00000"/>
                </a:solidFill>
              </a:rPr>
              <a:t>Cette chasse à l’homme dura plusieurs heures. </a:t>
            </a:r>
            <a:r>
              <a:rPr lang="fr-FR" sz="2800" b="1" spc="300" dirty="0">
                <a:solidFill>
                  <a:srgbClr val="C00000"/>
                </a:solidFill>
              </a:rPr>
              <a:t>Tout à coup, des paysans qui s’étaient joints aux gendarmes aperçurent Demettry et tirèrent plusieurs coups de fusil. Le romanichel roula à terre : atteint à la poitrine et à la cuisse, il a succombé aussitôt</a:t>
            </a:r>
            <a:r>
              <a:rPr lang="fr-FR" sz="2400" b="1" dirty="0">
                <a:solidFill>
                  <a:srgbClr val="C00000"/>
                </a:solidFill>
              </a:rPr>
              <a:t>. </a:t>
            </a:r>
            <a:r>
              <a:rPr lang="fr-FR" sz="2000" dirty="0">
                <a:solidFill>
                  <a:srgbClr val="C00000"/>
                </a:solidFill>
              </a:rPr>
              <a:t>Le parquet s’est rendu sur les lieux. [</a:t>
            </a:r>
            <a:r>
              <a:rPr lang="fr-FR" sz="2000" i="1" dirty="0">
                <a:solidFill>
                  <a:srgbClr val="C00000"/>
                </a:solidFill>
              </a:rPr>
              <a:t>La Lanterne </a:t>
            </a:r>
            <a:r>
              <a:rPr lang="fr-FR" sz="2000" dirty="0">
                <a:solidFill>
                  <a:srgbClr val="C00000"/>
                </a:solidFill>
              </a:rPr>
              <a:t>du 12 février 1905]</a:t>
            </a:r>
          </a:p>
        </p:txBody>
      </p:sp>
      <p:sp>
        <p:nvSpPr>
          <p:cNvPr id="2" name="Rectangle 1"/>
          <p:cNvSpPr/>
          <p:nvPr/>
        </p:nvSpPr>
        <p:spPr>
          <a:xfrm>
            <a:off x="11052720" y="116632"/>
            <a:ext cx="0" cy="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endParaRPr lang="fr-FR" dirty="0" smtClean="0"/>
          </a:p>
        </p:txBody>
      </p:sp>
    </p:spTree>
    <p:extLst>
      <p:ext uri="{BB962C8B-B14F-4D97-AF65-F5344CB8AC3E}">
        <p14:creationId xmlns:p14="http://schemas.microsoft.com/office/powerpoint/2010/main" val="3878627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Rectangle 1"/>
          <p:cNvSpPr/>
          <p:nvPr/>
        </p:nvSpPr>
        <p:spPr>
          <a:xfrm>
            <a:off x="33590" y="0"/>
            <a:ext cx="2952328" cy="6986528"/>
          </a:xfrm>
          <a:prstGeom prst="rect">
            <a:avLst/>
          </a:prstGeom>
          <a:solidFill>
            <a:schemeClr val="accent6">
              <a:lumMod val="75000"/>
            </a:schemeClr>
          </a:solidFill>
        </p:spPr>
        <p:txBody>
          <a:bodyPr wrap="square">
            <a:spAutoFit/>
          </a:bodyPr>
          <a:lstStyle/>
          <a:p>
            <a:r>
              <a:rPr lang="fr-FR" sz="1600" dirty="0">
                <a:solidFill>
                  <a:schemeClr val="bg1"/>
                </a:solidFill>
              </a:rPr>
              <a:t>Donc, une nuit, sur la route blanche, j’aperçus un homme qui marchait. Oh : presque chaque fois j’en rencontrais de ces voyageurs de nuit de la banlieue parisienne que redoutent tant les bourgeois attardés. Cet homme allait devant moi lentement sous un lourd fardeau. […] Pourquoi cet homme me parlait-il ? Que transportait-il dans ce gros paquet ? De vagues soupçons de crime me frôlèrent l’esprit et me rendirent curieux. Les faits divers des journaux en racontent tant, chaque matin, accomplis dans cet endroit même, la presqu’île de Gennevilliers, que quelques-uns devaient être vrais. On n’invente pas ainsi, rien que pour amuser les lecteurs, toute cette litanie d’arrestations et de méfaits variés dont sont pleines les colonnes confiées aux reporters. </a:t>
            </a:r>
          </a:p>
        </p:txBody>
      </p:sp>
      <p:sp>
        <p:nvSpPr>
          <p:cNvPr id="3" name="Rectangle 2"/>
          <p:cNvSpPr/>
          <p:nvPr/>
        </p:nvSpPr>
        <p:spPr>
          <a:xfrm>
            <a:off x="4139952" y="6021288"/>
            <a:ext cx="4572000" cy="646331"/>
          </a:xfrm>
          <a:prstGeom prst="rect">
            <a:avLst/>
          </a:prstGeom>
        </p:spPr>
        <p:txBody>
          <a:bodyPr>
            <a:spAutoFit/>
          </a:bodyPr>
          <a:lstStyle/>
          <a:p>
            <a:r>
              <a:rPr lang="de-DE" dirty="0">
                <a:solidFill>
                  <a:schemeClr val="bg1"/>
                </a:solidFill>
              </a:rPr>
              <a:t>Gerard </a:t>
            </a:r>
            <a:r>
              <a:rPr lang="de-DE" dirty="0" err="1">
                <a:solidFill>
                  <a:schemeClr val="bg1"/>
                </a:solidFill>
              </a:rPr>
              <a:t>Portielje</a:t>
            </a:r>
            <a:r>
              <a:rPr lang="de-DE" dirty="0">
                <a:solidFill>
                  <a:schemeClr val="bg1"/>
                </a:solidFill>
              </a:rPr>
              <a:t> </a:t>
            </a:r>
            <a:r>
              <a:rPr lang="de-DE" dirty="0" smtClean="0">
                <a:solidFill>
                  <a:schemeClr val="bg1"/>
                </a:solidFill>
              </a:rPr>
              <a:t>(</a:t>
            </a:r>
            <a:r>
              <a:rPr lang="de-DE" dirty="0" err="1" smtClean="0">
                <a:solidFill>
                  <a:schemeClr val="bg1"/>
                </a:solidFill>
              </a:rPr>
              <a:t>Anvers</a:t>
            </a:r>
            <a:r>
              <a:rPr lang="de-DE" dirty="0" smtClean="0">
                <a:solidFill>
                  <a:schemeClr val="bg1"/>
                </a:solidFill>
              </a:rPr>
              <a:t>, </a:t>
            </a:r>
            <a:r>
              <a:rPr lang="de-DE" dirty="0">
                <a:solidFill>
                  <a:schemeClr val="bg1"/>
                </a:solidFill>
              </a:rPr>
              <a:t>6 </a:t>
            </a:r>
            <a:r>
              <a:rPr lang="de-DE" dirty="0" err="1" smtClean="0">
                <a:solidFill>
                  <a:schemeClr val="bg1"/>
                </a:solidFill>
              </a:rPr>
              <a:t>février</a:t>
            </a:r>
            <a:r>
              <a:rPr lang="de-DE" dirty="0" smtClean="0">
                <a:solidFill>
                  <a:schemeClr val="bg1"/>
                </a:solidFill>
              </a:rPr>
              <a:t> 1856 </a:t>
            </a:r>
            <a:r>
              <a:rPr lang="de-DE" dirty="0">
                <a:solidFill>
                  <a:schemeClr val="bg1"/>
                </a:solidFill>
              </a:rPr>
              <a:t>– </a:t>
            </a:r>
            <a:r>
              <a:rPr lang="de-DE" dirty="0" err="1">
                <a:solidFill>
                  <a:schemeClr val="bg1"/>
                </a:solidFill>
              </a:rPr>
              <a:t>Remich</a:t>
            </a:r>
            <a:r>
              <a:rPr lang="de-DE" dirty="0">
                <a:solidFill>
                  <a:schemeClr val="bg1"/>
                </a:solidFill>
              </a:rPr>
              <a:t> (</a:t>
            </a:r>
            <a:r>
              <a:rPr lang="de-DE" dirty="0" smtClean="0">
                <a:solidFill>
                  <a:schemeClr val="bg1"/>
                </a:solidFill>
              </a:rPr>
              <a:t>Luxembourg</a:t>
            </a:r>
            <a:r>
              <a:rPr lang="de-DE" dirty="0">
                <a:solidFill>
                  <a:schemeClr val="bg1"/>
                </a:solidFill>
              </a:rPr>
              <a:t>), 18 </a:t>
            </a:r>
            <a:r>
              <a:rPr lang="de-DE" dirty="0" err="1">
                <a:solidFill>
                  <a:schemeClr val="bg1"/>
                </a:solidFill>
              </a:rPr>
              <a:t>m</a:t>
            </a:r>
            <a:r>
              <a:rPr lang="de-DE" dirty="0" err="1" smtClean="0">
                <a:solidFill>
                  <a:schemeClr val="bg1"/>
                </a:solidFill>
              </a:rPr>
              <a:t>ai</a:t>
            </a:r>
            <a:r>
              <a:rPr lang="de-DE" dirty="0" smtClean="0">
                <a:solidFill>
                  <a:schemeClr val="bg1"/>
                </a:solidFill>
              </a:rPr>
              <a:t> 1929</a:t>
            </a:r>
            <a:r>
              <a:rPr lang="de-DE" dirty="0">
                <a:solidFill>
                  <a:schemeClr val="bg1"/>
                </a:solidFill>
              </a:rPr>
              <a:t>)</a:t>
            </a:r>
            <a:endParaRPr lang="fr-FR" dirty="0">
              <a:solidFill>
                <a:schemeClr val="bg1"/>
              </a:solidFill>
            </a:endParaRPr>
          </a:p>
        </p:txBody>
      </p:sp>
    </p:spTree>
    <p:extLst>
      <p:ext uri="{BB962C8B-B14F-4D97-AF65-F5344CB8AC3E}">
        <p14:creationId xmlns:p14="http://schemas.microsoft.com/office/powerpoint/2010/main" val="39326140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7205"/>
            <a:ext cx="9144000" cy="6382512"/>
          </a:xfrm>
          <a:prstGeom prst="rect">
            <a:avLst/>
          </a:prstGeom>
        </p:spPr>
      </p:pic>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80" y="159605"/>
            <a:ext cx="9144000" cy="6382512"/>
          </a:xfrm>
          <a:prstGeom prst="rect">
            <a:avLst/>
          </a:prstGeom>
        </p:spPr>
      </p:pic>
      <p:sp>
        <p:nvSpPr>
          <p:cNvPr id="4" name="Rectangle 3"/>
          <p:cNvSpPr/>
          <p:nvPr/>
        </p:nvSpPr>
        <p:spPr>
          <a:xfrm>
            <a:off x="3491880" y="5387291"/>
            <a:ext cx="5004048"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fr-FR" dirty="0">
                <a:latin typeface="Times New Roman"/>
                <a:ea typeface="Calibri"/>
              </a:rPr>
              <a:t>Bellissante Brenet a 14 ans lorsqu’elle arrive à Blussans </a:t>
            </a:r>
            <a:r>
              <a:rPr lang="fr-FR" dirty="0" smtClean="0">
                <a:latin typeface="Times New Roman"/>
                <a:ea typeface="Calibri"/>
              </a:rPr>
              <a:t>; elle </a:t>
            </a:r>
            <a:r>
              <a:rPr lang="fr-FR" dirty="0">
                <a:latin typeface="Times New Roman"/>
                <a:ea typeface="Calibri"/>
              </a:rPr>
              <a:t>exerce à Blussans et dans les environs la profession de </a:t>
            </a:r>
            <a:r>
              <a:rPr lang="fr-FR" i="1" dirty="0">
                <a:latin typeface="Times New Roman"/>
                <a:ea typeface="Calibri"/>
              </a:rPr>
              <a:t>marchande ambulante</a:t>
            </a:r>
            <a:r>
              <a:rPr lang="fr-FR" dirty="0">
                <a:latin typeface="Times New Roman"/>
                <a:ea typeface="Calibri"/>
              </a:rPr>
              <a:t> </a:t>
            </a:r>
            <a:endParaRPr lang="fr-FR" dirty="0"/>
          </a:p>
        </p:txBody>
      </p:sp>
    </p:spTree>
    <p:extLst>
      <p:ext uri="{BB962C8B-B14F-4D97-AF65-F5344CB8AC3E}">
        <p14:creationId xmlns:p14="http://schemas.microsoft.com/office/powerpoint/2010/main" val="29064109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8000" r="-8000"/>
          </a:stretch>
        </a:blipFill>
        <a:effectLst/>
      </p:bgPr>
    </p:bg>
    <p:spTree>
      <p:nvGrpSpPr>
        <p:cNvPr id="1" name=""/>
        <p:cNvGrpSpPr/>
        <p:nvPr/>
      </p:nvGrpSpPr>
      <p:grpSpPr>
        <a:xfrm>
          <a:off x="0" y="0"/>
          <a:ext cx="0" cy="0"/>
          <a:chOff x="0" y="0"/>
          <a:chExt cx="0" cy="0"/>
        </a:xfrm>
      </p:grpSpPr>
      <p:sp>
        <p:nvSpPr>
          <p:cNvPr id="2" name="Rectangle 1"/>
          <p:cNvSpPr/>
          <p:nvPr/>
        </p:nvSpPr>
        <p:spPr>
          <a:xfrm>
            <a:off x="4572000" y="0"/>
            <a:ext cx="4572000" cy="1200329"/>
          </a:xfrm>
          <a:prstGeom prst="rect">
            <a:avLst/>
          </a:prstGeom>
          <a:solidFill>
            <a:schemeClr val="accent2">
              <a:lumMod val="75000"/>
            </a:schemeClr>
          </a:solidFill>
        </p:spPr>
        <p:txBody>
          <a:bodyPr>
            <a:spAutoFit/>
          </a:bodyPr>
          <a:lstStyle/>
          <a:p>
            <a:r>
              <a:rPr lang="fr-FR" dirty="0">
                <a:solidFill>
                  <a:srgbClr val="FFFF00"/>
                </a:solidFill>
              </a:rPr>
              <a:t>On dispose donc d’un faisceau d’indices convergents confirmant que l’on a affaire à un </a:t>
            </a:r>
            <a:r>
              <a:rPr lang="fr-FR" b="1" dirty="0">
                <a:solidFill>
                  <a:schemeClr val="bg1"/>
                </a:solidFill>
              </a:rPr>
              <a:t>réseau complexe et pérenne </a:t>
            </a:r>
            <a:r>
              <a:rPr lang="fr-FR" dirty="0">
                <a:solidFill>
                  <a:srgbClr val="FFFF00"/>
                </a:solidFill>
              </a:rPr>
              <a:t>de vanniers, de colporteurs et de forains </a:t>
            </a:r>
          </a:p>
        </p:txBody>
      </p:sp>
    </p:spTree>
    <p:extLst>
      <p:ext uri="{BB962C8B-B14F-4D97-AF65-F5344CB8AC3E}">
        <p14:creationId xmlns:p14="http://schemas.microsoft.com/office/powerpoint/2010/main" val="28815662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79" y="0"/>
            <a:ext cx="4572000" cy="6186309"/>
          </a:xfrm>
          <a:prstGeom prst="rect">
            <a:avLst/>
          </a:prstGeom>
        </p:spPr>
        <p:txBody>
          <a:bodyPr>
            <a:spAutoFit/>
          </a:bodyPr>
          <a:lstStyle/>
          <a:p>
            <a:r>
              <a:rPr lang="fr-FR" dirty="0"/>
              <a:t>[I]l vit avec cette fille, qui est à la fois son esclave et sa femme. C’est une histoire. Il y a cinq ans, elle avait quinze ans à peine, lorsqu’il la trouva malade, mourante dans un fossé, abandonnée là sans doute par quelque bande de bohémiens. On n’a jamais su nettement d’où elle venait, elle-même se tait, dès qu’on l’interroge. Lange l’amena chez lui sur ses épaules, la soigna, la guérit, et vous ne sauriez croire quelle ardente gratitude elle lui en a gardée, jusqu’à être son chien, sa chose. Elle n’avait pas de souliers aux pieds, lorsqu’il la ramassa. Aujourd’hui encore, elle n’en met que les jours où elle descend à la ville. De sorte que tout le pays, et Lange lui-même, la nomme la Nu-Pieds. Il n’emploie pas d’autre ouvrier, la Nu-Pieds est son manœuvre, elle l’aide aussi à tirer la petite voiture, quand il va promener sa poterie de foire en foire. C’est sa façon d’écouler ses produits, et tous deux sont bien connus de la région entière. (1901, p. 187)</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7879" y="0"/>
            <a:ext cx="4566840" cy="6858000"/>
          </a:xfrm>
          <a:prstGeom prst="rect">
            <a:avLst/>
          </a:prstGeom>
        </p:spPr>
      </p:pic>
    </p:spTree>
    <p:extLst>
      <p:ext uri="{BB962C8B-B14F-4D97-AF65-F5344CB8AC3E}">
        <p14:creationId xmlns:p14="http://schemas.microsoft.com/office/powerpoint/2010/main" val="41169706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627077"/>
          </a:xfrm>
          <a:prstGeom prst="rect">
            <a:avLst/>
          </a:prstGeom>
        </p:spPr>
      </p:pic>
      <p:sp>
        <p:nvSpPr>
          <p:cNvPr id="3" name="Rectangle 2"/>
          <p:cNvSpPr/>
          <p:nvPr/>
        </p:nvSpPr>
        <p:spPr>
          <a:xfrm>
            <a:off x="189781" y="4284316"/>
            <a:ext cx="4572000" cy="25853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r>
              <a:rPr lang="fr-FR" dirty="0"/>
              <a:t>On lit dans Le Petit Journal du 13 janvier 1876  : « elle [Bellissante] avait dix-sept ans. Elle ne tarda pas à nouer des relations adultères avec Charles Ravey dans la maison duquel les époux Besançon avaient pris un logement. Fatiguée de la vie de misère et de travail qu’elle menait avec son mari, Bellissante Brenet aspirait à épouser Charles Ravey qui jouit d’une certaine aisance. » </a:t>
            </a:r>
          </a:p>
        </p:txBody>
      </p:sp>
    </p:spTree>
    <p:extLst>
      <p:ext uri="{BB962C8B-B14F-4D97-AF65-F5344CB8AC3E}">
        <p14:creationId xmlns:p14="http://schemas.microsoft.com/office/powerpoint/2010/main" val="805896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555776" y="332656"/>
            <a:ext cx="5469831" cy="461665"/>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fr-F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Ancienne usine Japy à L’Isle-sur-le-Doubs</a:t>
            </a:r>
            <a:endParaRPr lang="fr-FR" sz="2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4105071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8710" y="0"/>
            <a:ext cx="7920880"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b="1" dirty="0">
                <a:solidFill>
                  <a:srgbClr val="C00000"/>
                </a:solidFill>
              </a:rPr>
              <a:t>Ces monstrueux amants </a:t>
            </a:r>
            <a:r>
              <a:rPr lang="fr-FR" dirty="0"/>
              <a:t>[Bellissante Brenet et Charles Ravey] sont séparés pour la vie. Est-ce cette idée qui a exaspéré la veuve Besançon ? Peut-être. Toujours est-il qu’en entendant la terrible sentence, elle est entrée dans une épouvantable fureur. Elle a invectivé son complice, qui lui a répondu sur le même ton, puis elle s’est accrochée à la barre en poussant des hurlements de rage. </a:t>
            </a:r>
            <a:r>
              <a:rPr lang="fr-FR" b="1" dirty="0">
                <a:solidFill>
                  <a:srgbClr val="C00000"/>
                </a:solidFill>
              </a:rPr>
              <a:t>C’était horrible à voir et à entendre. Les gendarmes ont dû employer la force pour entraîner les deux misérables </a:t>
            </a:r>
            <a:r>
              <a:rPr lang="fr-FR" dirty="0"/>
              <a:t>hors de l’audience. » </a:t>
            </a:r>
          </a:p>
        </p:txBody>
      </p:sp>
      <p:sp>
        <p:nvSpPr>
          <p:cNvPr id="3" name="Rectangle 2"/>
          <p:cNvSpPr/>
          <p:nvPr/>
        </p:nvSpPr>
        <p:spPr>
          <a:xfrm>
            <a:off x="1367136" y="4549676"/>
            <a:ext cx="7776864" cy="2308324"/>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fr-FR" dirty="0"/>
              <a:t>Les accusés sont introduits. Ravey Charles, 36 ans, cultivateur, membre du conseil municipal. Bellissante Brenet, veuve Besançon, 26 ans. Ravey est de petite taille, fortement constitué, </a:t>
            </a:r>
            <a:r>
              <a:rPr lang="fr-FR" dirty="0">
                <a:solidFill>
                  <a:srgbClr val="FFFF00"/>
                </a:solidFill>
              </a:rPr>
              <a:t>la figure plate, indiquant peu d’intelligence </a:t>
            </a:r>
            <a:r>
              <a:rPr lang="fr-FR" dirty="0"/>
              <a:t>; sa mise est celle des cultivateurs aisés. Bellissante Brenet, veuve Besançon, est grande, mince, la figure brune, </a:t>
            </a:r>
            <a:r>
              <a:rPr lang="fr-FR" dirty="0">
                <a:solidFill>
                  <a:srgbClr val="FFFF00"/>
                </a:solidFill>
              </a:rPr>
              <a:t>les traits altérés par la longue détention qu’elle subit depuis dix mois </a:t>
            </a:r>
            <a:r>
              <a:rPr lang="fr-FR" dirty="0"/>
              <a:t>; elle est vêtue de noir. </a:t>
            </a:r>
            <a:r>
              <a:rPr lang="fr-FR" dirty="0">
                <a:solidFill>
                  <a:srgbClr val="FFFF00"/>
                </a:solidFill>
              </a:rPr>
              <a:t>On est étonné qu’une femme pareille ait pu exciter une passion assez vive au point d’amener un crime</a:t>
            </a:r>
            <a:r>
              <a:rPr lang="fr-FR" dirty="0"/>
              <a:t>.</a:t>
            </a:r>
          </a:p>
        </p:txBody>
      </p:sp>
    </p:spTree>
    <p:extLst>
      <p:ext uri="{BB962C8B-B14F-4D97-AF65-F5344CB8AC3E}">
        <p14:creationId xmlns:p14="http://schemas.microsoft.com/office/powerpoint/2010/main" val="3183336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5066" y="260648"/>
            <a:ext cx="4008934" cy="5632311"/>
          </a:xfrm>
          <a:prstGeom prst="rect">
            <a:avLst/>
          </a:prstGeom>
        </p:spPr>
        <p:txBody>
          <a:bodyPr wrap="square">
            <a:spAutoFit/>
          </a:bodyPr>
          <a:lstStyle/>
          <a:p>
            <a:r>
              <a:rPr lang="fr-FR" dirty="0"/>
              <a:t>En 1887, un certain François Loyal (probablement un pseudonyme), dans </a:t>
            </a:r>
            <a:r>
              <a:rPr lang="fr-FR" i="1" dirty="0"/>
              <a:t>Le dossier de la revanche, l’espionnage allemand en France</a:t>
            </a:r>
            <a:r>
              <a:rPr lang="fr-FR" dirty="0"/>
              <a:t>,</a:t>
            </a:r>
            <a:r>
              <a:rPr lang="fr-FR" i="1" dirty="0"/>
              <a:t> </a:t>
            </a:r>
            <a:r>
              <a:rPr lang="fr-FR" dirty="0"/>
              <a:t>unissait dans une même opprobre tous les itinérants, quels qu’ils soient (travailleurs saisonniers, etc.), </a:t>
            </a:r>
            <a:r>
              <a:rPr lang="fr-FR" b="1" dirty="0">
                <a:solidFill>
                  <a:srgbClr val="FF0000"/>
                </a:solidFill>
              </a:rPr>
              <a:t>le seul fait de ne pas être sédentaire étant déjà considéré comme louche</a:t>
            </a:r>
            <a:r>
              <a:rPr lang="fr-FR" dirty="0"/>
              <a:t> : « Les espions civils, […] filles publiques, bonneteurs, balayeurs, camelots, hommes de peine et aussi vidangeurs, moissonneurs, terrassiers, musiciens ambulants parcourant les campagnes en faisant le jour danser les filles au son du violon sur la place de l’église et le soir jaser les hommes au cabaret, rendent de quotidiens et sérieux services, bien plus utiles que le plan d’une forteresse ou l’inventaire d’un arsenal... » (1887, p. 93)</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6073490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507682"/>
            <a:ext cx="9166955" cy="6131243"/>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3" name="Rectangle 2"/>
          <p:cNvSpPr/>
          <p:nvPr/>
        </p:nvSpPr>
        <p:spPr>
          <a:xfrm>
            <a:off x="179512" y="620688"/>
            <a:ext cx="8318944"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91440" tIns="45720" rIns="91440" bIns="45720">
            <a:spAutoFit/>
          </a:bodyPr>
          <a:lstStyle/>
          <a:p>
            <a:pPr algn="ctr"/>
            <a:r>
              <a:rPr lang="fr-FR"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Premier départ de femmes pour le bagne </a:t>
            </a:r>
            <a:endParaRPr lang="fr-FR"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7508865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ouvent_Bellissante.JPG"/>
          <p:cNvPicPr>
            <a:picLocks noChangeAspect="1"/>
          </p:cNvPicPr>
          <p:nvPr/>
        </p:nvPicPr>
        <p:blipFill>
          <a:blip r:embed="rId2" cstate="print"/>
          <a:stretch>
            <a:fillRect/>
          </a:stretch>
        </p:blipFill>
        <p:spPr>
          <a:xfrm>
            <a:off x="0" y="0"/>
            <a:ext cx="9144000" cy="6858000"/>
          </a:xfrm>
          <a:prstGeom prst="rect">
            <a:avLst/>
          </a:prstGeom>
        </p:spPr>
      </p:pic>
      <p:sp>
        <p:nvSpPr>
          <p:cNvPr id="3" name="Rectangle 2"/>
          <p:cNvSpPr/>
          <p:nvPr/>
        </p:nvSpPr>
        <p:spPr>
          <a:xfrm>
            <a:off x="467544" y="116632"/>
            <a:ext cx="7988662" cy="461665"/>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Le « couvent » des femmes à Bourail (Nouvelle-Calédonie)</a:t>
            </a:r>
            <a:endParaRPr lang="fr-FR"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654229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Bourail_mer.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611560" y="620688"/>
            <a:ext cx="5760640" cy="369332"/>
          </a:xfrm>
          <a:prstGeom prst="rect">
            <a:avLst/>
          </a:prstGeom>
          <a:noFill/>
        </p:spPr>
        <p:txBody>
          <a:bodyPr wrap="square" rtlCol="0">
            <a:spAutoFit/>
          </a:bodyPr>
          <a:lstStyle/>
          <a:p>
            <a:r>
              <a:rPr lang="fr-FR" dirty="0" smtClean="0"/>
              <a:t>La  mer à Bourail…</a:t>
            </a:r>
            <a:endParaRPr lang="fr-FR" dirty="0"/>
          </a:p>
        </p:txBody>
      </p:sp>
    </p:spTree>
    <p:extLst>
      <p:ext uri="{BB962C8B-B14F-4D97-AF65-F5344CB8AC3E}">
        <p14:creationId xmlns:p14="http://schemas.microsoft.com/office/powerpoint/2010/main" val="35461970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84" y="-14636"/>
            <a:ext cx="4127619" cy="6427177"/>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93" y="103327"/>
            <a:ext cx="4838700" cy="6191250"/>
          </a:xfrm>
          <a:prstGeom prst="rect">
            <a:avLst/>
          </a:prstGeom>
        </p:spPr>
      </p:pic>
    </p:spTree>
    <p:extLst>
      <p:ext uri="{BB962C8B-B14F-4D97-AF65-F5344CB8AC3E}">
        <p14:creationId xmlns:p14="http://schemas.microsoft.com/office/powerpoint/2010/main" val="12983673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2000" b="-52000"/>
          </a:stretch>
        </a:blipFill>
        <a:effectLst/>
      </p:bgPr>
    </p:bg>
    <p:spTree>
      <p:nvGrpSpPr>
        <p:cNvPr id="1" name=""/>
        <p:cNvGrpSpPr/>
        <p:nvPr/>
      </p:nvGrpSpPr>
      <p:grpSpPr>
        <a:xfrm>
          <a:off x="0" y="0"/>
          <a:ext cx="0" cy="0"/>
          <a:chOff x="0" y="0"/>
          <a:chExt cx="0" cy="0"/>
        </a:xfrm>
      </p:grpSpPr>
      <p:sp>
        <p:nvSpPr>
          <p:cNvPr id="2" name="Rectangle 1"/>
          <p:cNvSpPr/>
          <p:nvPr/>
        </p:nvSpPr>
        <p:spPr>
          <a:xfrm>
            <a:off x="1331640" y="3861048"/>
            <a:ext cx="4572000" cy="2862322"/>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r>
              <a:rPr lang="fr-FR" dirty="0">
                <a:solidFill>
                  <a:schemeClr val="bg1"/>
                </a:solidFill>
              </a:rPr>
              <a:t>Maurice Barrès, dans sa réponse au discours de réception de Jean Richepin à l’Académie française, le 18 février 1909 : « Nous avons tous au fond de nos cœurs l’instinct secret, la peur, le sentiment qu’une malédiction pèse sur ces vagabonds. Ils nous font peur autant qu’ils nous attirent. </a:t>
            </a:r>
            <a:r>
              <a:rPr lang="fr-FR" b="1" i="1" dirty="0">
                <a:solidFill>
                  <a:srgbClr val="FFFF00"/>
                </a:solidFill>
              </a:rPr>
              <a:t>Ce sont des frères du Juif Errant</a:t>
            </a:r>
            <a:r>
              <a:rPr lang="fr-FR" b="1" dirty="0">
                <a:solidFill>
                  <a:srgbClr val="FFFF00"/>
                </a:solidFill>
              </a:rPr>
              <a:t>, de cet homme sans abri, sans famille, sans société qui représente pour l’humanité moyenne la souffrance par excellence</a:t>
            </a:r>
            <a:r>
              <a:rPr lang="fr-FR" b="1" dirty="0">
                <a:solidFill>
                  <a:schemeClr val="bg1"/>
                </a:solidFill>
              </a:rPr>
              <a:t>.  </a:t>
            </a:r>
            <a:r>
              <a:rPr lang="fr-FR" dirty="0">
                <a:solidFill>
                  <a:schemeClr val="bg1"/>
                </a:solidFill>
              </a:rPr>
              <a:t> </a:t>
            </a:r>
          </a:p>
        </p:txBody>
      </p:sp>
      <p:sp>
        <p:nvSpPr>
          <p:cNvPr id="3" name="Rectangle 2"/>
          <p:cNvSpPr/>
          <p:nvPr/>
        </p:nvSpPr>
        <p:spPr>
          <a:xfrm>
            <a:off x="6415274" y="3429000"/>
            <a:ext cx="2634054" cy="369332"/>
          </a:xfrm>
          <a:prstGeom prst="rect">
            <a:avLst/>
          </a:prstGeom>
        </p:spPr>
        <p:txBody>
          <a:bodyPr wrap="none">
            <a:spAutoFit/>
          </a:bodyPr>
          <a:lstStyle/>
          <a:p>
            <a:r>
              <a:rPr lang="fr-FR" dirty="0">
                <a:solidFill>
                  <a:schemeClr val="bg1"/>
                </a:solidFill>
              </a:rPr>
              <a:t>Jean </a:t>
            </a:r>
            <a:r>
              <a:rPr lang="fr-FR" dirty="0" smtClean="0">
                <a:solidFill>
                  <a:schemeClr val="bg1"/>
                </a:solidFill>
              </a:rPr>
              <a:t>Richepin par Nadar </a:t>
            </a:r>
            <a:endParaRPr lang="fr-FR" dirty="0"/>
          </a:p>
        </p:txBody>
      </p:sp>
    </p:spTree>
    <p:extLst>
      <p:ext uri="{BB962C8B-B14F-4D97-AF65-F5344CB8AC3E}">
        <p14:creationId xmlns:p14="http://schemas.microsoft.com/office/powerpoint/2010/main" val="8145607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2" name="Rectangle 1"/>
          <p:cNvSpPr/>
          <p:nvPr/>
        </p:nvSpPr>
        <p:spPr>
          <a:xfrm>
            <a:off x="7033" y="0"/>
            <a:ext cx="4572000" cy="1877437"/>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r>
              <a:rPr lang="x-none" sz="1400">
                <a:ln>
                  <a:solidFill>
                    <a:srgbClr val="FF0000"/>
                  </a:solidFill>
                </a:ln>
                <a:solidFill>
                  <a:srgbClr val="0070C0"/>
                </a:solidFill>
                <a:latin typeface="Times New Roman"/>
                <a:ea typeface="Calibri"/>
              </a:rPr>
              <a:t>O</a:t>
            </a:r>
            <a:r>
              <a:rPr lang="fr-FR" sz="1400" dirty="0">
                <a:ln>
                  <a:solidFill>
                    <a:srgbClr val="FF0000"/>
                  </a:solidFill>
                </a:ln>
                <a:solidFill>
                  <a:srgbClr val="0070C0"/>
                </a:solidFill>
                <a:latin typeface="Times New Roman"/>
                <a:ea typeface="Calibri"/>
              </a:rPr>
              <a:t>n croit que ce sont eux qui ont creusé ces vastes cavernes qui se trouvent encore en Allemagne […] pendant leur demi-siècle de solitude, ils avaient étudié les divinations et particulièrement l’art de dire la bonne aventure par l’inspection de la main […]. Cependant, la fureur contre les juifs s’était apaisée ; ils furent admis de nouveau dans les villages, puis dans les villes. Mais il resta toujours de ces bandes vagabondes qui continuèrent la vie nomade [etc.]</a:t>
            </a:r>
            <a:r>
              <a:rPr lang="fr-FR" dirty="0">
                <a:ln>
                  <a:solidFill>
                    <a:srgbClr val="FF0000"/>
                  </a:solidFill>
                </a:ln>
                <a:solidFill>
                  <a:srgbClr val="0070C0"/>
                </a:solidFill>
                <a:latin typeface="Times New Roman"/>
                <a:ea typeface="Calibri"/>
              </a:rPr>
              <a:t> </a:t>
            </a:r>
            <a:endParaRPr lang="fr-FR" dirty="0">
              <a:ln>
                <a:solidFill>
                  <a:srgbClr val="FF0000"/>
                </a:solidFill>
              </a:ln>
              <a:solidFill>
                <a:srgbClr val="0070C0"/>
              </a:solidFill>
            </a:endParaRPr>
          </a:p>
        </p:txBody>
      </p:sp>
      <p:sp>
        <p:nvSpPr>
          <p:cNvPr id="3" name="Rectangle 2"/>
          <p:cNvSpPr/>
          <p:nvPr/>
        </p:nvSpPr>
        <p:spPr>
          <a:xfrm>
            <a:off x="4571549" y="0"/>
            <a:ext cx="4572000" cy="738664"/>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r>
              <a:rPr lang="fr-FR" sz="1400" dirty="0">
                <a:solidFill>
                  <a:schemeClr val="bg1"/>
                </a:solidFill>
              </a:rPr>
              <a:t>Paysage montagneux avec un groupe de </a:t>
            </a:r>
            <a:r>
              <a:rPr lang="fr-FR" sz="1400" dirty="0" smtClean="0">
                <a:solidFill>
                  <a:schemeClr val="bg1"/>
                </a:solidFill>
              </a:rPr>
              <a:t>bohémiens [</a:t>
            </a:r>
            <a:r>
              <a:rPr lang="fr-FR" sz="1400" dirty="0" err="1" smtClean="0">
                <a:solidFill>
                  <a:schemeClr val="bg1"/>
                </a:solidFill>
              </a:rPr>
              <a:t>Sadeler</a:t>
            </a:r>
            <a:r>
              <a:rPr lang="fr-FR" sz="1400" dirty="0">
                <a:solidFill>
                  <a:schemeClr val="bg1"/>
                </a:solidFill>
              </a:rPr>
              <a:t>, </a:t>
            </a:r>
            <a:r>
              <a:rPr lang="fr-FR" sz="1400" dirty="0" err="1">
                <a:solidFill>
                  <a:schemeClr val="bg1"/>
                </a:solidFill>
              </a:rPr>
              <a:t>Aegidius</a:t>
            </a:r>
            <a:r>
              <a:rPr lang="fr-FR" sz="1400" dirty="0">
                <a:solidFill>
                  <a:schemeClr val="bg1"/>
                </a:solidFill>
              </a:rPr>
              <a:t>, 1570?-1629 (graveur) ; Bruegel, Jan, 1568-1625 (d'après</a:t>
            </a:r>
            <a:r>
              <a:rPr lang="fr-FR" sz="1400" dirty="0" smtClean="0">
                <a:solidFill>
                  <a:schemeClr val="bg1"/>
                </a:solidFill>
              </a:rPr>
              <a:t>)]</a:t>
            </a:r>
            <a:endParaRPr lang="fr-FR" sz="1400" dirty="0">
              <a:solidFill>
                <a:schemeClr val="bg1"/>
              </a:solidFill>
            </a:endParaRPr>
          </a:p>
        </p:txBody>
      </p:sp>
    </p:spTree>
    <p:extLst>
      <p:ext uri="{BB962C8B-B14F-4D97-AF65-F5344CB8AC3E}">
        <p14:creationId xmlns:p14="http://schemas.microsoft.com/office/powerpoint/2010/main" val="31926385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3" name="Rectangle 2"/>
          <p:cNvSpPr/>
          <p:nvPr/>
        </p:nvSpPr>
        <p:spPr>
          <a:xfrm>
            <a:off x="7020272" y="0"/>
            <a:ext cx="144016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FR" sz="1400" dirty="0" smtClean="0">
                <a:solidFill>
                  <a:schemeClr val="bg1"/>
                </a:solidFill>
              </a:rPr>
              <a:t>Dessin de 1834</a:t>
            </a:r>
            <a:endParaRPr lang="fr-FR" sz="1400" dirty="0">
              <a:solidFill>
                <a:schemeClr val="bg1"/>
              </a:solidFill>
            </a:endParaRPr>
          </a:p>
        </p:txBody>
      </p:sp>
      <p:sp>
        <p:nvSpPr>
          <p:cNvPr id="4" name="Rectangle 3"/>
          <p:cNvSpPr/>
          <p:nvPr/>
        </p:nvSpPr>
        <p:spPr>
          <a:xfrm>
            <a:off x="3584050" y="5085184"/>
            <a:ext cx="4572000"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r>
              <a:rPr lang="fr-FR" dirty="0" smtClean="0"/>
              <a:t>« Alors</a:t>
            </a:r>
            <a:r>
              <a:rPr lang="fr-FR" dirty="0"/>
              <a:t>, quelques années plus tard, la caravane de sauvages est repassée, et ils ont crié : “Nicole, Nicole, ta mère te sonne </a:t>
            </a:r>
            <a:r>
              <a:rPr lang="fr-FR" dirty="0" smtClean="0"/>
              <a:t>!” »</a:t>
            </a:r>
            <a:endParaRPr lang="fr-FR" dirty="0"/>
          </a:p>
        </p:txBody>
      </p:sp>
    </p:spTree>
    <p:extLst>
      <p:ext uri="{BB962C8B-B14F-4D97-AF65-F5344CB8AC3E}">
        <p14:creationId xmlns:p14="http://schemas.microsoft.com/office/powerpoint/2010/main" val="12745314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Django Reinhardt - Nuage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12366" y="332656"/>
            <a:ext cx="609600" cy="609600"/>
          </a:xfrm>
          <a:prstGeom prst="rect">
            <a:avLst/>
          </a:prstGeom>
        </p:spPr>
      </p:pic>
      <p:sp>
        <p:nvSpPr>
          <p:cNvPr id="4" name="Rectangle 3"/>
          <p:cNvSpPr/>
          <p:nvPr/>
        </p:nvSpPr>
        <p:spPr>
          <a:xfrm>
            <a:off x="7020272" y="5301208"/>
            <a:ext cx="1806072" cy="923330"/>
          </a:xfrm>
          <a:prstGeom prst="rect">
            <a:avLst/>
          </a:prstGeom>
          <a:noFill/>
        </p:spPr>
        <p:txBody>
          <a:bodyPr wrap="none" lIns="91440" tIns="45720" rIns="91440" bIns="45720">
            <a:spAutoFit/>
          </a:bodyPr>
          <a:lstStyle/>
          <a:p>
            <a:pPr algn="ctr"/>
            <a:r>
              <a:rPr lang="fr-FR" sz="54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Merci</a:t>
            </a:r>
            <a:endParaRPr lang="fr-FR"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426495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1059"/>
            <a:ext cx="9144000" cy="4855882"/>
          </a:xfrm>
          <a:prstGeom prst="rect">
            <a:avLst/>
          </a:prstGeom>
        </p:spPr>
      </p:pic>
    </p:spTree>
    <p:extLst>
      <p:ext uri="{BB962C8B-B14F-4D97-AF65-F5344CB8AC3E}">
        <p14:creationId xmlns:p14="http://schemas.microsoft.com/office/powerpoint/2010/main" val="2878124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116632"/>
            <a:ext cx="4264429" cy="6623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2"/>
          <p:cNvSpPr/>
          <p:nvPr/>
        </p:nvSpPr>
        <p:spPr>
          <a:xfrm>
            <a:off x="35496" y="0"/>
            <a:ext cx="4572000" cy="4247317"/>
          </a:xfrm>
          <a:prstGeom prst="rect">
            <a:avLst/>
          </a:prstGeom>
        </p:spPr>
        <p:txBody>
          <a:bodyPr>
            <a:spAutoFit/>
          </a:bodyPr>
          <a:lstStyle/>
          <a:p>
            <a:r>
              <a:rPr lang="fr-FR" dirty="0"/>
              <a:t>D</a:t>
            </a:r>
            <a:r>
              <a:rPr lang="fr-FR" dirty="0" smtClean="0"/>
              <a:t>e </a:t>
            </a:r>
            <a:r>
              <a:rPr lang="fr-FR" dirty="0"/>
              <a:t>1861 et </a:t>
            </a:r>
            <a:r>
              <a:rPr lang="fr-FR" dirty="0" smtClean="0"/>
              <a:t>1926, les </a:t>
            </a:r>
            <a:r>
              <a:rPr lang="fr-FR" dirty="0"/>
              <a:t>départements industriels, surtout ceux de la périphérie </a:t>
            </a:r>
            <a:r>
              <a:rPr lang="fr-FR" dirty="0" smtClean="0"/>
              <a:t>accueillent une </a:t>
            </a:r>
            <a:r>
              <a:rPr lang="fr-FR"/>
              <a:t>forte </a:t>
            </a:r>
            <a:r>
              <a:rPr lang="fr-FR" smtClean="0"/>
              <a:t>proportion </a:t>
            </a:r>
            <a:r>
              <a:rPr lang="fr-FR" dirty="0" smtClean="0"/>
              <a:t>d’habitants </a:t>
            </a:r>
            <a:r>
              <a:rPr lang="fr-FR" dirty="0"/>
              <a:t>nés hors </a:t>
            </a:r>
            <a:r>
              <a:rPr lang="fr-FR" dirty="0" smtClean="0"/>
              <a:t>département </a:t>
            </a:r>
          </a:p>
          <a:p>
            <a:endParaRPr lang="fr-FR" b="1" dirty="0" smtClean="0">
              <a:solidFill>
                <a:srgbClr val="C00000"/>
              </a:solidFill>
            </a:endParaRPr>
          </a:p>
          <a:p>
            <a:endParaRPr lang="fr-FR" b="1" dirty="0">
              <a:solidFill>
                <a:srgbClr val="C00000"/>
              </a:solidFill>
            </a:endParaRPr>
          </a:p>
          <a:p>
            <a:endParaRPr lang="fr-FR" b="1" dirty="0" smtClean="0">
              <a:solidFill>
                <a:srgbClr val="C00000"/>
              </a:solidFill>
            </a:endParaRPr>
          </a:p>
          <a:p>
            <a:endParaRPr lang="fr-FR" b="1" dirty="0">
              <a:solidFill>
                <a:srgbClr val="C00000"/>
              </a:solidFill>
            </a:endParaRPr>
          </a:p>
          <a:p>
            <a:r>
              <a:rPr lang="fr-FR" b="1" dirty="0" smtClean="0">
                <a:solidFill>
                  <a:srgbClr val="C00000"/>
                </a:solidFill>
              </a:rPr>
              <a:t>François Bonnot</a:t>
            </a:r>
            <a:r>
              <a:rPr lang="fr-FR" dirty="0"/>
              <a:t> </a:t>
            </a:r>
            <a:r>
              <a:rPr lang="fr-FR" dirty="0" smtClean="0"/>
              <a:t>(1835-1907) à droite sur la photo, </a:t>
            </a:r>
            <a:r>
              <a:rPr lang="fr-FR" dirty="0"/>
              <a:t>fils naturel de Célestine Bonnot (</a:t>
            </a:r>
            <a:r>
              <a:rPr lang="fr-FR" dirty="0" smtClean="0"/>
              <a:t>1801-1870) fait </a:t>
            </a:r>
            <a:r>
              <a:rPr lang="fr-FR" dirty="0"/>
              <a:t>partie des </a:t>
            </a:r>
            <a:r>
              <a:rPr lang="fr-FR" dirty="0" smtClean="0"/>
              <a:t>représentants </a:t>
            </a:r>
            <a:r>
              <a:rPr lang="fr-FR" dirty="0"/>
              <a:t>de la </a:t>
            </a:r>
            <a:r>
              <a:rPr lang="fr-FR" dirty="0" smtClean="0"/>
              <a:t>« première vague », </a:t>
            </a:r>
            <a:r>
              <a:rPr lang="fr-FR" dirty="0"/>
              <a:t>constituant le noyau migratoire, </a:t>
            </a:r>
            <a:r>
              <a:rPr lang="fr-FR" b="1" dirty="0">
                <a:solidFill>
                  <a:srgbClr val="C00000"/>
                </a:solidFill>
              </a:rPr>
              <a:t>celle qui </a:t>
            </a:r>
            <a:r>
              <a:rPr lang="fr-FR" b="1" dirty="0" smtClean="0">
                <a:solidFill>
                  <a:srgbClr val="C00000"/>
                </a:solidFill>
              </a:rPr>
              <a:t>d’un journalier </a:t>
            </a:r>
            <a:r>
              <a:rPr lang="fr-FR" b="1" dirty="0">
                <a:solidFill>
                  <a:srgbClr val="C00000"/>
                </a:solidFill>
              </a:rPr>
              <a:t>du Lomont a fait un ouvrier de forge </a:t>
            </a:r>
            <a:r>
              <a:rPr lang="fr-FR" dirty="0" smtClean="0"/>
              <a:t>au </a:t>
            </a:r>
            <a:r>
              <a:rPr lang="fr-FR" dirty="0"/>
              <a:t>service des industriels de la </a:t>
            </a:r>
            <a:r>
              <a:rPr lang="fr-FR" dirty="0" smtClean="0"/>
              <a:t>vallée. Photo: vers 1903</a:t>
            </a:r>
          </a:p>
        </p:txBody>
      </p:sp>
    </p:spTree>
    <p:extLst>
      <p:ext uri="{BB962C8B-B14F-4D97-AF65-F5344CB8AC3E}">
        <p14:creationId xmlns:p14="http://schemas.microsoft.com/office/powerpoint/2010/main" val="35003506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ZoneTexte 2"/>
          <p:cNvSpPr txBox="1"/>
          <p:nvPr/>
        </p:nvSpPr>
        <p:spPr>
          <a:xfrm>
            <a:off x="2843808" y="5805264"/>
            <a:ext cx="4968552" cy="769441"/>
          </a:xfrm>
          <a:prstGeom prst="rect">
            <a:avLst/>
          </a:prstGeom>
          <a:noFill/>
        </p:spPr>
        <p:txBody>
          <a:bodyPr wrap="square" rtlCol="0">
            <a:spAutoFit/>
          </a:bodyPr>
          <a:lstStyle/>
          <a:p>
            <a:r>
              <a:rPr lang="fr-FR" sz="2200" dirty="0" smtClean="0">
                <a:solidFill>
                  <a:schemeClr val="bg1">
                    <a:lumMod val="95000"/>
                  </a:schemeClr>
                </a:solidFill>
              </a:rPr>
              <a:t>Le vieux village de Blussans. Au fond, le canal du Rhône-au-Rhin </a:t>
            </a:r>
            <a:endParaRPr lang="fr-FR" sz="2200" dirty="0">
              <a:solidFill>
                <a:schemeClr val="bg1">
                  <a:lumMod val="95000"/>
                </a:schemeClr>
              </a:solidFill>
            </a:endParaRPr>
          </a:p>
        </p:txBody>
      </p:sp>
    </p:spTree>
    <p:extLst>
      <p:ext uri="{BB962C8B-B14F-4D97-AF65-F5344CB8AC3E}">
        <p14:creationId xmlns:p14="http://schemas.microsoft.com/office/powerpoint/2010/main" val="3952095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8000" r="-8000"/>
          </a:stretch>
        </a:blipFill>
        <a:effectLst/>
      </p:bgPr>
    </p:bg>
    <p:spTree>
      <p:nvGrpSpPr>
        <p:cNvPr id="1" name=""/>
        <p:cNvGrpSpPr/>
        <p:nvPr/>
      </p:nvGrpSpPr>
      <p:grpSpPr>
        <a:xfrm>
          <a:off x="0" y="0"/>
          <a:ext cx="0" cy="0"/>
          <a:chOff x="0" y="0"/>
          <a:chExt cx="0" cy="0"/>
        </a:xfrm>
      </p:grpSpPr>
      <p:sp>
        <p:nvSpPr>
          <p:cNvPr id="2" name="Rectangle 1"/>
          <p:cNvSpPr/>
          <p:nvPr/>
        </p:nvSpPr>
        <p:spPr>
          <a:xfrm>
            <a:off x="827584" y="4581128"/>
            <a:ext cx="4572000" cy="1098762"/>
          </a:xfrm>
          <a:prstGeom prst="rect">
            <a:avLst/>
          </a:prstGeom>
          <a:solidFill>
            <a:schemeClr val="accent2">
              <a:lumMod val="75000"/>
            </a:schemeClr>
          </a:solidFill>
        </p:spPr>
        <p:txBody>
          <a:bodyPr>
            <a:spAutoFit/>
          </a:bodyPr>
          <a:lstStyle/>
          <a:p>
            <a:r>
              <a:rPr lang="fr-FR"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a:t>
            </a:r>
            <a:r>
              <a:rPr lang="fr-FR" sz="2180"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 Si </a:t>
            </a:r>
            <a:r>
              <a:rPr lang="fr-FR" sz="218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nous nous mettions à faire des chapeaux, les femmes feraient des enfants sans tête. » </a:t>
            </a:r>
          </a:p>
        </p:txBody>
      </p:sp>
    </p:spTree>
    <p:extLst>
      <p:ext uri="{BB962C8B-B14F-4D97-AF65-F5344CB8AC3E}">
        <p14:creationId xmlns:p14="http://schemas.microsoft.com/office/powerpoint/2010/main" val="1255236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sp>
        <p:nvSpPr>
          <p:cNvPr id="2" name="Rectangle 1"/>
          <p:cNvSpPr/>
          <p:nvPr/>
        </p:nvSpPr>
        <p:spPr>
          <a:xfrm>
            <a:off x="21240" y="-1"/>
            <a:ext cx="2880320" cy="6740307"/>
          </a:xfrm>
          <a:prstGeom prst="rect">
            <a:avLst/>
          </a:prstGeom>
          <a:solidFill>
            <a:schemeClr val="accent2">
              <a:lumMod val="75000"/>
            </a:schemeClr>
          </a:solidFill>
        </p:spPr>
        <p:txBody>
          <a:bodyPr wrap="square">
            <a:spAutoFit/>
          </a:bodyPr>
          <a:lstStyle/>
          <a:p>
            <a:r>
              <a:rPr lang="fr-FR" dirty="0">
                <a:solidFill>
                  <a:srgbClr val="FFC000"/>
                </a:solidFill>
              </a:rPr>
              <a:t>Bellissante Brenet, une jeune tsigane, </a:t>
            </a:r>
            <a:r>
              <a:rPr lang="fr-FR" dirty="0" smtClean="0">
                <a:solidFill>
                  <a:srgbClr val="FFC000"/>
                </a:solidFill>
              </a:rPr>
              <a:t>naît à </a:t>
            </a:r>
            <a:r>
              <a:rPr lang="fr-FR" dirty="0">
                <a:solidFill>
                  <a:srgbClr val="FFC000"/>
                </a:solidFill>
              </a:rPr>
              <a:t>Froideconche (Haute-Saône) en </a:t>
            </a:r>
            <a:r>
              <a:rPr lang="fr-FR" dirty="0" smtClean="0">
                <a:solidFill>
                  <a:srgbClr val="FFC000"/>
                </a:solidFill>
              </a:rPr>
              <a:t>1849. Elle est </a:t>
            </a:r>
            <a:r>
              <a:rPr lang="fr-FR" dirty="0">
                <a:solidFill>
                  <a:srgbClr val="FFC000"/>
                </a:solidFill>
              </a:rPr>
              <a:t>la principale protagoniste de cette affaire. </a:t>
            </a:r>
            <a:r>
              <a:rPr lang="fr-FR" dirty="0" smtClean="0">
                <a:solidFill>
                  <a:srgbClr val="FFC000"/>
                </a:solidFill>
              </a:rPr>
              <a:t>Elle arrive </a:t>
            </a:r>
            <a:r>
              <a:rPr lang="fr-FR" dirty="0">
                <a:solidFill>
                  <a:srgbClr val="FFC000"/>
                </a:solidFill>
              </a:rPr>
              <a:t>à 14 ans à Blussans, vers 1863. Le père de la jeune femme est </a:t>
            </a:r>
            <a:r>
              <a:rPr lang="fr-FR" dirty="0">
                <a:solidFill>
                  <a:schemeClr val="bg1"/>
                </a:solidFill>
              </a:rPr>
              <a:t>journalier</a:t>
            </a:r>
            <a:r>
              <a:rPr lang="fr-FR" dirty="0">
                <a:solidFill>
                  <a:srgbClr val="FFC000"/>
                </a:solidFill>
              </a:rPr>
              <a:t> et </a:t>
            </a:r>
            <a:r>
              <a:rPr lang="fr-FR" dirty="0">
                <a:solidFill>
                  <a:schemeClr val="bg1"/>
                </a:solidFill>
              </a:rPr>
              <a:t>marchand ambulant </a:t>
            </a:r>
            <a:r>
              <a:rPr lang="fr-FR" dirty="0">
                <a:solidFill>
                  <a:srgbClr val="FFC000"/>
                </a:solidFill>
              </a:rPr>
              <a:t>; la mère, Delphine Sainty, a tout juste 16 ans à la naissance de sa fille. Le grand-père maternel, Charles François Sainty, est colporteur. Il apparaît également comme </a:t>
            </a:r>
            <a:r>
              <a:rPr lang="fr-FR" dirty="0">
                <a:solidFill>
                  <a:schemeClr val="bg1"/>
                </a:solidFill>
              </a:rPr>
              <a:t>marchand de tresse  </a:t>
            </a:r>
            <a:r>
              <a:rPr lang="fr-FR" dirty="0">
                <a:solidFill>
                  <a:srgbClr val="FFC000"/>
                </a:solidFill>
              </a:rPr>
              <a:t>et comme </a:t>
            </a:r>
            <a:r>
              <a:rPr lang="fr-FR" dirty="0">
                <a:solidFill>
                  <a:schemeClr val="bg1"/>
                </a:solidFill>
              </a:rPr>
              <a:t>fabricant de chapelets</a:t>
            </a:r>
            <a:r>
              <a:rPr lang="fr-FR" dirty="0">
                <a:solidFill>
                  <a:srgbClr val="FFC000"/>
                </a:solidFill>
              </a:rPr>
              <a:t>. Ses enfants et sa parentèle exercent les mêmes petits métiers : </a:t>
            </a:r>
            <a:r>
              <a:rPr lang="fr-FR" dirty="0">
                <a:solidFill>
                  <a:schemeClr val="bg1"/>
                </a:solidFill>
              </a:rPr>
              <a:t>colporteur</a:t>
            </a:r>
            <a:r>
              <a:rPr lang="fr-FR" dirty="0">
                <a:solidFill>
                  <a:srgbClr val="FFC000"/>
                </a:solidFill>
              </a:rPr>
              <a:t>, </a:t>
            </a:r>
            <a:r>
              <a:rPr lang="fr-FR" dirty="0">
                <a:solidFill>
                  <a:schemeClr val="bg1"/>
                </a:solidFill>
              </a:rPr>
              <a:t>vannier</a:t>
            </a:r>
            <a:r>
              <a:rPr lang="fr-FR" dirty="0">
                <a:solidFill>
                  <a:srgbClr val="FFC000"/>
                </a:solidFill>
              </a:rPr>
              <a:t>, </a:t>
            </a:r>
            <a:r>
              <a:rPr lang="fr-FR" dirty="0">
                <a:solidFill>
                  <a:schemeClr val="bg1"/>
                </a:solidFill>
              </a:rPr>
              <a:t>fabricante d’allumettes. </a:t>
            </a:r>
          </a:p>
        </p:txBody>
      </p:sp>
    </p:spTree>
    <p:extLst>
      <p:ext uri="{BB962C8B-B14F-4D97-AF65-F5344CB8AC3E}">
        <p14:creationId xmlns:p14="http://schemas.microsoft.com/office/powerpoint/2010/main" val="17656451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8000" b="-18000"/>
          </a:stretch>
        </a:blipFill>
        <a:effectLst/>
      </p:bgPr>
    </p:bg>
    <p:spTree>
      <p:nvGrpSpPr>
        <p:cNvPr id="1" name=""/>
        <p:cNvGrpSpPr/>
        <p:nvPr/>
      </p:nvGrpSpPr>
      <p:grpSpPr>
        <a:xfrm>
          <a:off x="0" y="0"/>
          <a:ext cx="0" cy="0"/>
          <a:chOff x="0" y="0"/>
          <a:chExt cx="0" cy="0"/>
        </a:xfrm>
      </p:grpSpPr>
      <p:sp>
        <p:nvSpPr>
          <p:cNvPr id="2" name="Rectangle 1"/>
          <p:cNvSpPr/>
          <p:nvPr/>
        </p:nvSpPr>
        <p:spPr>
          <a:xfrm>
            <a:off x="4571549" y="1844824"/>
            <a:ext cx="4572000" cy="5078313"/>
          </a:xfrm>
          <a:prstGeom prst="rect">
            <a:avLst/>
          </a:prstGeom>
        </p:spPr>
        <p:txBody>
          <a:bodyPr>
            <a:spAutoFit/>
          </a:bodyPr>
          <a:lstStyle/>
          <a:p>
            <a:r>
              <a:rPr lang="fr-FR" dirty="0">
                <a:solidFill>
                  <a:srgbClr val="FFFF00"/>
                </a:solidFill>
                <a:latin typeface="Berlin Sans FB" panose="020E0602020502020306" pitchFamily="34" charset="0"/>
              </a:rPr>
              <a:t>En peu de temps, il [Antoine] apprit à tresser des corbeilles et des paniers, ouvrages grossiers et à bas prix, d’une vente facile. […] Il se mettait à la besogne lorsqu’il ne pouvait plus faire autrement, tressant à la hâte une douzaine de corbeilles qu’il allait vendre au marché. Tant que l’argent durait, il flânait, courant les marchands de vin, digérant au soleil ; […] [Il] s’était arrangé de façon à se procurer de l’osier à bon compte. Comme il n’en achetait jamais à Plassans, il disait qu’il allait faire chaque mois sa provision dans une ville voisine, où il prétendait qu’on le vendait meilleur marché. La vérité était qu’il se fournissait dans les oseraies de la Viorne, par les nuits sombres. Le garde champêtre l’y surprit même une fois, ce qui lui valut quelques jours de prison</a:t>
            </a:r>
            <a:r>
              <a:rPr lang="fr-FR" dirty="0" smtClean="0">
                <a:solidFill>
                  <a:srgbClr val="FFFF00"/>
                </a:solidFill>
                <a:latin typeface="Berlin Sans FB" panose="020E0602020502020306" pitchFamily="34" charset="0"/>
              </a:rPr>
              <a:t>.</a:t>
            </a:r>
            <a:endParaRPr lang="fr-FR" dirty="0">
              <a:solidFill>
                <a:srgbClr val="FFFF00"/>
              </a:solidFill>
              <a:latin typeface="Berlin Sans FB" panose="020E0602020502020306" pitchFamily="34" charset="0"/>
            </a:endParaRPr>
          </a:p>
        </p:txBody>
      </p:sp>
    </p:spTree>
    <p:extLst>
      <p:ext uri="{BB962C8B-B14F-4D97-AF65-F5344CB8AC3E}">
        <p14:creationId xmlns:p14="http://schemas.microsoft.com/office/powerpoint/2010/main" val="30042610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7811" y="0"/>
            <a:ext cx="9188323" cy="2862322"/>
          </a:xfrm>
          <a:prstGeom prst="rect">
            <a:avLst/>
          </a:prstGeom>
          <a:solidFill>
            <a:schemeClr val="accent6">
              <a:lumMod val="50000"/>
            </a:schemeClr>
          </a:solidFill>
        </p:spPr>
        <p:txBody>
          <a:bodyPr wrap="square">
            <a:spAutoFit/>
          </a:bodyPr>
          <a:lstStyle/>
          <a:p>
            <a:r>
              <a:rPr lang="fr-FR" dirty="0" smtClean="0">
                <a:solidFill>
                  <a:srgbClr val="FFC000"/>
                </a:solidFill>
              </a:rPr>
              <a:t>« Depuis </a:t>
            </a:r>
            <a:r>
              <a:rPr lang="fr-FR" dirty="0">
                <a:solidFill>
                  <a:srgbClr val="FFC000"/>
                </a:solidFill>
              </a:rPr>
              <a:t>très-longtemps, ce pays est peuplé de Bohémiens. Sept d’entr’eux sont fixés à Bernthal [Baerenthal], depuis que, poursuivis par les agens forestiers, ils ont renoncé à l’habitude d’errer dans les bois, où ils se construisaient des baraques […] Ils étaient braconniers, se livraient à la mendicité, jouaient de divers instrumens dans les auberges, dans les noces et dans les fêtes de village, ils dansaient même d’une façon fort bizarre, et les femmes disaient la bonne aventure. Ils ne se mariaient point ; mais femmes, enfans, tout était commun. […] Mais depuis 1803 qu’ils ont été obligés de se choisir une demeure stable, le genre de vie de la plupart d’entr’eux est entièrement changé. L’un est devenu propriétaire ; un autre loue des terres et les cultive ; celui-là s’est fait cordonnier ; plusieurs autres colporteurs de verres, de la fayence</a:t>
            </a:r>
            <a:r>
              <a:rPr lang="fr-FR" dirty="0" smtClean="0">
                <a:solidFill>
                  <a:srgbClr val="FFC000"/>
                </a:solidFill>
              </a:rPr>
              <a:t>. </a:t>
            </a:r>
            <a:r>
              <a:rPr lang="fr-FR" smtClean="0">
                <a:solidFill>
                  <a:srgbClr val="FFC000"/>
                </a:solidFill>
              </a:rPr>
              <a:t>» </a:t>
            </a:r>
            <a:endParaRPr lang="fr-FR" dirty="0">
              <a:solidFill>
                <a:srgbClr val="FFC000"/>
              </a:solidFill>
            </a:endParaRPr>
          </a:p>
        </p:txBody>
      </p:sp>
    </p:spTree>
    <p:extLst>
      <p:ext uri="{BB962C8B-B14F-4D97-AF65-F5344CB8AC3E}">
        <p14:creationId xmlns:p14="http://schemas.microsoft.com/office/powerpoint/2010/main" val="34830609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romena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omenade">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romenade">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1058</TotalTime>
  <Words>1472</Words>
  <Application>Microsoft Office PowerPoint</Application>
  <PresentationFormat>Affichage à l'écran (4:3)</PresentationFormat>
  <Paragraphs>44</Paragraphs>
  <Slides>29</Slides>
  <Notes>0</Notes>
  <HiddenSlides>0</HiddenSlides>
  <MMClips>1</MMClips>
  <ScaleCrop>false</ScaleCrop>
  <HeadingPairs>
    <vt:vector size="4" baseType="variant">
      <vt:variant>
        <vt:lpstr>Thème</vt:lpstr>
      </vt:variant>
      <vt:variant>
        <vt:i4>1</vt:i4>
      </vt:variant>
      <vt:variant>
        <vt:lpstr>Titres des diapositives</vt:lpstr>
      </vt:variant>
      <vt:variant>
        <vt:i4>29</vt:i4>
      </vt:variant>
    </vt:vector>
  </HeadingPairs>
  <TitlesOfParts>
    <vt:vector size="30" baseType="lpstr">
      <vt:lpstr>Promenade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Jean-Francois Bonnot</dc:creator>
  <cp:lastModifiedBy>Jean-Francois Bonnot</cp:lastModifiedBy>
  <cp:revision>77</cp:revision>
  <dcterms:created xsi:type="dcterms:W3CDTF">2013-11-26T14:20:35Z</dcterms:created>
  <dcterms:modified xsi:type="dcterms:W3CDTF">2014-04-06T09:53:07Z</dcterms:modified>
</cp:coreProperties>
</file>