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316" r:id="rId2"/>
    <p:sldId id="361" r:id="rId3"/>
    <p:sldId id="362" r:id="rId4"/>
    <p:sldId id="363" r:id="rId5"/>
    <p:sldId id="364" r:id="rId6"/>
    <p:sldId id="365" r:id="rId7"/>
    <p:sldId id="366" r:id="rId8"/>
    <p:sldId id="394" r:id="rId9"/>
    <p:sldId id="367" r:id="rId10"/>
    <p:sldId id="368" r:id="rId11"/>
    <p:sldId id="317" r:id="rId12"/>
    <p:sldId id="319" r:id="rId13"/>
    <p:sldId id="370" r:id="rId14"/>
    <p:sldId id="371" r:id="rId15"/>
    <p:sldId id="393" r:id="rId16"/>
    <p:sldId id="335" r:id="rId17"/>
    <p:sldId id="292" r:id="rId18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04"/>
  </p:normalViewPr>
  <p:slideViewPr>
    <p:cSldViewPr snapToGrid="0" snapToObjects="1">
      <p:cViewPr>
        <p:scale>
          <a:sx n="143" d="100"/>
          <a:sy n="143" d="100"/>
        </p:scale>
        <p:origin x="760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6" Type="http://schemas.openxmlformats.org/officeDocument/2006/relationships/image" Target="../media/image6.emf"/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6" Type="http://schemas.openxmlformats.org/officeDocument/2006/relationships/image" Target="../media/image17.emf"/><Relationship Id="rId7" Type="http://schemas.openxmlformats.org/officeDocument/2006/relationships/image" Target="../media/image18.emf"/><Relationship Id="rId8" Type="http://schemas.openxmlformats.org/officeDocument/2006/relationships/image" Target="../media/image19.emf"/><Relationship Id="rId9" Type="http://schemas.openxmlformats.org/officeDocument/2006/relationships/image" Target="../media/image20.emf"/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6" Type="http://schemas.openxmlformats.org/officeDocument/2006/relationships/image" Target="../media/image26.emf"/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emf"/><Relationship Id="rId12" Type="http://schemas.openxmlformats.org/officeDocument/2006/relationships/image" Target="../media/image38.emf"/><Relationship Id="rId13" Type="http://schemas.openxmlformats.org/officeDocument/2006/relationships/image" Target="../media/image39.emf"/><Relationship Id="rId14" Type="http://schemas.openxmlformats.org/officeDocument/2006/relationships/image" Target="../media/image40.emf"/><Relationship Id="rId15" Type="http://schemas.openxmlformats.org/officeDocument/2006/relationships/image" Target="../media/image41.emf"/><Relationship Id="rId1" Type="http://schemas.openxmlformats.org/officeDocument/2006/relationships/image" Target="../media/image27.emf"/><Relationship Id="rId2" Type="http://schemas.openxmlformats.org/officeDocument/2006/relationships/image" Target="../media/image28.emf"/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6" Type="http://schemas.openxmlformats.org/officeDocument/2006/relationships/image" Target="../media/image32.emf"/><Relationship Id="rId7" Type="http://schemas.openxmlformats.org/officeDocument/2006/relationships/image" Target="../media/image33.emf"/><Relationship Id="rId8" Type="http://schemas.openxmlformats.org/officeDocument/2006/relationships/image" Target="../media/image34.emf"/><Relationship Id="rId9" Type="http://schemas.openxmlformats.org/officeDocument/2006/relationships/image" Target="../media/image35.emf"/><Relationship Id="rId10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52.emf"/><Relationship Id="rId12" Type="http://schemas.openxmlformats.org/officeDocument/2006/relationships/image" Target="../media/image53.emf"/><Relationship Id="rId13" Type="http://schemas.openxmlformats.org/officeDocument/2006/relationships/image" Target="../media/image54.emf"/><Relationship Id="rId14" Type="http://schemas.openxmlformats.org/officeDocument/2006/relationships/image" Target="../media/image55.emf"/><Relationship Id="rId15" Type="http://schemas.openxmlformats.org/officeDocument/2006/relationships/image" Target="../media/image56.emf"/><Relationship Id="rId16" Type="http://schemas.openxmlformats.org/officeDocument/2006/relationships/image" Target="../media/image57.emf"/><Relationship Id="rId17" Type="http://schemas.openxmlformats.org/officeDocument/2006/relationships/image" Target="../media/image58.emf"/><Relationship Id="rId18" Type="http://schemas.openxmlformats.org/officeDocument/2006/relationships/image" Target="../media/image59.emf"/><Relationship Id="rId19" Type="http://schemas.openxmlformats.org/officeDocument/2006/relationships/image" Target="../media/image60.emf"/><Relationship Id="rId1" Type="http://schemas.openxmlformats.org/officeDocument/2006/relationships/image" Target="../media/image42.emf"/><Relationship Id="rId2" Type="http://schemas.openxmlformats.org/officeDocument/2006/relationships/image" Target="../media/image43.emf"/><Relationship Id="rId3" Type="http://schemas.openxmlformats.org/officeDocument/2006/relationships/image" Target="../media/image44.emf"/><Relationship Id="rId4" Type="http://schemas.openxmlformats.org/officeDocument/2006/relationships/image" Target="../media/image45.emf"/><Relationship Id="rId5" Type="http://schemas.openxmlformats.org/officeDocument/2006/relationships/image" Target="../media/image46.emf"/><Relationship Id="rId6" Type="http://schemas.openxmlformats.org/officeDocument/2006/relationships/image" Target="../media/image47.emf"/><Relationship Id="rId7" Type="http://schemas.openxmlformats.org/officeDocument/2006/relationships/image" Target="../media/image48.emf"/><Relationship Id="rId8" Type="http://schemas.openxmlformats.org/officeDocument/2006/relationships/image" Target="../media/image49.emf"/><Relationship Id="rId9" Type="http://schemas.openxmlformats.org/officeDocument/2006/relationships/image" Target="../media/image50.emf"/><Relationship Id="rId10" Type="http://schemas.openxmlformats.org/officeDocument/2006/relationships/image" Target="../media/image51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4" Type="http://schemas.openxmlformats.org/officeDocument/2006/relationships/image" Target="../media/image66.emf"/><Relationship Id="rId5" Type="http://schemas.openxmlformats.org/officeDocument/2006/relationships/image" Target="../media/image67.emf"/><Relationship Id="rId1" Type="http://schemas.openxmlformats.org/officeDocument/2006/relationships/image" Target="../media/image63.emf"/><Relationship Id="rId2" Type="http://schemas.openxmlformats.org/officeDocument/2006/relationships/image" Target="../media/image64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4" Type="http://schemas.openxmlformats.org/officeDocument/2006/relationships/image" Target="../media/image74.emf"/><Relationship Id="rId5" Type="http://schemas.openxmlformats.org/officeDocument/2006/relationships/image" Target="../media/image75.emf"/><Relationship Id="rId6" Type="http://schemas.openxmlformats.org/officeDocument/2006/relationships/image" Target="../media/image76.emf"/><Relationship Id="rId1" Type="http://schemas.openxmlformats.org/officeDocument/2006/relationships/image" Target="../media/image71.emf"/><Relationship Id="rId2" Type="http://schemas.openxmlformats.org/officeDocument/2006/relationships/image" Target="../media/image7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6" tIns="48329" rIns="96656" bIns="4832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6" tIns="48329" rIns="96656" bIns="48329" rtlCol="0"/>
          <a:lstStyle>
            <a:lvl1pPr algn="r">
              <a:defRPr sz="1300"/>
            </a:lvl1pPr>
          </a:lstStyle>
          <a:p>
            <a:fld id="{58FC9AE5-111F-EB46-99F3-180DB8D52E13}" type="datetimeFigureOut">
              <a:rPr lang="en-US" smtClean="0"/>
              <a:pPr/>
              <a:t>11/16/16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6" tIns="48329" rIns="96656" bIns="4832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6" tIns="48329" rIns="96656" bIns="48329" rtlCol="0" anchor="b"/>
          <a:lstStyle>
            <a:lvl1pPr algn="r">
              <a:defRPr sz="1300"/>
            </a:lvl1pPr>
          </a:lstStyle>
          <a:p>
            <a:fld id="{CEAF2513-B14F-DD40-B8A8-A45B2B3A05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317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6" tIns="48329" rIns="96656" bIns="4832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6" tIns="48329" rIns="96656" bIns="48329" rtlCol="0"/>
          <a:lstStyle>
            <a:lvl1pPr algn="r">
              <a:defRPr sz="1300"/>
            </a:lvl1pPr>
          </a:lstStyle>
          <a:p>
            <a:fld id="{F4EF226E-5E22-0448-A7E2-EEEA7FAD044D}" type="datetimeFigureOut">
              <a:rPr lang="en-US" smtClean="0"/>
              <a:pPr/>
              <a:t>11/16/16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6" tIns="48329" rIns="96656" bIns="4832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6" tIns="48329" rIns="96656" bIns="4832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6" tIns="48329" rIns="96656" bIns="4832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6" tIns="48329" rIns="96656" bIns="48329" rtlCol="0" anchor="b"/>
          <a:lstStyle>
            <a:lvl1pPr algn="r">
              <a:defRPr sz="1300"/>
            </a:lvl1pPr>
          </a:lstStyle>
          <a:p>
            <a:fld id="{BD208B57-D433-494D-8C8D-B102117F9A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94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08B57-D433-494D-8C8D-B102117F9A9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80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08B57-D433-494D-8C8D-B102117F9A9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80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08B57-D433-494D-8C8D-B102117F9A9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80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08B57-D433-494D-8C8D-B102117F9A9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80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08B57-D433-494D-8C8D-B102117F9A9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80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08B57-D433-494D-8C8D-B102117F9A9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80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08B57-D433-494D-8C8D-B102117F9A9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80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08B57-D433-494D-8C8D-B102117F9A9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80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08B57-D433-494D-8C8D-B102117F9A9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80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08B57-D433-494D-8C8D-B102117F9A9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80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10/20/15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Khac Chi Hoang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57D4A-84CE-E24A-B95A-D569BB587D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35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10/20/15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Khac Chi Hoang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57D4A-84CE-E24A-B95A-D569BB587D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44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10/20/15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Khac Chi Hoang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57D4A-84CE-E24A-B95A-D569BB587D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161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23528" y="1124744"/>
            <a:ext cx="8496944" cy="5472608"/>
          </a:xfrm>
          <a:prstGeom prst="rect">
            <a:avLst/>
          </a:prstGeom>
        </p:spPr>
        <p:txBody>
          <a:bodyPr vert="horz"/>
          <a:lstStyle>
            <a:lvl1pPr marL="180000">
              <a:defRPr/>
            </a:lvl1pPr>
            <a:lvl2pPr marL="396000" indent="-216000">
              <a:defRPr/>
            </a:lvl2pPr>
            <a:lvl3pPr marL="648000" indent="-216000">
              <a:buSzPct val="100000"/>
              <a:buFont typeface="Lucida Grande"/>
              <a:buChar char="-"/>
              <a:defRPr sz="2000">
                <a:latin typeface="Calibri"/>
              </a:defRPr>
            </a:lvl3pPr>
            <a:lvl4pPr marL="993600" indent="-342900">
              <a:buFont typeface="Lucida Grande"/>
              <a:buChar char="→"/>
              <a:defRPr>
                <a:latin typeface="Calibri"/>
              </a:defRPr>
            </a:lvl4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264696" cy="504056"/>
          </a:xfrm>
          <a:prstGeom prst="rect">
            <a:avLst/>
          </a:prstGeom>
          <a:ln>
            <a:noFill/>
          </a:ln>
        </p:spPr>
        <p:txBody>
          <a:bodyPr vert="horz"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144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10/20/15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Khac Chi Hoang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57D4A-84CE-E24A-B95A-D569BB587D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11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10/20/15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Khac Chi Hoang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57D4A-84CE-E24A-B95A-D569BB587D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14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10/20/15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Khac Chi Hoang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57D4A-84CE-E24A-B95A-D569BB587D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77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10/20/15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Khac Chi Hoang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57D4A-84CE-E24A-B95A-D569BB587D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18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10/20/15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Khac Chi Hoang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57D4A-84CE-E24A-B95A-D569BB587D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42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10/20/15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Khac Chi Hoang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57D4A-84CE-E24A-B95A-D569BB587D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76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10/20/15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Khac Chi Hoang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57D4A-84CE-E24A-B95A-D569BB587D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60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10/20/15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Khac Chi Hoang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57D4A-84CE-E24A-B95A-D569BB587D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1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10/20/15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/>
              <a:t>Khac</a:t>
            </a:r>
            <a:r>
              <a:rPr lang="en-US" dirty="0" smtClean="0"/>
              <a:t> Chi Hoang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57D4A-84CE-E24A-B95A-D569BB587D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952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.e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5.e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2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3.emf"/><Relationship Id="rId10" Type="http://schemas.openxmlformats.org/officeDocument/2006/relationships/oleObject" Target="../embeddings/oleObject4.bin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1.bin"/><Relationship Id="rId12" Type="http://schemas.openxmlformats.org/officeDocument/2006/relationships/image" Target="../media/image75.emf"/><Relationship Id="rId13" Type="http://schemas.openxmlformats.org/officeDocument/2006/relationships/image" Target="../media/image77.png"/><Relationship Id="rId14" Type="http://schemas.openxmlformats.org/officeDocument/2006/relationships/oleObject" Target="../embeddings/oleObject72.bin"/><Relationship Id="rId15" Type="http://schemas.openxmlformats.org/officeDocument/2006/relationships/image" Target="../media/image76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oleObject67.bin"/><Relationship Id="rId4" Type="http://schemas.openxmlformats.org/officeDocument/2006/relationships/image" Target="../media/image71.emf"/><Relationship Id="rId5" Type="http://schemas.openxmlformats.org/officeDocument/2006/relationships/oleObject" Target="../embeddings/oleObject68.bin"/><Relationship Id="rId6" Type="http://schemas.openxmlformats.org/officeDocument/2006/relationships/image" Target="../media/image72.emf"/><Relationship Id="rId7" Type="http://schemas.openxmlformats.org/officeDocument/2006/relationships/oleObject" Target="../embeddings/oleObject69.bin"/><Relationship Id="rId8" Type="http://schemas.openxmlformats.org/officeDocument/2006/relationships/image" Target="../media/image73.emf"/><Relationship Id="rId9" Type="http://schemas.openxmlformats.org/officeDocument/2006/relationships/oleObject" Target="../embeddings/oleObject70.bin"/><Relationship Id="rId10" Type="http://schemas.openxmlformats.org/officeDocument/2006/relationships/image" Target="../media/image7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4" Type="http://schemas.openxmlformats.org/officeDocument/2006/relationships/image" Target="../media/image79.png"/><Relationship Id="rId5" Type="http://schemas.openxmlformats.org/officeDocument/2006/relationships/image" Target="../media/image80.png"/><Relationship Id="rId6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4" Type="http://schemas.openxmlformats.org/officeDocument/2006/relationships/image" Target="../media/image83.png"/><Relationship Id="rId5" Type="http://schemas.openxmlformats.org/officeDocument/2006/relationships/image" Target="../media/image84.png"/><Relationship Id="rId6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4" Type="http://schemas.openxmlformats.org/officeDocument/2006/relationships/image" Target="../media/image87.png"/><Relationship Id="rId5" Type="http://schemas.openxmlformats.org/officeDocument/2006/relationships/image" Target="../media/image88.png"/><Relationship Id="rId6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emf"/><Relationship Id="rId12" Type="http://schemas.openxmlformats.org/officeDocument/2006/relationships/oleObject" Target="../embeddings/oleObject11.bin"/><Relationship Id="rId13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7.e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8.emf"/><Relationship Id="rId8" Type="http://schemas.openxmlformats.org/officeDocument/2006/relationships/oleObject" Target="../embeddings/oleObject9.bin"/><Relationship Id="rId9" Type="http://schemas.openxmlformats.org/officeDocument/2006/relationships/image" Target="../media/image9.emf"/><Relationship Id="rId10" Type="http://schemas.openxmlformats.org/officeDocument/2006/relationships/oleObject" Target="../embeddings/oleObject10.bin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5.bin"/><Relationship Id="rId20" Type="http://schemas.openxmlformats.org/officeDocument/2006/relationships/image" Target="../media/image20.emf"/><Relationship Id="rId10" Type="http://schemas.openxmlformats.org/officeDocument/2006/relationships/image" Target="../media/image15.emf"/><Relationship Id="rId11" Type="http://schemas.openxmlformats.org/officeDocument/2006/relationships/oleObject" Target="../embeddings/oleObject16.bin"/><Relationship Id="rId12" Type="http://schemas.openxmlformats.org/officeDocument/2006/relationships/image" Target="../media/image16.emf"/><Relationship Id="rId13" Type="http://schemas.openxmlformats.org/officeDocument/2006/relationships/oleObject" Target="../embeddings/oleObject17.bin"/><Relationship Id="rId14" Type="http://schemas.openxmlformats.org/officeDocument/2006/relationships/image" Target="../media/image17.emf"/><Relationship Id="rId15" Type="http://schemas.openxmlformats.org/officeDocument/2006/relationships/oleObject" Target="../embeddings/oleObject18.bin"/><Relationship Id="rId16" Type="http://schemas.openxmlformats.org/officeDocument/2006/relationships/image" Target="../media/image18.emf"/><Relationship Id="rId17" Type="http://schemas.openxmlformats.org/officeDocument/2006/relationships/oleObject" Target="../embeddings/oleObject19.bin"/><Relationship Id="rId18" Type="http://schemas.openxmlformats.org/officeDocument/2006/relationships/image" Target="../media/image19.emf"/><Relationship Id="rId19" Type="http://schemas.openxmlformats.org/officeDocument/2006/relationships/oleObject" Target="../embeddings/oleObject20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oleObject12.bin"/><Relationship Id="rId4" Type="http://schemas.openxmlformats.org/officeDocument/2006/relationships/image" Target="../media/image12.e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13.e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5.bin"/><Relationship Id="rId12" Type="http://schemas.openxmlformats.org/officeDocument/2006/relationships/image" Target="../media/image25.emf"/><Relationship Id="rId13" Type="http://schemas.openxmlformats.org/officeDocument/2006/relationships/oleObject" Target="../embeddings/oleObject26.bin"/><Relationship Id="rId14" Type="http://schemas.openxmlformats.org/officeDocument/2006/relationships/image" Target="../media/image2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oleObject21.bin"/><Relationship Id="rId4" Type="http://schemas.openxmlformats.org/officeDocument/2006/relationships/image" Target="../media/image21.emf"/><Relationship Id="rId5" Type="http://schemas.openxmlformats.org/officeDocument/2006/relationships/oleObject" Target="../embeddings/oleObject22.bin"/><Relationship Id="rId6" Type="http://schemas.openxmlformats.org/officeDocument/2006/relationships/image" Target="../media/image22.emf"/><Relationship Id="rId7" Type="http://schemas.openxmlformats.org/officeDocument/2006/relationships/oleObject" Target="../embeddings/oleObject23.bin"/><Relationship Id="rId8" Type="http://schemas.openxmlformats.org/officeDocument/2006/relationships/image" Target="../media/image23.emf"/><Relationship Id="rId9" Type="http://schemas.openxmlformats.org/officeDocument/2006/relationships/oleObject" Target="../embeddings/oleObject24.bin"/><Relationship Id="rId10" Type="http://schemas.openxmlformats.org/officeDocument/2006/relationships/image" Target="../media/image2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0.bin"/><Relationship Id="rId20" Type="http://schemas.openxmlformats.org/officeDocument/2006/relationships/image" Target="../media/image35.emf"/><Relationship Id="rId21" Type="http://schemas.openxmlformats.org/officeDocument/2006/relationships/oleObject" Target="../embeddings/oleObject36.bin"/><Relationship Id="rId22" Type="http://schemas.openxmlformats.org/officeDocument/2006/relationships/image" Target="../media/image36.wmf"/><Relationship Id="rId23" Type="http://schemas.openxmlformats.org/officeDocument/2006/relationships/oleObject" Target="../embeddings/oleObject37.bin"/><Relationship Id="rId24" Type="http://schemas.openxmlformats.org/officeDocument/2006/relationships/image" Target="../media/image37.emf"/><Relationship Id="rId25" Type="http://schemas.openxmlformats.org/officeDocument/2006/relationships/oleObject" Target="../embeddings/oleObject38.bin"/><Relationship Id="rId26" Type="http://schemas.openxmlformats.org/officeDocument/2006/relationships/image" Target="../media/image38.emf"/><Relationship Id="rId27" Type="http://schemas.openxmlformats.org/officeDocument/2006/relationships/oleObject" Target="../embeddings/oleObject39.bin"/><Relationship Id="rId28" Type="http://schemas.openxmlformats.org/officeDocument/2006/relationships/image" Target="../media/image39.emf"/><Relationship Id="rId29" Type="http://schemas.openxmlformats.org/officeDocument/2006/relationships/oleObject" Target="../embeddings/oleObject40.bin"/><Relationship Id="rId30" Type="http://schemas.openxmlformats.org/officeDocument/2006/relationships/image" Target="../media/image40.emf"/><Relationship Id="rId31" Type="http://schemas.openxmlformats.org/officeDocument/2006/relationships/oleObject" Target="../embeddings/oleObject41.bin"/><Relationship Id="rId32" Type="http://schemas.openxmlformats.org/officeDocument/2006/relationships/image" Target="../media/image41.emf"/><Relationship Id="rId10" Type="http://schemas.openxmlformats.org/officeDocument/2006/relationships/image" Target="../media/image30.emf"/><Relationship Id="rId11" Type="http://schemas.openxmlformats.org/officeDocument/2006/relationships/oleObject" Target="../embeddings/oleObject31.bin"/><Relationship Id="rId12" Type="http://schemas.openxmlformats.org/officeDocument/2006/relationships/image" Target="../media/image31.emf"/><Relationship Id="rId13" Type="http://schemas.openxmlformats.org/officeDocument/2006/relationships/oleObject" Target="../embeddings/oleObject32.bin"/><Relationship Id="rId14" Type="http://schemas.openxmlformats.org/officeDocument/2006/relationships/image" Target="../media/image32.emf"/><Relationship Id="rId15" Type="http://schemas.openxmlformats.org/officeDocument/2006/relationships/oleObject" Target="../embeddings/oleObject33.bin"/><Relationship Id="rId16" Type="http://schemas.openxmlformats.org/officeDocument/2006/relationships/image" Target="../media/image33.emf"/><Relationship Id="rId17" Type="http://schemas.openxmlformats.org/officeDocument/2006/relationships/oleObject" Target="../embeddings/oleObject34.bin"/><Relationship Id="rId18" Type="http://schemas.openxmlformats.org/officeDocument/2006/relationships/image" Target="../media/image34.emf"/><Relationship Id="rId19" Type="http://schemas.openxmlformats.org/officeDocument/2006/relationships/oleObject" Target="../embeddings/oleObject35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oleObject27.bin"/><Relationship Id="rId4" Type="http://schemas.openxmlformats.org/officeDocument/2006/relationships/image" Target="../media/image27.emf"/><Relationship Id="rId5" Type="http://schemas.openxmlformats.org/officeDocument/2006/relationships/oleObject" Target="../embeddings/oleObject28.bin"/><Relationship Id="rId6" Type="http://schemas.openxmlformats.org/officeDocument/2006/relationships/image" Target="../media/image28.emf"/><Relationship Id="rId7" Type="http://schemas.openxmlformats.org/officeDocument/2006/relationships/oleObject" Target="../embeddings/oleObject29.bin"/><Relationship Id="rId8" Type="http://schemas.openxmlformats.org/officeDocument/2006/relationships/image" Target="../media/image29.emf"/></Relationships>
</file>

<file path=ppt/slides/_rels/slide7.xml.rels><?xml version="1.0" encoding="UTF-8" standalone="yes"?>
<Relationships xmlns="http://schemas.openxmlformats.org/package/2006/relationships"><Relationship Id="rId20" Type="http://schemas.openxmlformats.org/officeDocument/2006/relationships/image" Target="../media/image50.emf"/><Relationship Id="rId21" Type="http://schemas.openxmlformats.org/officeDocument/2006/relationships/oleObject" Target="../embeddings/oleObject51.bin"/><Relationship Id="rId22" Type="http://schemas.openxmlformats.org/officeDocument/2006/relationships/image" Target="../media/image51.emf"/><Relationship Id="rId23" Type="http://schemas.openxmlformats.org/officeDocument/2006/relationships/oleObject" Target="../embeddings/oleObject52.bin"/><Relationship Id="rId24" Type="http://schemas.openxmlformats.org/officeDocument/2006/relationships/image" Target="../media/image52.emf"/><Relationship Id="rId25" Type="http://schemas.openxmlformats.org/officeDocument/2006/relationships/oleObject" Target="../embeddings/oleObject53.bin"/><Relationship Id="rId26" Type="http://schemas.openxmlformats.org/officeDocument/2006/relationships/image" Target="../media/image53.emf"/><Relationship Id="rId27" Type="http://schemas.openxmlformats.org/officeDocument/2006/relationships/oleObject" Target="../embeddings/oleObject54.bin"/><Relationship Id="rId28" Type="http://schemas.openxmlformats.org/officeDocument/2006/relationships/image" Target="../media/image54.emf"/><Relationship Id="rId29" Type="http://schemas.openxmlformats.org/officeDocument/2006/relationships/oleObject" Target="../embeddings/oleObject55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oleObject42.bin"/><Relationship Id="rId4" Type="http://schemas.openxmlformats.org/officeDocument/2006/relationships/image" Target="../media/image42.emf"/><Relationship Id="rId5" Type="http://schemas.openxmlformats.org/officeDocument/2006/relationships/oleObject" Target="../embeddings/oleObject43.bin"/><Relationship Id="rId30" Type="http://schemas.openxmlformats.org/officeDocument/2006/relationships/image" Target="../media/image55.emf"/><Relationship Id="rId31" Type="http://schemas.openxmlformats.org/officeDocument/2006/relationships/oleObject" Target="../embeddings/oleObject56.bin"/><Relationship Id="rId32" Type="http://schemas.openxmlformats.org/officeDocument/2006/relationships/image" Target="../media/image56.emf"/><Relationship Id="rId9" Type="http://schemas.openxmlformats.org/officeDocument/2006/relationships/oleObject" Target="../embeddings/oleObject45.bin"/><Relationship Id="rId6" Type="http://schemas.openxmlformats.org/officeDocument/2006/relationships/image" Target="../media/image43.emf"/><Relationship Id="rId7" Type="http://schemas.openxmlformats.org/officeDocument/2006/relationships/oleObject" Target="../embeddings/oleObject44.bin"/><Relationship Id="rId8" Type="http://schemas.openxmlformats.org/officeDocument/2006/relationships/image" Target="../media/image44.emf"/><Relationship Id="rId33" Type="http://schemas.openxmlformats.org/officeDocument/2006/relationships/oleObject" Target="../embeddings/oleObject57.bin"/><Relationship Id="rId34" Type="http://schemas.openxmlformats.org/officeDocument/2006/relationships/image" Target="../media/image57.emf"/><Relationship Id="rId35" Type="http://schemas.openxmlformats.org/officeDocument/2006/relationships/oleObject" Target="../embeddings/oleObject58.bin"/><Relationship Id="rId36" Type="http://schemas.openxmlformats.org/officeDocument/2006/relationships/oleObject" Target="../embeddings/oleObject59.bin"/><Relationship Id="rId10" Type="http://schemas.openxmlformats.org/officeDocument/2006/relationships/image" Target="../media/image45.emf"/><Relationship Id="rId11" Type="http://schemas.openxmlformats.org/officeDocument/2006/relationships/oleObject" Target="../embeddings/oleObject46.bin"/><Relationship Id="rId12" Type="http://schemas.openxmlformats.org/officeDocument/2006/relationships/image" Target="../media/image46.emf"/><Relationship Id="rId13" Type="http://schemas.openxmlformats.org/officeDocument/2006/relationships/oleObject" Target="../embeddings/oleObject47.bin"/><Relationship Id="rId14" Type="http://schemas.openxmlformats.org/officeDocument/2006/relationships/image" Target="../media/image47.emf"/><Relationship Id="rId15" Type="http://schemas.openxmlformats.org/officeDocument/2006/relationships/oleObject" Target="../embeddings/oleObject48.bin"/><Relationship Id="rId16" Type="http://schemas.openxmlformats.org/officeDocument/2006/relationships/image" Target="../media/image48.emf"/><Relationship Id="rId17" Type="http://schemas.openxmlformats.org/officeDocument/2006/relationships/oleObject" Target="../embeddings/oleObject49.bin"/><Relationship Id="rId18" Type="http://schemas.openxmlformats.org/officeDocument/2006/relationships/image" Target="../media/image49.emf"/><Relationship Id="rId19" Type="http://schemas.openxmlformats.org/officeDocument/2006/relationships/oleObject" Target="../embeddings/oleObject50.bin"/><Relationship Id="rId37" Type="http://schemas.openxmlformats.org/officeDocument/2006/relationships/image" Target="../media/image58.emf"/><Relationship Id="rId38" Type="http://schemas.openxmlformats.org/officeDocument/2006/relationships/oleObject" Target="../embeddings/oleObject60.bin"/><Relationship Id="rId39" Type="http://schemas.openxmlformats.org/officeDocument/2006/relationships/image" Target="../media/image59.emf"/><Relationship Id="rId40" Type="http://schemas.openxmlformats.org/officeDocument/2006/relationships/oleObject" Target="../embeddings/oleObject61.bin"/><Relationship Id="rId41" Type="http://schemas.openxmlformats.org/officeDocument/2006/relationships/image" Target="../media/image6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5.emf"/><Relationship Id="rId12" Type="http://schemas.openxmlformats.org/officeDocument/2006/relationships/oleObject" Target="../embeddings/oleObject65.bin"/><Relationship Id="rId13" Type="http://schemas.openxmlformats.org/officeDocument/2006/relationships/image" Target="../media/image66.emf"/><Relationship Id="rId14" Type="http://schemas.openxmlformats.org/officeDocument/2006/relationships/oleObject" Target="../embeddings/oleObject66.bin"/><Relationship Id="rId15" Type="http://schemas.openxmlformats.org/officeDocument/2006/relationships/image" Target="../media/image67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2.xml"/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6" Type="http://schemas.openxmlformats.org/officeDocument/2006/relationships/oleObject" Target="../embeddings/oleObject62.bin"/><Relationship Id="rId7" Type="http://schemas.openxmlformats.org/officeDocument/2006/relationships/image" Target="../media/image63.emf"/><Relationship Id="rId8" Type="http://schemas.openxmlformats.org/officeDocument/2006/relationships/oleObject" Target="../embeddings/oleObject63.bin"/><Relationship Id="rId9" Type="http://schemas.openxmlformats.org/officeDocument/2006/relationships/image" Target="../media/image64.emf"/><Relationship Id="rId10" Type="http://schemas.openxmlformats.org/officeDocument/2006/relationships/oleObject" Target="../embeddings/oleObject6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8572500" cy="593195"/>
          </a:xfrm>
        </p:spPr>
        <p:txBody>
          <a:bodyPr>
            <a:noAutofit/>
          </a:bodyPr>
          <a:lstStyle/>
          <a:p>
            <a:r>
              <a:rPr lang="en-US" sz="3200" dirty="0"/>
              <a:t>Problem statement: </a:t>
            </a:r>
            <a:r>
              <a:rPr lang="en-US" sz="3200" dirty="0" err="1" smtClean="0"/>
              <a:t>parametrized</a:t>
            </a:r>
            <a:r>
              <a:rPr lang="en-US" sz="3200" dirty="0" smtClean="0"/>
              <a:t> weak </a:t>
            </a:r>
            <a:r>
              <a:rPr lang="en-US" sz="3200" dirty="0"/>
              <a:t>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037168"/>
            <a:ext cx="8572500" cy="531918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Exact </a:t>
            </a:r>
            <a:r>
              <a:rPr lang="en-US" sz="2800" dirty="0" err="1" smtClean="0"/>
              <a:t>parametrized</a:t>
            </a:r>
            <a:r>
              <a:rPr lang="en-US" sz="2800" dirty="0" smtClean="0"/>
              <a:t> </a:t>
            </a:r>
            <a:r>
              <a:rPr lang="en-US" sz="2800" dirty="0" err="1" smtClean="0"/>
              <a:t>elastodynamic</a:t>
            </a:r>
            <a:r>
              <a:rPr lang="en-US" sz="2800" dirty="0" smtClean="0"/>
              <a:t> problem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Initial conditions: </a:t>
            </a:r>
          </a:p>
          <a:p>
            <a:r>
              <a:rPr lang="en-US" sz="2800" dirty="0" smtClean="0"/>
              <a:t>Boundary conditions: </a:t>
            </a:r>
          </a:p>
          <a:p>
            <a:endParaRPr lang="en-US" sz="2800" dirty="0"/>
          </a:p>
          <a:p>
            <a:r>
              <a:rPr lang="en-US" sz="2800" dirty="0" smtClean="0">
                <a:solidFill>
                  <a:srgbClr val="0000FF"/>
                </a:solidFill>
              </a:rPr>
              <a:t>Space-time </a:t>
            </a:r>
            <a:r>
              <a:rPr lang="en-US" sz="2800" dirty="0" smtClean="0"/>
              <a:t>quantity of interest:</a:t>
            </a:r>
            <a:endParaRPr lang="en-US" sz="28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9549012"/>
              </p:ext>
            </p:extLst>
          </p:nvPr>
        </p:nvGraphicFramePr>
        <p:xfrm>
          <a:off x="212725" y="1490663"/>
          <a:ext cx="8775700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721" name="Equation" r:id="rId4" imgW="4178300" imgH="749300" progId="Equation.DSMT4">
                  <p:embed/>
                </p:oleObj>
              </mc:Choice>
              <mc:Fallback>
                <p:oleObj name="Equation" r:id="rId4" imgW="4178300" imgH="7493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" y="1490663"/>
                        <a:ext cx="8775700" cy="157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641761"/>
              </p:ext>
            </p:extLst>
          </p:nvPr>
        </p:nvGraphicFramePr>
        <p:xfrm>
          <a:off x="3333750" y="2914650"/>
          <a:ext cx="35210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722" name="Equation" r:id="rId6" imgW="1676400" imgH="381000" progId="Equation.DSMT4">
                  <p:embed/>
                </p:oleObj>
              </mc:Choice>
              <mc:Fallback>
                <p:oleObj name="Equation" r:id="rId6" imgW="1676400" imgH="381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0" y="2914650"/>
                        <a:ext cx="3521075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420602"/>
              </p:ext>
            </p:extLst>
          </p:nvPr>
        </p:nvGraphicFramePr>
        <p:xfrm>
          <a:off x="4213225" y="3625850"/>
          <a:ext cx="30384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723" name="Equation" r:id="rId8" imgW="1447800" imgH="254000" progId="Equation.DSMT4">
                  <p:embed/>
                </p:oleObj>
              </mc:Choice>
              <mc:Fallback>
                <p:oleObj name="Equation" r:id="rId8" imgW="1447800" imgH="2540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3225" y="3625850"/>
                        <a:ext cx="303847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48301"/>
              </p:ext>
            </p:extLst>
          </p:nvPr>
        </p:nvGraphicFramePr>
        <p:xfrm>
          <a:off x="3906838" y="4157663"/>
          <a:ext cx="341471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724" name="Equation" r:id="rId10" imgW="1625600" imgH="254000" progId="Equation.DSMT4">
                  <p:embed/>
                </p:oleObj>
              </mc:Choice>
              <mc:Fallback>
                <p:oleObj name="Equation" r:id="rId10" imgW="1625600" imgH="2540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6838" y="4157663"/>
                        <a:ext cx="3414712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7835476"/>
              </p:ext>
            </p:extLst>
          </p:nvPr>
        </p:nvGraphicFramePr>
        <p:xfrm>
          <a:off x="1365250" y="5159375"/>
          <a:ext cx="6532563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725" name="Equation" r:id="rId12" imgW="3111500" imgH="355600" progId="Equation.DSMT4">
                  <p:embed/>
                </p:oleObj>
              </mc:Choice>
              <mc:Fallback>
                <p:oleObj name="Equation" r:id="rId12" imgW="3111500" imgH="355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0" y="5159375"/>
                        <a:ext cx="6532563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755813"/>
              </p:ext>
            </p:extLst>
          </p:nvPr>
        </p:nvGraphicFramePr>
        <p:xfrm>
          <a:off x="3222625" y="5907088"/>
          <a:ext cx="258603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726" name="Equation" r:id="rId14" imgW="1231900" imgH="266700" progId="Equation.DSMT4">
                  <p:embed/>
                </p:oleObj>
              </mc:Choice>
              <mc:Fallback>
                <p:oleObj name="Equation" r:id="rId14" imgW="1231900" imgH="2667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625" y="5907088"/>
                        <a:ext cx="2586038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95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3528" y="859809"/>
            <a:ext cx="8496944" cy="573754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Material properties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Explicit bi/linear forms: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399" y="188640"/>
            <a:ext cx="8814179" cy="504056"/>
          </a:xfrm>
        </p:spPr>
        <p:txBody>
          <a:bodyPr>
            <a:noAutofit/>
          </a:bodyPr>
          <a:lstStyle/>
          <a:p>
            <a:r>
              <a:rPr lang="en-US" sz="3200" dirty="0" smtClean="0"/>
              <a:t>3D Dental implant model problem…</a:t>
            </a:r>
            <a:endParaRPr lang="en-US" sz="32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761222"/>
              </p:ext>
            </p:extLst>
          </p:nvPr>
        </p:nvGraphicFramePr>
        <p:xfrm>
          <a:off x="631825" y="3963988"/>
          <a:ext cx="29718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503" name="Equation" r:id="rId3" imgW="1651000" imgH="431800" progId="Equation.DSMT4">
                  <p:embed/>
                </p:oleObj>
              </mc:Choice>
              <mc:Fallback>
                <p:oleObj name="Equation" r:id="rId3" imgW="16510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" y="3963988"/>
                        <a:ext cx="2971800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77147"/>
              </p:ext>
            </p:extLst>
          </p:nvPr>
        </p:nvGraphicFramePr>
        <p:xfrm>
          <a:off x="574675" y="4808538"/>
          <a:ext cx="6996113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504" name="Equation" r:id="rId5" imgW="3886200" imgH="457200" progId="Equation.DSMT4">
                  <p:embed/>
                </p:oleObj>
              </mc:Choice>
              <mc:Fallback>
                <p:oleObj name="Equation" r:id="rId5" imgW="38862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5" y="4808538"/>
                        <a:ext cx="6996113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394873"/>
              </p:ext>
            </p:extLst>
          </p:nvPr>
        </p:nvGraphicFramePr>
        <p:xfrm>
          <a:off x="588963" y="5699125"/>
          <a:ext cx="742950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505" name="Equation" r:id="rId7" imgW="4127500" imgH="457200" progId="Equation.DSMT4">
                  <p:embed/>
                </p:oleObj>
              </mc:Choice>
              <mc:Fallback>
                <p:oleObj name="Equation" r:id="rId7" imgW="41275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63" y="5699125"/>
                        <a:ext cx="7429500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7850504"/>
              </p:ext>
            </p:extLst>
          </p:nvPr>
        </p:nvGraphicFramePr>
        <p:xfrm>
          <a:off x="4903788" y="3498850"/>
          <a:ext cx="207962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506" name="Equation" r:id="rId9" imgW="1155700" imgH="330200" progId="Equation.DSMT4">
                  <p:embed/>
                </p:oleObj>
              </mc:Choice>
              <mc:Fallback>
                <p:oleObj name="Equation" r:id="rId9" imgW="11557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3788" y="3498850"/>
                        <a:ext cx="2079625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180091"/>
              </p:ext>
            </p:extLst>
          </p:nvPr>
        </p:nvGraphicFramePr>
        <p:xfrm>
          <a:off x="4957763" y="4059238"/>
          <a:ext cx="20574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507" name="Equation" r:id="rId11" imgW="1143000" imgH="406400" progId="Equation.DSMT4">
                  <p:embed/>
                </p:oleObj>
              </mc:Choice>
              <mc:Fallback>
                <p:oleObj name="Equation" r:id="rId11" imgW="11430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7763" y="4059238"/>
                        <a:ext cx="2057400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086" name="Picture 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05417" y="1311921"/>
            <a:ext cx="83153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5999708"/>
              </p:ext>
            </p:extLst>
          </p:nvPr>
        </p:nvGraphicFramePr>
        <p:xfrm>
          <a:off x="1549400" y="2997200"/>
          <a:ext cx="6096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508" name="Equation" r:id="rId14" imgW="4064000" imgH="304800" progId="Equation.DSMT4">
                  <p:embed/>
                </p:oleObj>
              </mc:Choice>
              <mc:Fallback>
                <p:oleObj name="Equation" r:id="rId14" imgW="4064000" imgH="304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49400" y="2997200"/>
                        <a:ext cx="60960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336644" y="2214238"/>
            <a:ext cx="8470180" cy="228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0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52" y="4030125"/>
            <a:ext cx="3424691" cy="25685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655" y="4030125"/>
            <a:ext cx="3424691" cy="25685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8572500" cy="593195"/>
          </a:xfrm>
        </p:spPr>
        <p:txBody>
          <a:bodyPr>
            <a:noAutofit/>
          </a:bodyPr>
          <a:lstStyle/>
          <a:p>
            <a:r>
              <a:rPr lang="en-US" sz="3200" dirty="0" smtClean="0"/>
              <a:t>Numerical results…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78" y="1173064"/>
            <a:ext cx="3449329" cy="259315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200" y="1173064"/>
            <a:ext cx="3449329" cy="25931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56230" y="890822"/>
            <a:ext cx="3544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Standard POD-Greedy algorithm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046148" y="3765278"/>
            <a:ext cx="3057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GO POD-Greedy algorithm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4450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8572500" cy="593195"/>
          </a:xfrm>
        </p:spPr>
        <p:txBody>
          <a:bodyPr>
            <a:noAutofit/>
          </a:bodyPr>
          <a:lstStyle/>
          <a:p>
            <a:r>
              <a:rPr lang="en-US" sz="3200" dirty="0"/>
              <a:t>Numerical results…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565" y="1098250"/>
            <a:ext cx="3424691" cy="256851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51" y="1098250"/>
            <a:ext cx="3424691" cy="25685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509" y="3939728"/>
            <a:ext cx="3424691" cy="25685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110" y="3939728"/>
            <a:ext cx="3424691" cy="25685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98759" y="863526"/>
            <a:ext cx="3178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Cross-validation (CV) process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875455" y="3726025"/>
            <a:ext cx="3669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All true errors of solution and </a:t>
            </a:r>
            <a:r>
              <a:rPr lang="en-US" sz="2000" dirty="0" err="1" smtClean="0"/>
              <a:t>QoI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0121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8572500" cy="593195"/>
          </a:xfrm>
        </p:spPr>
        <p:txBody>
          <a:bodyPr>
            <a:noAutofit/>
          </a:bodyPr>
          <a:lstStyle/>
          <a:p>
            <a:r>
              <a:rPr lang="en-US" sz="3200" dirty="0"/>
              <a:t>Numerical </a:t>
            </a:r>
            <a:r>
              <a:rPr lang="en-US" sz="3200" dirty="0" smtClean="0"/>
              <a:t>results: </a:t>
            </a:r>
            <a:r>
              <a:rPr lang="en-US" sz="3200" dirty="0" err="1" smtClean="0"/>
              <a:t>QoI</a:t>
            </a:r>
            <a:endParaRPr lang="en-US" sz="32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493" y="3898529"/>
            <a:ext cx="3449329" cy="2593156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35" y="3898529"/>
            <a:ext cx="3449329" cy="25931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198" y="1016110"/>
            <a:ext cx="3449329" cy="25931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77" y="1016110"/>
            <a:ext cx="3424691" cy="25685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41367" y="816055"/>
            <a:ext cx="5301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True errors </a:t>
            </a:r>
            <a:r>
              <a:rPr lang="en-US" sz="2000" dirty="0" err="1" smtClean="0"/>
              <a:t>vs</a:t>
            </a:r>
            <a:r>
              <a:rPr lang="en-US" sz="2000" dirty="0" smtClean="0"/>
              <a:t> Error approx. for case 1 Gauss load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172472" y="3684757"/>
            <a:ext cx="5038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Max and min </a:t>
            </a:r>
            <a:r>
              <a:rPr lang="en-US" sz="2000" dirty="0" err="1" smtClean="0"/>
              <a:t>effectivities</a:t>
            </a:r>
            <a:r>
              <a:rPr lang="en-US" sz="2000" dirty="0" smtClean="0"/>
              <a:t> for case 1 Gauss load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3744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8572500" cy="593195"/>
          </a:xfrm>
        </p:spPr>
        <p:txBody>
          <a:bodyPr>
            <a:noAutofit/>
          </a:bodyPr>
          <a:lstStyle/>
          <a:p>
            <a:r>
              <a:rPr lang="en-US" sz="3200" dirty="0"/>
              <a:t>Numerical results…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037168"/>
            <a:ext cx="8572500" cy="5319182"/>
          </a:xfrm>
        </p:spPr>
        <p:txBody>
          <a:bodyPr/>
          <a:lstStyle/>
          <a:p>
            <a:r>
              <a:rPr lang="en-US" sz="2800" dirty="0" smtClean="0"/>
              <a:t>Computational time (online stage)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All </a:t>
            </a:r>
            <a:r>
              <a:rPr lang="en-US" sz="2800" dirty="0"/>
              <a:t>calculations were performed on a desktop </a:t>
            </a:r>
            <a:r>
              <a:rPr lang="en-US" sz="2800" i="1" dirty="0">
                <a:solidFill>
                  <a:srgbClr val="00B0F0"/>
                </a:solidFill>
              </a:rPr>
              <a:t>Intel(R) Core(TM) i7-3930K CPU @3.20GHz </a:t>
            </a:r>
            <a:r>
              <a:rPr lang="en-US" sz="2800" i="1" dirty="0" err="1">
                <a:solidFill>
                  <a:srgbClr val="00B0F0"/>
                </a:solidFill>
              </a:rPr>
              <a:t>3.20GHz</a:t>
            </a:r>
            <a:r>
              <a:rPr lang="en-US" sz="2800" i="1" dirty="0">
                <a:solidFill>
                  <a:srgbClr val="00B0F0"/>
                </a:solidFill>
              </a:rPr>
              <a:t>, RAM 32GB , 64-bit Operating System</a:t>
            </a:r>
            <a:r>
              <a:rPr lang="en-US" sz="2800" dirty="0"/>
              <a:t>.</a:t>
            </a:r>
          </a:p>
          <a:p>
            <a:endParaRPr lang="en-US" sz="2800" dirty="0"/>
          </a:p>
        </p:txBody>
      </p:sp>
      <p:pic>
        <p:nvPicPr>
          <p:cNvPr id="345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79" y="1697082"/>
            <a:ext cx="8608219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89323" y="3210525"/>
            <a:ext cx="8763607" cy="228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2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8572500" cy="593195"/>
          </a:xfrm>
        </p:spPr>
        <p:txBody>
          <a:bodyPr>
            <a:noAutofit/>
          </a:bodyPr>
          <a:lstStyle/>
          <a:p>
            <a:r>
              <a:rPr lang="en-US" sz="3200" dirty="0" smtClean="0"/>
              <a:t>References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037168"/>
            <a:ext cx="8572500" cy="518621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Wang</a:t>
            </a:r>
            <a:r>
              <a:rPr lang="en-US" sz="1800" dirty="0"/>
              <a:t>, S., Liu, G. R., </a:t>
            </a:r>
            <a:r>
              <a:rPr lang="en-US" sz="1800" b="1" dirty="0"/>
              <a:t>Hoang, K. C.</a:t>
            </a:r>
            <a:r>
              <a:rPr lang="en-US" sz="1800" dirty="0"/>
              <a:t>, &amp; </a:t>
            </a:r>
            <a:r>
              <a:rPr lang="en-US" sz="1800" dirty="0" err="1"/>
              <a:t>Guo</a:t>
            </a:r>
            <a:r>
              <a:rPr lang="en-US" sz="1800" dirty="0"/>
              <a:t>, Y. (2010). Identifiable range of </a:t>
            </a:r>
            <a:r>
              <a:rPr lang="en-US" sz="1800" dirty="0" err="1"/>
              <a:t>osseointegration</a:t>
            </a:r>
            <a:r>
              <a:rPr lang="en-US" sz="1800" dirty="0"/>
              <a:t> of dental implants through resonance frequency </a:t>
            </a:r>
            <a:r>
              <a:rPr lang="en-US" sz="1800" dirty="0" err="1"/>
              <a:t>analysis.</a:t>
            </a:r>
            <a:r>
              <a:rPr lang="en-US" sz="1800" i="1" dirty="0" err="1"/>
              <a:t>Medical</a:t>
            </a:r>
            <a:r>
              <a:rPr lang="en-US" sz="1800" i="1" dirty="0"/>
              <a:t> engineering &amp; physics</a:t>
            </a:r>
            <a:r>
              <a:rPr lang="en-US" sz="1800" dirty="0"/>
              <a:t>, </a:t>
            </a:r>
            <a:r>
              <a:rPr lang="en-US" sz="1800" i="1" dirty="0"/>
              <a:t>32</a:t>
            </a:r>
            <a:r>
              <a:rPr lang="en-US" sz="1800" dirty="0"/>
              <a:t>(10), 1094-1106.</a:t>
            </a:r>
            <a:endParaRPr lang="en-US" sz="18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800" b="1" dirty="0" smtClean="0"/>
              <a:t>Hoang</a:t>
            </a:r>
            <a:r>
              <a:rPr lang="en-US" sz="1800" b="1" dirty="0"/>
              <a:t>, K. C.</a:t>
            </a:r>
            <a:r>
              <a:rPr lang="en-US" sz="1800" dirty="0"/>
              <a:t>, </a:t>
            </a:r>
            <a:r>
              <a:rPr lang="en-US" sz="1800" dirty="0" err="1"/>
              <a:t>Khoo</a:t>
            </a:r>
            <a:r>
              <a:rPr lang="en-US" sz="1800" dirty="0"/>
              <a:t>, B. C., Liu, G. R., Nguyen, N. C., &amp; </a:t>
            </a:r>
            <a:r>
              <a:rPr lang="en-US" sz="1800" dirty="0" err="1"/>
              <a:t>Patera</a:t>
            </a:r>
            <a:r>
              <a:rPr lang="en-US" sz="1800" dirty="0"/>
              <a:t>, A. T. (2013). Rapid identification of material properties of the interface tissue in dental implant systems using reduced basis method. </a:t>
            </a:r>
            <a:r>
              <a:rPr lang="en-US" sz="1800" i="1" dirty="0"/>
              <a:t>Inverse Problems in Science and Engineering</a:t>
            </a:r>
            <a:r>
              <a:rPr lang="en-US" sz="1800" dirty="0"/>
              <a:t>, </a:t>
            </a:r>
            <a:r>
              <a:rPr lang="en-US" sz="1800" i="1" dirty="0"/>
              <a:t>21</a:t>
            </a:r>
            <a:r>
              <a:rPr lang="en-US" sz="1800" dirty="0"/>
              <a:t>(8), 1310-1334</a:t>
            </a:r>
            <a:r>
              <a:rPr lang="en-US" sz="18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b="1" dirty="0"/>
              <a:t>Hoang, K. C.</a:t>
            </a:r>
            <a:r>
              <a:rPr lang="en-US" sz="1800" dirty="0"/>
              <a:t>, </a:t>
            </a:r>
            <a:r>
              <a:rPr lang="en-US" sz="1800" dirty="0" err="1"/>
              <a:t>Kerfriden</a:t>
            </a:r>
            <a:r>
              <a:rPr lang="en-US" sz="1800" dirty="0"/>
              <a:t>, P., </a:t>
            </a:r>
            <a:r>
              <a:rPr lang="en-US" sz="1800" dirty="0" err="1"/>
              <a:t>Khoo</a:t>
            </a:r>
            <a:r>
              <a:rPr lang="en-US" sz="1800" dirty="0"/>
              <a:t>, B. C., &amp; </a:t>
            </a:r>
            <a:r>
              <a:rPr lang="en-US" sz="1800" dirty="0" err="1"/>
              <a:t>Bordas</a:t>
            </a:r>
            <a:r>
              <a:rPr lang="en-US" sz="1800" dirty="0"/>
              <a:t>, S. P. A. (2015). An efficient goal‐oriented sampling strategy using reduced basis method for </a:t>
            </a:r>
            <a:r>
              <a:rPr lang="en-US" sz="1800" dirty="0" err="1"/>
              <a:t>parametrized</a:t>
            </a:r>
            <a:r>
              <a:rPr lang="en-US" sz="1800" dirty="0"/>
              <a:t> </a:t>
            </a:r>
            <a:r>
              <a:rPr lang="en-US" sz="1800" dirty="0" err="1"/>
              <a:t>elastodynamic</a:t>
            </a:r>
            <a:r>
              <a:rPr lang="en-US" sz="1800" dirty="0"/>
              <a:t> problems. </a:t>
            </a:r>
            <a:r>
              <a:rPr lang="en-US" sz="1800" i="1" dirty="0"/>
              <a:t>Numerical Methods for Partial Differential Equations</a:t>
            </a:r>
            <a:r>
              <a:rPr lang="en-US" sz="1800" dirty="0"/>
              <a:t>,</a:t>
            </a:r>
            <a:r>
              <a:rPr lang="en-US" sz="1800" i="1" dirty="0"/>
              <a:t>31</a:t>
            </a:r>
            <a:r>
              <a:rPr lang="en-US" sz="1800" dirty="0"/>
              <a:t>(2), 575-608</a:t>
            </a:r>
            <a:r>
              <a:rPr lang="en-US" sz="18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b="1" dirty="0"/>
              <a:t>Hoang, K. C.</a:t>
            </a:r>
            <a:r>
              <a:rPr lang="en-US" sz="1800" dirty="0"/>
              <a:t>, </a:t>
            </a:r>
            <a:r>
              <a:rPr lang="en-US" sz="1800" dirty="0" err="1"/>
              <a:t>Kerfriden</a:t>
            </a:r>
            <a:r>
              <a:rPr lang="en-US" sz="1800" dirty="0"/>
              <a:t>, P., &amp; </a:t>
            </a:r>
            <a:r>
              <a:rPr lang="en-US" sz="1800" dirty="0" err="1"/>
              <a:t>Bordas</a:t>
            </a:r>
            <a:r>
              <a:rPr lang="en-US" sz="1800" dirty="0"/>
              <a:t>, S. (2015). A fast, certified </a:t>
            </a:r>
            <a:r>
              <a:rPr lang="en-US" sz="1800" dirty="0" smtClean="0"/>
              <a:t>and "tuning-free</a:t>
            </a:r>
            <a:r>
              <a:rPr lang="en-US" sz="1800" dirty="0"/>
              <a:t>" two-field reduced basis method for the </a:t>
            </a:r>
            <a:r>
              <a:rPr lang="en-US" sz="1800" dirty="0" err="1"/>
              <a:t>metamodelling</a:t>
            </a:r>
            <a:r>
              <a:rPr lang="en-US" sz="1800" dirty="0"/>
              <a:t> of </a:t>
            </a:r>
            <a:r>
              <a:rPr lang="en-US" sz="1800" dirty="0" err="1"/>
              <a:t>parametrised</a:t>
            </a:r>
            <a:r>
              <a:rPr lang="en-US" sz="1800" dirty="0"/>
              <a:t> elasticity problems. </a:t>
            </a:r>
            <a:r>
              <a:rPr lang="en-US" sz="1800" i="1" dirty="0"/>
              <a:t>Computer </a:t>
            </a:r>
            <a:r>
              <a:rPr lang="en-US" sz="1800" i="1" dirty="0" smtClean="0"/>
              <a:t>Methods </a:t>
            </a:r>
            <a:r>
              <a:rPr lang="en-US" sz="1800" i="1" dirty="0"/>
              <a:t>in Applied Mechanics and </a:t>
            </a:r>
            <a:r>
              <a:rPr lang="en-US" sz="1800" i="1" dirty="0" smtClean="0"/>
              <a:t>Engineering, </a:t>
            </a:r>
            <a:r>
              <a:rPr lang="en-US" sz="1800" dirty="0" smtClean="0"/>
              <a:t>accepted.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b="1" dirty="0"/>
              <a:t>Hoang, K. C.</a:t>
            </a:r>
            <a:r>
              <a:rPr lang="en-US" sz="1800" dirty="0"/>
              <a:t>, Fu, Y., &amp; Song, J. </a:t>
            </a:r>
            <a:r>
              <a:rPr lang="en-US" sz="1800" dirty="0" smtClean="0"/>
              <a:t>H. (2015). </a:t>
            </a:r>
            <a:r>
              <a:rPr lang="en-US" sz="1800" dirty="0"/>
              <a:t>An </a:t>
            </a:r>
            <a:r>
              <a:rPr lang="en-US" sz="1800" dirty="0" err="1"/>
              <a:t>hp</a:t>
            </a:r>
            <a:r>
              <a:rPr lang="en-US" sz="1800" dirty="0"/>
              <a:t>-Proper Orthogonal Decomposition-Moving Least Squares approach for molecular dynamics simulation</a:t>
            </a:r>
            <a:r>
              <a:rPr lang="en-US" sz="1800" dirty="0" smtClean="0"/>
              <a:t>. </a:t>
            </a:r>
            <a:r>
              <a:rPr lang="en-US" sz="1800" i="1" dirty="0" smtClean="0"/>
              <a:t>Computer </a:t>
            </a:r>
            <a:r>
              <a:rPr lang="en-US" sz="1800" i="1" dirty="0"/>
              <a:t>Methods in Applied Mechanics and Engineering, </a:t>
            </a:r>
            <a:r>
              <a:rPr lang="en-US" sz="1800" dirty="0"/>
              <a:t>accepted.</a:t>
            </a:r>
          </a:p>
        </p:txBody>
      </p:sp>
    </p:spTree>
    <p:extLst>
      <p:ext uri="{BB962C8B-B14F-4D97-AF65-F5344CB8AC3E}">
        <p14:creationId xmlns:p14="http://schemas.microsoft.com/office/powerpoint/2010/main" val="346116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8572500" cy="593195"/>
          </a:xfrm>
        </p:spPr>
        <p:txBody>
          <a:bodyPr>
            <a:noAutofit/>
          </a:bodyPr>
          <a:lstStyle/>
          <a:p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037168"/>
            <a:ext cx="8572500" cy="5319182"/>
          </a:xfrm>
        </p:spPr>
        <p:txBody>
          <a:bodyPr/>
          <a:lstStyle/>
          <a:p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5400" dirty="0" smtClean="0"/>
              <a:t>THANK YOU </a:t>
            </a:r>
          </a:p>
          <a:p>
            <a:pPr marL="0" indent="0" algn="ctr">
              <a:buNone/>
            </a:pPr>
            <a:r>
              <a:rPr lang="en-US" sz="5400" dirty="0" smtClean="0"/>
              <a:t>FOR YOUR ATTENTION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06197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8572500" cy="593195"/>
          </a:xfrm>
        </p:spPr>
        <p:txBody>
          <a:bodyPr>
            <a:noAutofit/>
          </a:bodyPr>
          <a:lstStyle/>
          <a:p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037168"/>
            <a:ext cx="8572500" cy="5088996"/>
          </a:xfrm>
        </p:spPr>
        <p:txBody>
          <a:bodyPr>
            <a:norm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4500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8572500" cy="593195"/>
          </a:xfrm>
        </p:spPr>
        <p:txBody>
          <a:bodyPr>
            <a:noAutofit/>
          </a:bodyPr>
          <a:lstStyle/>
          <a:p>
            <a:r>
              <a:rPr lang="en-US" sz="3200" dirty="0" smtClean="0"/>
              <a:t>Problem statement…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037168"/>
            <a:ext cx="8572500" cy="531918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Bi/linear forms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Bilinear forms 	   are </a:t>
            </a:r>
            <a:r>
              <a:rPr lang="en-US" sz="2800" dirty="0" smtClean="0">
                <a:solidFill>
                  <a:srgbClr val="0000CC"/>
                </a:solidFill>
              </a:rPr>
              <a:t>continuous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rgbClr val="0000CC"/>
                </a:solidFill>
              </a:rPr>
              <a:t>coercive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Assume </a:t>
            </a:r>
            <a:r>
              <a:rPr lang="en-US" sz="2800" dirty="0" smtClean="0">
                <a:solidFill>
                  <a:srgbClr val="0000CC"/>
                </a:solidFill>
              </a:rPr>
              <a:t>affine parameter dependence </a:t>
            </a:r>
            <a:r>
              <a:rPr lang="en-US" sz="2800" dirty="0" smtClean="0"/>
              <a:t>of the bi/linear forms</a:t>
            </a:r>
          </a:p>
          <a:p>
            <a:endParaRPr lang="en-U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193151"/>
              </p:ext>
            </p:extLst>
          </p:nvPr>
        </p:nvGraphicFramePr>
        <p:xfrm>
          <a:off x="1312863" y="1400175"/>
          <a:ext cx="3498850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552" name="Equation" r:id="rId4" imgW="1714500" imgH="419100" progId="Equation.DSMT4">
                  <p:embed/>
                </p:oleObj>
              </mc:Choice>
              <mc:Fallback>
                <p:oleObj name="Equation" r:id="rId4" imgW="1714500" imgH="4191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2863" y="1400175"/>
                        <a:ext cx="3498850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543346"/>
              </p:ext>
            </p:extLst>
          </p:nvPr>
        </p:nvGraphicFramePr>
        <p:xfrm>
          <a:off x="1471613" y="2239963"/>
          <a:ext cx="6164262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553" name="Equation" r:id="rId6" imgW="3022600" imgH="431800" progId="Equation.DSMT4">
                  <p:embed/>
                </p:oleObj>
              </mc:Choice>
              <mc:Fallback>
                <p:oleObj name="Equation" r:id="rId6" imgW="3022600" imgH="431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1613" y="2239963"/>
                        <a:ext cx="6164262" cy="881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53201"/>
              </p:ext>
            </p:extLst>
          </p:nvPr>
        </p:nvGraphicFramePr>
        <p:xfrm>
          <a:off x="1423988" y="3062288"/>
          <a:ext cx="3963987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554" name="Equation" r:id="rId8" imgW="1943100" imgH="431800" progId="Equation.DSMT4">
                  <p:embed/>
                </p:oleObj>
              </mc:Choice>
              <mc:Fallback>
                <p:oleObj name="Equation" r:id="rId8" imgW="1943100" imgH="431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3988" y="3062288"/>
                        <a:ext cx="3963987" cy="881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508444"/>
              </p:ext>
            </p:extLst>
          </p:nvPr>
        </p:nvGraphicFramePr>
        <p:xfrm>
          <a:off x="1617663" y="4010025"/>
          <a:ext cx="4583112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555" name="Equation" r:id="rId10" imgW="2247900" imgH="330200" progId="Equation.DSMT4">
                  <p:embed/>
                </p:oleObj>
              </mc:Choice>
              <mc:Fallback>
                <p:oleObj name="Equation" r:id="rId10" imgW="2247900" imgH="330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7663" y="4010025"/>
                        <a:ext cx="4583112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311053"/>
              </p:ext>
            </p:extLst>
          </p:nvPr>
        </p:nvGraphicFramePr>
        <p:xfrm>
          <a:off x="2779713" y="4786313"/>
          <a:ext cx="557212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556" name="Equation" r:id="rId12" imgW="254000" imgH="139700" progId="Equation.DSMT4">
                  <p:embed/>
                </p:oleObj>
              </mc:Choice>
              <mc:Fallback>
                <p:oleObj name="Equation" r:id="rId12" imgW="254000" imgH="139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9713" y="4786313"/>
                        <a:ext cx="557212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365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3528" y="838200"/>
            <a:ext cx="8496944" cy="5759152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“Method of Lines”:</a:t>
            </a:r>
            <a:r>
              <a:rPr lang="en-US" dirty="0" smtClean="0"/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spatial </a:t>
            </a:r>
            <a:r>
              <a:rPr lang="en-US" sz="2000" dirty="0" err="1" smtClean="0">
                <a:solidFill>
                  <a:srgbClr val="0000FF"/>
                </a:solidFill>
              </a:rPr>
              <a:t>discretize</a:t>
            </a:r>
            <a:r>
              <a:rPr lang="en-US" sz="2000" dirty="0" smtClean="0">
                <a:solidFill>
                  <a:srgbClr val="0000FF"/>
                </a:solidFill>
              </a:rPr>
              <a:t> (FE) + temporal </a:t>
            </a:r>
            <a:r>
              <a:rPr lang="en-US" sz="2000" dirty="0" err="1" smtClean="0">
                <a:solidFill>
                  <a:srgbClr val="0000FF"/>
                </a:solidFill>
              </a:rPr>
              <a:t>discretize</a:t>
            </a:r>
            <a:r>
              <a:rPr lang="en-US" sz="2000" dirty="0" smtClean="0">
                <a:solidFill>
                  <a:srgbClr val="0000FF"/>
                </a:solidFill>
              </a:rPr>
              <a:t> (</a:t>
            </a:r>
            <a:r>
              <a:rPr lang="en-US" sz="2000" dirty="0" err="1" smtClean="0">
                <a:solidFill>
                  <a:srgbClr val="0000FF"/>
                </a:solidFill>
              </a:rPr>
              <a:t>Newmark</a:t>
            </a:r>
            <a:r>
              <a:rPr lang="en-US" sz="2000" dirty="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dirty="0" smtClean="0"/>
              <a:t>Discretize the time span 	  into 		 </a:t>
            </a:r>
          </a:p>
          <a:p>
            <a:pPr lvl="1"/>
            <a:r>
              <a:rPr lang="en-US" dirty="0" smtClean="0"/>
              <a:t>Solve 		    following elliptic systems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FE quantity of interest: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Finite element </a:t>
            </a:r>
            <a:r>
              <a:rPr lang="en-US" sz="3200" dirty="0" err="1" smtClean="0"/>
              <a:t>discretization</a:t>
            </a:r>
            <a:endParaRPr lang="en-US" sz="32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209813"/>
              </p:ext>
            </p:extLst>
          </p:nvPr>
        </p:nvGraphicFramePr>
        <p:xfrm>
          <a:off x="4021552" y="1630340"/>
          <a:ext cx="639763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656" name="Equation" r:id="rId3" imgW="304800" imgH="190500" progId="Equation.DSMT4">
                  <p:embed/>
                </p:oleObj>
              </mc:Choice>
              <mc:Fallback>
                <p:oleObj name="Equation" r:id="rId3" imgW="3048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1552" y="1630340"/>
                        <a:ext cx="639763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75804"/>
              </p:ext>
            </p:extLst>
          </p:nvPr>
        </p:nvGraphicFramePr>
        <p:xfrm>
          <a:off x="5313363" y="1587500"/>
          <a:ext cx="293687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657" name="Equation" r:id="rId5" imgW="1384300" imgH="228600" progId="Equation.DSMT4">
                  <p:embed/>
                </p:oleObj>
              </mc:Choice>
              <mc:Fallback>
                <p:oleObj name="Equation" r:id="rId5" imgW="1384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3363" y="1587500"/>
                        <a:ext cx="2936875" cy="48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015839"/>
              </p:ext>
            </p:extLst>
          </p:nvPr>
        </p:nvGraphicFramePr>
        <p:xfrm>
          <a:off x="1555750" y="2065338"/>
          <a:ext cx="9017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658" name="Equation" r:id="rId7" imgW="431800" imgH="190500" progId="Equation.DSMT4">
                  <p:embed/>
                </p:oleObj>
              </mc:Choice>
              <mc:Fallback>
                <p:oleObj name="Equation" r:id="rId7" imgW="4318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0" y="2065338"/>
                        <a:ext cx="901700" cy="398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2320913"/>
              </p:ext>
            </p:extLst>
          </p:nvPr>
        </p:nvGraphicFramePr>
        <p:xfrm>
          <a:off x="1076325" y="2589213"/>
          <a:ext cx="7034213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659" name="Equation" r:id="rId9" imgW="3352800" imgH="266700" progId="Equation.DSMT4">
                  <p:embed/>
                </p:oleObj>
              </mc:Choice>
              <mc:Fallback>
                <p:oleObj name="Equation" r:id="rId9" imgW="33528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325" y="2589213"/>
                        <a:ext cx="7034213" cy="560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451781"/>
              </p:ext>
            </p:extLst>
          </p:nvPr>
        </p:nvGraphicFramePr>
        <p:xfrm>
          <a:off x="1233488" y="3198813"/>
          <a:ext cx="702310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660" name="Equation" r:id="rId11" imgW="4368800" imgH="381000" progId="Equation.DSMT4">
                  <p:embed/>
                </p:oleObj>
              </mc:Choice>
              <mc:Fallback>
                <p:oleObj name="Equation" r:id="rId11" imgW="43688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3488" y="3198813"/>
                        <a:ext cx="7023100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eft Brace 9"/>
          <p:cNvSpPr/>
          <p:nvPr/>
        </p:nvSpPr>
        <p:spPr bwMode="auto">
          <a:xfrm>
            <a:off x="762000" y="3350528"/>
            <a:ext cx="304800" cy="20574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  <a:ea typeface="ＭＳ Ｐゴシック" charset="0"/>
              <a:cs typeface="DejaVu Sans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5682428"/>
              </p:ext>
            </p:extLst>
          </p:nvPr>
        </p:nvGraphicFramePr>
        <p:xfrm>
          <a:off x="2127250" y="3727450"/>
          <a:ext cx="6399213" cy="128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661" name="Equation" r:id="rId13" imgW="3975100" imgH="800100" progId="Equation.DSMT4">
                  <p:embed/>
                </p:oleObj>
              </mc:Choice>
              <mc:Fallback>
                <p:oleObj name="Equation" r:id="rId13" imgW="3975100" imgH="800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0" y="3727450"/>
                        <a:ext cx="6399213" cy="1287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826779"/>
              </p:ext>
            </p:extLst>
          </p:nvPr>
        </p:nvGraphicFramePr>
        <p:xfrm>
          <a:off x="1335088" y="4876800"/>
          <a:ext cx="2387600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662" name="Equation" r:id="rId15" imgW="1485900" imgH="381000" progId="Equation.DSMT4">
                  <p:embed/>
                </p:oleObj>
              </mc:Choice>
              <mc:Fallback>
                <p:oleObj name="Equation" r:id="rId15" imgW="14859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5088" y="4876800"/>
                        <a:ext cx="2387600" cy="611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839641"/>
              </p:ext>
            </p:extLst>
          </p:nvPr>
        </p:nvGraphicFramePr>
        <p:xfrm>
          <a:off x="3968750" y="5700713"/>
          <a:ext cx="3494088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663" name="Equation" r:id="rId17" imgW="1663700" imgH="431800" progId="Equation.DSMT4">
                  <p:embed/>
                </p:oleObj>
              </mc:Choice>
              <mc:Fallback>
                <p:oleObj name="Equation" r:id="rId17" imgW="1663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0" y="5700713"/>
                        <a:ext cx="3494088" cy="906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229056" y="639410"/>
            <a:ext cx="1891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Trapezoidal scheme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903024" y="2588528"/>
            <a:ext cx="3066600" cy="533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  <a:ea typeface="ＭＳ Ｐゴシック" charset="0"/>
              <a:cs typeface="DejaVu Sans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700971"/>
              </p:ext>
            </p:extLst>
          </p:nvPr>
        </p:nvGraphicFramePr>
        <p:xfrm>
          <a:off x="5862638" y="5030788"/>
          <a:ext cx="2828925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664" name="Equation" r:id="rId19" imgW="1130300" imgH="241300" progId="Equation.DSMT4">
                  <p:embed/>
                </p:oleObj>
              </mc:Choice>
              <mc:Fallback>
                <p:oleObj name="Equation" r:id="rId19" imgW="1130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2638" y="5030788"/>
                        <a:ext cx="2828925" cy="60325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388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3528" y="873457"/>
            <a:ext cx="8496944" cy="572389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Introduce  													  ; and nested </a:t>
            </a:r>
            <a:r>
              <a:rPr lang="en-US" sz="2800" dirty="0" err="1" smtClean="0"/>
              <a:t>Lagrangian</a:t>
            </a:r>
            <a:r>
              <a:rPr lang="en-US" sz="2800" dirty="0" smtClean="0"/>
              <a:t> RB spaces 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Galerkin</a:t>
            </a:r>
            <a:r>
              <a:rPr lang="en-US" dirty="0" smtClean="0"/>
              <a:t> projection: </a:t>
            </a:r>
          </a:p>
          <a:p>
            <a:pPr lvl="1"/>
            <a:endParaRPr lang="en-US" dirty="0" smtClean="0"/>
          </a:p>
          <a:p>
            <a:pPr marL="1800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Solve the following elliptic systems</a:t>
            </a:r>
          </a:p>
          <a:p>
            <a:pPr marL="180000" lvl="1" indent="0">
              <a:buNone/>
            </a:pPr>
            <a:endParaRPr lang="en-US" dirty="0" smtClean="0"/>
          </a:p>
          <a:p>
            <a:pPr lvl="1">
              <a:spcBef>
                <a:spcPts val="1800"/>
              </a:spcBef>
            </a:pPr>
            <a:r>
              <a:rPr lang="en-US" dirty="0" smtClean="0"/>
              <a:t>RB quantity of interest: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504056"/>
          </a:xfrm>
        </p:spPr>
        <p:txBody>
          <a:bodyPr>
            <a:noAutofit/>
          </a:bodyPr>
          <a:lstStyle/>
          <a:p>
            <a:r>
              <a:rPr lang="en-US" sz="3200" dirty="0" smtClean="0"/>
              <a:t>RB approximation: </a:t>
            </a:r>
            <a:r>
              <a:rPr lang="en-US" sz="3200" dirty="0" err="1" smtClean="0"/>
              <a:t>Galerkin</a:t>
            </a:r>
            <a:r>
              <a:rPr lang="en-US" sz="3200" dirty="0" smtClean="0"/>
              <a:t> projection</a:t>
            </a:r>
            <a:endParaRPr lang="en-US" sz="32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768471"/>
              </p:ext>
            </p:extLst>
          </p:nvPr>
        </p:nvGraphicFramePr>
        <p:xfrm>
          <a:off x="2184400" y="1862138"/>
          <a:ext cx="493077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587" name="Equation" r:id="rId3" imgW="2349500" imgH="228600" progId="Equation.DSMT4">
                  <p:embed/>
                </p:oleObj>
              </mc:Choice>
              <mc:Fallback>
                <p:oleObj name="Equation" r:id="rId3" imgW="2349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400" y="1862138"/>
                        <a:ext cx="4930775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851737"/>
              </p:ext>
            </p:extLst>
          </p:nvPr>
        </p:nvGraphicFramePr>
        <p:xfrm>
          <a:off x="2401888" y="901700"/>
          <a:ext cx="587375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588" name="Equation" r:id="rId5" imgW="2768600" imgH="228600" progId="Equation.DSMT4">
                  <p:embed/>
                </p:oleObj>
              </mc:Choice>
              <mc:Fallback>
                <p:oleObj name="Equation" r:id="rId5" imgW="2768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1888" y="901700"/>
                        <a:ext cx="587375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352331"/>
              </p:ext>
            </p:extLst>
          </p:nvPr>
        </p:nvGraphicFramePr>
        <p:xfrm>
          <a:off x="2500313" y="5508625"/>
          <a:ext cx="3814762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589" name="Equation" r:id="rId7" imgW="1816100" imgH="431800" progId="Equation.DSMT4">
                  <p:embed/>
                </p:oleObj>
              </mc:Choice>
              <mc:Fallback>
                <p:oleObj name="Equation" r:id="rId7" imgW="1816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3" y="5508625"/>
                        <a:ext cx="3814762" cy="906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4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3791193"/>
              </p:ext>
            </p:extLst>
          </p:nvPr>
        </p:nvGraphicFramePr>
        <p:xfrm>
          <a:off x="1300163" y="4413250"/>
          <a:ext cx="6659562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590" name="Equation" r:id="rId9" imgW="3175000" imgH="266700" progId="Equation.DSMT4">
                  <p:embed/>
                </p:oleObj>
              </mc:Choice>
              <mc:Fallback>
                <p:oleObj name="Equation" r:id="rId9" imgW="31750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163" y="4413250"/>
                        <a:ext cx="6659562" cy="560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 bwMode="auto">
          <a:xfrm>
            <a:off x="1143000" y="4413912"/>
            <a:ext cx="3043237" cy="533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  <a:ea typeface="ＭＳ Ｐゴシック" charset="0"/>
              <a:cs typeface="DejaVu Sans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5888453"/>
              </p:ext>
            </p:extLst>
          </p:nvPr>
        </p:nvGraphicFramePr>
        <p:xfrm>
          <a:off x="1274763" y="2824163"/>
          <a:ext cx="5995987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591" name="Equation" r:id="rId11" imgW="2857500" imgH="431800" progId="Equation.DSMT4">
                  <p:embed/>
                </p:oleObj>
              </mc:Choice>
              <mc:Fallback>
                <p:oleObj name="Equation" r:id="rId11" imgW="2857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763" y="2824163"/>
                        <a:ext cx="5995987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778123"/>
              </p:ext>
            </p:extLst>
          </p:nvPr>
        </p:nvGraphicFramePr>
        <p:xfrm>
          <a:off x="5607050" y="5045075"/>
          <a:ext cx="3241675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592" name="Equation" r:id="rId13" imgW="1295400" imgH="241300" progId="Equation.DSMT4">
                  <p:embed/>
                </p:oleObj>
              </mc:Choice>
              <mc:Fallback>
                <p:oleObj name="Equation" r:id="rId13" imgW="1295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7050" y="5045075"/>
                        <a:ext cx="3241675" cy="60325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835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3528" y="791570"/>
            <a:ext cx="8496944" cy="5805782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>
                <a:solidFill>
                  <a:srgbClr val="0000CC"/>
                </a:solidFill>
              </a:rPr>
              <a:t>Dual Weighted Residual (DWR) method</a:t>
            </a:r>
            <a:r>
              <a:rPr lang="en-US" sz="3000" dirty="0" smtClean="0"/>
              <a:t> 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Solve additionally an </a:t>
            </a:r>
            <a:r>
              <a:rPr lang="en-US" dirty="0" err="1" smtClean="0"/>
              <a:t>adjoint</a:t>
            </a:r>
            <a:r>
              <a:rPr lang="en-US" dirty="0" smtClean="0"/>
              <a:t> problem</a:t>
            </a:r>
          </a:p>
          <a:p>
            <a:pPr lvl="1"/>
            <a:r>
              <a:rPr lang="en-US" dirty="0" smtClean="0"/>
              <a:t>Remove the snapshots cause small error – keep the ones cause large error</a:t>
            </a:r>
          </a:p>
          <a:p>
            <a:endParaRPr lang="en-US" dirty="0" smtClean="0"/>
          </a:p>
          <a:p>
            <a:r>
              <a:rPr lang="en-US" sz="3000" dirty="0" smtClean="0">
                <a:solidFill>
                  <a:srgbClr val="0000CC"/>
                </a:solidFill>
              </a:rPr>
              <a:t>Build optimal goal-oriented basis functions based on all POD snapshots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adjoint</a:t>
            </a:r>
            <a:r>
              <a:rPr lang="en-US" dirty="0" smtClean="0"/>
              <a:t> technique to build optimally basis functions based on all POD snapshots</a:t>
            </a:r>
          </a:p>
          <a:p>
            <a:pPr lvl="1"/>
            <a:endParaRPr lang="en-US" dirty="0" smtClean="0"/>
          </a:p>
          <a:p>
            <a:r>
              <a:rPr lang="en-US" sz="3000" dirty="0" smtClean="0"/>
              <a:t>We want to build optimally </a:t>
            </a:r>
            <a:r>
              <a:rPr lang="en-US" sz="3000" dirty="0" smtClean="0">
                <a:solidFill>
                  <a:srgbClr val="FF0000"/>
                </a:solidFill>
              </a:rPr>
              <a:t>goal-oriented basis functions </a:t>
            </a:r>
            <a:r>
              <a:rPr lang="en-US" sz="3000" i="1" u="sng" dirty="0" smtClean="0">
                <a:solidFill>
                  <a:srgbClr val="FF0000"/>
                </a:solidFill>
              </a:rPr>
              <a:t>without computing/storing all the snapshots</a:t>
            </a:r>
            <a:r>
              <a:rPr lang="en-US" sz="3000" dirty="0" smtClean="0"/>
              <a:t>? </a:t>
            </a:r>
            <a:r>
              <a:rPr lang="en-US" dirty="0" smtClean="0"/>
              <a:t>		 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4716" y="188640"/>
            <a:ext cx="8734568" cy="504056"/>
          </a:xfrm>
        </p:spPr>
        <p:txBody>
          <a:bodyPr>
            <a:noAutofit/>
          </a:bodyPr>
          <a:lstStyle/>
          <a:p>
            <a:r>
              <a:rPr lang="en-US" sz="3200" dirty="0" smtClean="0"/>
              <a:t>Approaches to build goal-oriented basis functions?</a:t>
            </a:r>
            <a:endParaRPr lang="en-US" sz="3200" dirty="0"/>
          </a:p>
        </p:txBody>
      </p:sp>
      <p:sp>
        <p:nvSpPr>
          <p:cNvPr id="5" name="TextBox 30"/>
          <p:cNvSpPr txBox="1">
            <a:spLocks noChangeArrowheads="1"/>
          </p:cNvSpPr>
          <p:nvPr/>
        </p:nvSpPr>
        <p:spPr bwMode="auto">
          <a:xfrm>
            <a:off x="2667000" y="1162305"/>
            <a:ext cx="34034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lvl="1" indent="0"/>
            <a:r>
              <a:rPr lang="en-US" sz="1400" dirty="0" smtClean="0">
                <a:solidFill>
                  <a:schemeClr val="tx1"/>
                </a:solidFill>
                <a:latin typeface="Calibri" charset="0"/>
              </a:rPr>
              <a:t>[Meyer </a:t>
            </a:r>
            <a:r>
              <a:rPr lang="en-US" sz="1400" i="1" dirty="0" smtClean="0">
                <a:solidFill>
                  <a:schemeClr val="tx1"/>
                </a:solidFill>
                <a:latin typeface="Calibri" charset="0"/>
              </a:rPr>
              <a:t>et al</a:t>
            </a:r>
            <a:r>
              <a:rPr lang="en-US" sz="1400" dirty="0" smtClean="0">
                <a:solidFill>
                  <a:schemeClr val="tx1"/>
                </a:solidFill>
                <a:latin typeface="Calibri" charset="0"/>
              </a:rPr>
              <a:t>. 2003] [</a:t>
            </a:r>
            <a:r>
              <a:rPr lang="en-US" sz="1400" dirty="0" err="1" smtClean="0">
                <a:solidFill>
                  <a:schemeClr val="tx1"/>
                </a:solidFill>
                <a:latin typeface="Calibri" charset="0"/>
              </a:rPr>
              <a:t>Grepl</a:t>
            </a:r>
            <a:r>
              <a:rPr lang="en-US" sz="1400" dirty="0" smtClean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US" sz="1400" i="1" dirty="0" smtClean="0">
                <a:solidFill>
                  <a:schemeClr val="tx1"/>
                </a:solidFill>
                <a:latin typeface="Calibri" charset="0"/>
              </a:rPr>
              <a:t>et al.</a:t>
            </a:r>
            <a:r>
              <a:rPr lang="en-US" sz="1400" dirty="0" smtClean="0">
                <a:solidFill>
                  <a:schemeClr val="tx1"/>
                </a:solidFill>
                <a:latin typeface="Calibri" charset="0"/>
              </a:rPr>
              <a:t> 2005]</a:t>
            </a:r>
            <a:br>
              <a:rPr lang="en-US" sz="1400" dirty="0" smtClean="0">
                <a:solidFill>
                  <a:schemeClr val="tx1"/>
                </a:solidFill>
                <a:latin typeface="Calibri" charset="0"/>
              </a:rPr>
            </a:br>
            <a:r>
              <a:rPr lang="en-US" sz="1400" dirty="0" smtClean="0">
                <a:solidFill>
                  <a:schemeClr val="tx1"/>
                </a:solidFill>
                <a:latin typeface="Calibri" charset="0"/>
              </a:rPr>
              <a:t>[</a:t>
            </a:r>
            <a:r>
              <a:rPr lang="en-US" sz="1400" dirty="0" err="1" smtClean="0">
                <a:solidFill>
                  <a:schemeClr val="tx1"/>
                </a:solidFill>
                <a:latin typeface="Calibri" charset="0"/>
              </a:rPr>
              <a:t>Bangerth</a:t>
            </a:r>
            <a:r>
              <a:rPr lang="en-US" sz="1400" dirty="0" smtClean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US" sz="1400" i="1" dirty="0" smtClean="0">
                <a:solidFill>
                  <a:schemeClr val="tx1"/>
                </a:solidFill>
                <a:latin typeface="Calibri" charset="0"/>
              </a:rPr>
              <a:t>et al</a:t>
            </a:r>
            <a:r>
              <a:rPr lang="en-US" sz="1400" dirty="0" smtClean="0">
                <a:solidFill>
                  <a:schemeClr val="tx1"/>
                </a:solidFill>
                <a:latin typeface="Calibri" charset="0"/>
              </a:rPr>
              <a:t>. 2001] [</a:t>
            </a:r>
            <a:r>
              <a:rPr lang="en-US" sz="1400" dirty="0" err="1" smtClean="0">
                <a:solidFill>
                  <a:schemeClr val="tx1"/>
                </a:solidFill>
                <a:latin typeface="Calibri" charset="0"/>
              </a:rPr>
              <a:t>Bangerth</a:t>
            </a:r>
            <a:r>
              <a:rPr lang="en-US" sz="1400" dirty="0" smtClean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US" sz="1400" i="1" dirty="0" smtClean="0">
                <a:solidFill>
                  <a:schemeClr val="tx1"/>
                </a:solidFill>
                <a:latin typeface="Calibri" charset="0"/>
              </a:rPr>
              <a:t>et al. </a:t>
            </a:r>
            <a:r>
              <a:rPr lang="en-US" sz="1400" dirty="0" smtClean="0">
                <a:solidFill>
                  <a:schemeClr val="tx1"/>
                </a:solidFill>
                <a:latin typeface="Calibri" charset="0"/>
              </a:rPr>
              <a:t>2010]</a:t>
            </a:r>
            <a:endParaRPr lang="en-US" dirty="0"/>
          </a:p>
        </p:txBody>
      </p:sp>
      <p:sp>
        <p:nvSpPr>
          <p:cNvPr id="6" name="TextBox 30"/>
          <p:cNvSpPr txBox="1">
            <a:spLocks noChangeArrowheads="1"/>
          </p:cNvSpPr>
          <p:nvPr/>
        </p:nvSpPr>
        <p:spPr bwMode="auto">
          <a:xfrm>
            <a:off x="3229154" y="3620855"/>
            <a:ext cx="28259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lvl="1" indent="0"/>
            <a:r>
              <a:rPr lang="en-US" sz="1400" dirty="0" smtClean="0">
                <a:solidFill>
                  <a:schemeClr val="tx1"/>
                </a:solidFill>
                <a:latin typeface="Calibri" charset="0"/>
              </a:rPr>
              <a:t>[Bui </a:t>
            </a:r>
            <a:r>
              <a:rPr lang="en-US" sz="1400" i="1" dirty="0" smtClean="0">
                <a:solidFill>
                  <a:schemeClr val="tx1"/>
                </a:solidFill>
                <a:latin typeface="Calibri" charset="0"/>
              </a:rPr>
              <a:t>et al</a:t>
            </a:r>
            <a:r>
              <a:rPr lang="en-US" sz="1400" dirty="0" smtClean="0">
                <a:solidFill>
                  <a:schemeClr val="tx1"/>
                </a:solidFill>
                <a:latin typeface="Calibri" charset="0"/>
              </a:rPr>
              <a:t>. 2007] [</a:t>
            </a:r>
            <a:r>
              <a:rPr lang="en-US" sz="1400" dirty="0" err="1" smtClean="0">
                <a:solidFill>
                  <a:schemeClr val="tx1"/>
                </a:solidFill>
                <a:latin typeface="Calibri" charset="0"/>
              </a:rPr>
              <a:t>Willcox</a:t>
            </a:r>
            <a:r>
              <a:rPr lang="en-US" sz="1400" dirty="0" smtClean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US" sz="1400" i="1" dirty="0" smtClean="0">
                <a:solidFill>
                  <a:schemeClr val="tx1"/>
                </a:solidFill>
                <a:latin typeface="Calibri" charset="0"/>
              </a:rPr>
              <a:t>et al.</a:t>
            </a:r>
            <a:r>
              <a:rPr lang="en-US" sz="1400" dirty="0" smtClean="0">
                <a:solidFill>
                  <a:schemeClr val="tx1"/>
                </a:solidFill>
                <a:latin typeface="Calibri" charset="0"/>
              </a:rPr>
              <a:t> 2005]</a:t>
            </a:r>
            <a:endParaRPr lang="en-US" dirty="0"/>
          </a:p>
        </p:txBody>
      </p:sp>
      <p:sp>
        <p:nvSpPr>
          <p:cNvPr id="8" name="Right Arrow 7"/>
          <p:cNvSpPr>
            <a:spLocks noChangeAspect="1"/>
          </p:cNvSpPr>
          <p:nvPr/>
        </p:nvSpPr>
        <p:spPr bwMode="auto">
          <a:xfrm>
            <a:off x="1492153" y="6084710"/>
            <a:ext cx="489204" cy="242316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  <a:ea typeface="ＭＳ Ｐゴシック" charset="0"/>
              <a:cs typeface="DejaVu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15401" y="6008510"/>
            <a:ext cx="31662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RB + Greedy sampling strategy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TextBox 30"/>
          <p:cNvSpPr txBox="1">
            <a:spLocks noChangeArrowheads="1"/>
          </p:cNvSpPr>
          <p:nvPr/>
        </p:nvSpPr>
        <p:spPr bwMode="auto">
          <a:xfrm>
            <a:off x="5429532" y="6051979"/>
            <a:ext cx="22260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lvl="1" indent="0"/>
            <a:r>
              <a:rPr lang="en-US" sz="1400" dirty="0" smtClean="0">
                <a:solidFill>
                  <a:schemeClr val="tx1"/>
                </a:solidFill>
                <a:latin typeface="Calibri" charset="0"/>
              </a:rPr>
              <a:t>[</a:t>
            </a:r>
            <a:r>
              <a:rPr lang="en-US" sz="1400" dirty="0" err="1" smtClean="0">
                <a:solidFill>
                  <a:schemeClr val="tx1"/>
                </a:solidFill>
                <a:latin typeface="Calibri" charset="0"/>
              </a:rPr>
              <a:t>Rozza</a:t>
            </a:r>
            <a:r>
              <a:rPr lang="en-US" sz="1400" dirty="0" smtClean="0">
                <a:solidFill>
                  <a:schemeClr val="tx1"/>
                </a:solidFill>
                <a:latin typeface="Calibri" charset="0"/>
              </a:rPr>
              <a:t>, Huynh, </a:t>
            </a:r>
            <a:r>
              <a:rPr lang="en-US" sz="1400" dirty="0" err="1" smtClean="0">
                <a:solidFill>
                  <a:schemeClr val="tx1"/>
                </a:solidFill>
                <a:latin typeface="Calibri" charset="0"/>
              </a:rPr>
              <a:t>Patera</a:t>
            </a:r>
            <a:r>
              <a:rPr lang="en-US" sz="1400" dirty="0" smtClean="0">
                <a:solidFill>
                  <a:schemeClr val="tx1"/>
                </a:solidFill>
                <a:latin typeface="Calibri" charset="0"/>
              </a:rPr>
              <a:t> 2008]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26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None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											</a:t>
            </a:r>
          </a:p>
          <a:p>
            <a:pPr>
              <a:buNone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											1) Where: given a set of snapshots		    									     the POD space 	      is defined as:</a:t>
            </a:r>
          </a:p>
          <a:p>
            <a:pPr lvl="4"/>
            <a:r>
              <a:rPr lang="en-US" sz="1800" dirty="0" smtClean="0">
                <a:latin typeface="Calibri" pitchFamily="34" charset="0"/>
                <a:cs typeface="Calibri" pitchFamily="34" charset="0"/>
              </a:rPr>
              <a:t>							</a:t>
            </a:r>
          </a:p>
          <a:p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lvl="4"/>
            <a:r>
              <a:rPr lang="en-US" sz="1800" dirty="0" smtClean="0">
                <a:latin typeface="Calibri" pitchFamily="34" charset="0"/>
                <a:cs typeface="Calibri" pitchFamily="34" charset="0"/>
              </a:rPr>
              <a:t>								</a:t>
            </a:r>
          </a:p>
          <a:p>
            <a:pPr lvl="8"/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				or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, written as:     </a:t>
            </a: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lvl="4"/>
            <a:r>
              <a:rPr lang="en-US" sz="1800" dirty="0" smtClean="0">
                <a:latin typeface="Calibri" pitchFamily="34" charset="0"/>
                <a:cs typeface="Calibri" pitchFamily="34" charset="0"/>
              </a:rPr>
              <a:t>							</a:t>
            </a:r>
          </a:p>
          <a:p>
            <a:pPr lvl="4"/>
            <a:r>
              <a:rPr lang="en-US" sz="1800" dirty="0" smtClean="0">
                <a:latin typeface="Calibri" pitchFamily="34" charset="0"/>
                <a:cs typeface="Calibri" pitchFamily="34" charset="0"/>
              </a:rPr>
              <a:t>						</a:t>
            </a:r>
          </a:p>
          <a:p>
            <a:pPr lvl="8"/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           2) Projection error:</a:t>
            </a:r>
          </a:p>
          <a:p>
            <a:pPr lvl="4"/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lvl="4"/>
            <a:r>
              <a:rPr lang="en-US" sz="1800" dirty="0" smtClean="0">
                <a:latin typeface="Calibri" pitchFamily="34" charset="0"/>
                <a:cs typeface="Calibri" pitchFamily="34" charset="0"/>
              </a:rPr>
              <a:t>							</a:t>
            </a:r>
          </a:p>
          <a:p>
            <a:pPr marL="1828800" lvl="4" indent="0">
              <a:buNone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						3) Residual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421" y="188640"/>
            <a:ext cx="8768142" cy="504056"/>
          </a:xfrm>
        </p:spPr>
        <p:txBody>
          <a:bodyPr>
            <a:noAutofit/>
          </a:bodyPr>
          <a:lstStyle/>
          <a:p>
            <a:r>
              <a:rPr lang="en-US" sz="3200" dirty="0" smtClean="0"/>
              <a:t>Standard POD-Greedy algorithm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26408" y="1143000"/>
            <a:ext cx="3810000" cy="424731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Both"/>
            </a:pPr>
            <a:r>
              <a:rPr lang="en-US" sz="1800" dirty="0" smtClean="0">
                <a:solidFill>
                  <a:schemeClr val="tx1"/>
                </a:solidFill>
              </a:rPr>
              <a:t> Set</a:t>
            </a:r>
          </a:p>
          <a:p>
            <a:pPr marL="342900" indent="-342900">
              <a:lnSpc>
                <a:spcPct val="150000"/>
              </a:lnSpc>
              <a:buAutoNum type="alphaLcParenBoth"/>
            </a:pPr>
            <a:r>
              <a:rPr lang="en-US" sz="1800" dirty="0" smtClean="0">
                <a:solidFill>
                  <a:schemeClr val="tx1"/>
                </a:solidFill>
              </a:rPr>
              <a:t> Set </a:t>
            </a:r>
          </a:p>
          <a:p>
            <a:pPr marL="342900" indent="-342900">
              <a:lnSpc>
                <a:spcPct val="150000"/>
              </a:lnSpc>
              <a:buAutoNum type="alphaLcParenBoth"/>
            </a:pPr>
            <a:r>
              <a:rPr lang="en-US" sz="1800" dirty="0" smtClean="0">
                <a:solidFill>
                  <a:schemeClr val="tx1"/>
                </a:solidFill>
              </a:rPr>
              <a:t> While </a:t>
            </a:r>
          </a:p>
          <a:p>
            <a:pPr marL="342900" indent="-342900">
              <a:lnSpc>
                <a:spcPct val="150000"/>
              </a:lnSpc>
              <a:buAutoNum type="alphaLcParenBoth"/>
            </a:pPr>
            <a:r>
              <a:rPr lang="en-US" sz="1800" dirty="0" smtClean="0">
                <a:solidFill>
                  <a:schemeClr val="tx1"/>
                </a:solidFill>
              </a:rPr>
              <a:t> 		</a:t>
            </a:r>
          </a:p>
          <a:p>
            <a:pPr marL="342900" indent="-342900">
              <a:lnSpc>
                <a:spcPct val="150000"/>
              </a:lnSpc>
              <a:buAutoNum type="alphaLcParenBoth"/>
            </a:pPr>
            <a:r>
              <a:rPr lang="en-US" sz="1800" dirty="0" smtClean="0">
                <a:solidFill>
                  <a:schemeClr val="tx1"/>
                </a:solidFill>
              </a:rPr>
              <a:t> 		</a:t>
            </a:r>
          </a:p>
          <a:p>
            <a:pPr marL="342900" indent="-342900">
              <a:lnSpc>
                <a:spcPct val="150000"/>
              </a:lnSpc>
              <a:buAutoNum type="alphaLcParenBoth"/>
            </a:pPr>
            <a:r>
              <a:rPr lang="en-US" sz="1800" dirty="0" smtClean="0">
                <a:solidFill>
                  <a:schemeClr val="tx1"/>
                </a:solidFill>
              </a:rPr>
              <a:t> 		</a:t>
            </a:r>
          </a:p>
          <a:p>
            <a:pPr marL="342900" indent="-342900">
              <a:lnSpc>
                <a:spcPct val="150000"/>
              </a:lnSpc>
              <a:buAutoNum type="alphaLcParenBoth"/>
            </a:pPr>
            <a:r>
              <a:rPr lang="en-US" sz="1800" dirty="0" smtClean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lnSpc>
                <a:spcPct val="150000"/>
              </a:lnSpc>
              <a:buAutoNum type="alphaLcParenBoth"/>
            </a:pPr>
            <a:r>
              <a:rPr lang="en-US" sz="1800" dirty="0" smtClean="0">
                <a:solidFill>
                  <a:schemeClr val="tx1"/>
                </a:solidFill>
              </a:rPr>
              <a:t>		</a:t>
            </a:r>
          </a:p>
          <a:p>
            <a:pPr marL="342900" indent="-342900">
              <a:lnSpc>
                <a:spcPct val="150000"/>
              </a:lnSpc>
              <a:buAutoNum type="alphaLcParenBoth"/>
            </a:pPr>
            <a:r>
              <a:rPr lang="en-US" sz="1800" dirty="0" smtClean="0">
                <a:solidFill>
                  <a:schemeClr val="tx1"/>
                </a:solidFill>
              </a:rPr>
              <a:t> 		</a:t>
            </a:r>
          </a:p>
          <a:p>
            <a:pPr marL="342900" indent="-342900">
              <a:lnSpc>
                <a:spcPct val="150000"/>
              </a:lnSpc>
              <a:buAutoNum type="alphaLcParenBoth"/>
            </a:pPr>
            <a:r>
              <a:rPr lang="en-US" sz="1800" dirty="0" smtClean="0">
                <a:solidFill>
                  <a:schemeClr val="tx1"/>
                </a:solidFill>
              </a:rPr>
              <a:t> end.</a:t>
            </a:r>
            <a:endParaRPr lang="en-US" sz="1800" dirty="0">
              <a:solidFill>
                <a:schemeClr val="tx1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875438"/>
              </p:ext>
            </p:extLst>
          </p:nvPr>
        </p:nvGraphicFramePr>
        <p:xfrm>
          <a:off x="1184275" y="1255744"/>
          <a:ext cx="728663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72" name="Equation" r:id="rId3" imgW="457200" imgH="241300" progId="Equation.DSMT4">
                  <p:embed/>
                </p:oleObj>
              </mc:Choice>
              <mc:Fallback>
                <p:oleObj name="Equation" r:id="rId3" imgW="457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4275" y="1255744"/>
                        <a:ext cx="728663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2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8833136"/>
              </p:ext>
            </p:extLst>
          </p:nvPr>
        </p:nvGraphicFramePr>
        <p:xfrm>
          <a:off x="1154113" y="1659747"/>
          <a:ext cx="788987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73" name="Equation" r:id="rId5" imgW="495300" imgH="241300" progId="Equation.DSMT4">
                  <p:embed/>
                </p:oleObj>
              </mc:Choice>
              <mc:Fallback>
                <p:oleObj name="Equation" r:id="rId5" imgW="495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1659747"/>
                        <a:ext cx="788987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2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113551"/>
              </p:ext>
            </p:extLst>
          </p:nvPr>
        </p:nvGraphicFramePr>
        <p:xfrm>
          <a:off x="1403350" y="2066147"/>
          <a:ext cx="94932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74" name="Equation" r:id="rId7" imgW="596900" imgH="241300" progId="Equation.DSMT4">
                  <p:embed/>
                </p:oleObj>
              </mc:Choice>
              <mc:Fallback>
                <p:oleObj name="Equation" r:id="rId7" imgW="596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2066147"/>
                        <a:ext cx="949325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3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495867"/>
              </p:ext>
            </p:extLst>
          </p:nvPr>
        </p:nvGraphicFramePr>
        <p:xfrm>
          <a:off x="1114425" y="2452688"/>
          <a:ext cx="28702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75" name="Equation" r:id="rId9" imgW="1803400" imgH="266700" progId="Equation.DSMT4">
                  <p:embed/>
                </p:oleObj>
              </mc:Choice>
              <mc:Fallback>
                <p:oleObj name="Equation" r:id="rId9" imgW="18034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425" y="2452688"/>
                        <a:ext cx="2870200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3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484845"/>
              </p:ext>
            </p:extLst>
          </p:nvPr>
        </p:nvGraphicFramePr>
        <p:xfrm>
          <a:off x="1139825" y="2819400"/>
          <a:ext cx="2665413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76" name="Equation" r:id="rId11" imgW="1676400" imgH="241300" progId="Equation.DSMT4">
                  <p:embed/>
                </p:oleObj>
              </mc:Choice>
              <mc:Fallback>
                <p:oleObj name="Equation" r:id="rId11" imgW="1676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9825" y="2819400"/>
                        <a:ext cx="2665413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3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5622018"/>
              </p:ext>
            </p:extLst>
          </p:nvPr>
        </p:nvGraphicFramePr>
        <p:xfrm>
          <a:off x="1109663" y="3352800"/>
          <a:ext cx="1211262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77" name="Equation" r:id="rId13" imgW="762000" imgH="152400" progId="Equation.DSMT4">
                  <p:embed/>
                </p:oleObj>
              </mc:Choice>
              <mc:Fallback>
                <p:oleObj name="Equation" r:id="rId13" imgW="762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663" y="3352800"/>
                        <a:ext cx="1211262" cy="242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3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2975025"/>
              </p:ext>
            </p:extLst>
          </p:nvPr>
        </p:nvGraphicFramePr>
        <p:xfrm>
          <a:off x="719138" y="3548063"/>
          <a:ext cx="3392487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78" name="Equation" r:id="rId15" imgW="2133600" imgH="647700" progId="Equation.DSMT4">
                  <p:embed/>
                </p:oleObj>
              </mc:Choice>
              <mc:Fallback>
                <p:oleObj name="Equation" r:id="rId15" imgW="2133600" imgH="647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3548063"/>
                        <a:ext cx="3392487" cy="1030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3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5256164"/>
              </p:ext>
            </p:extLst>
          </p:nvPr>
        </p:nvGraphicFramePr>
        <p:xfrm>
          <a:off x="1119188" y="4524375"/>
          <a:ext cx="15970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79" name="Equation" r:id="rId17" imgW="1003300" imgH="266700" progId="Equation.DSMT4">
                  <p:embed/>
                </p:oleObj>
              </mc:Choice>
              <mc:Fallback>
                <p:oleObj name="Equation" r:id="rId17" imgW="10033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9188" y="4524375"/>
                        <a:ext cx="1597025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23528" y="5895048"/>
            <a:ext cx="3812880" cy="4648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(k)  </a:t>
            </a:r>
            <a:endParaRPr lang="en-US" sz="1800" dirty="0">
              <a:solidFill>
                <a:schemeClr val="tx1"/>
              </a:solidFill>
            </a:endParaRPr>
          </a:p>
        </p:txBody>
      </p:sp>
      <p:graphicFrame>
        <p:nvGraphicFramePr>
          <p:cNvPr id="18330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1499220"/>
              </p:ext>
            </p:extLst>
          </p:nvPr>
        </p:nvGraphicFramePr>
        <p:xfrm>
          <a:off x="844550" y="5894388"/>
          <a:ext cx="251618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80" name="Equation" r:id="rId19" imgW="1790700" imgH="342900" progId="Equation.DSMT4">
                  <p:embed/>
                </p:oleObj>
              </mc:Choice>
              <mc:Fallback>
                <p:oleObj name="Equation" r:id="rId19" imgW="17907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550" y="5894388"/>
                        <a:ext cx="2516188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7069884"/>
              </p:ext>
            </p:extLst>
          </p:nvPr>
        </p:nvGraphicFramePr>
        <p:xfrm>
          <a:off x="6184704" y="1711656"/>
          <a:ext cx="43815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81" name="Equation" r:id="rId21" imgW="241200" imgH="228600" progId="Equation.DSMT4">
                  <p:embed/>
                </p:oleObj>
              </mc:Choice>
              <mc:Fallback>
                <p:oleObj name="Equation" r:id="rId21" imgW="241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4704" y="1711656"/>
                        <a:ext cx="438150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885101"/>
              </p:ext>
            </p:extLst>
          </p:nvPr>
        </p:nvGraphicFramePr>
        <p:xfrm>
          <a:off x="5268913" y="3432175"/>
          <a:ext cx="3074987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82" name="Equation" r:id="rId23" imgW="1727200" imgH="266700" progId="Equation.DSMT4">
                  <p:embed/>
                </p:oleObj>
              </mc:Choice>
              <mc:Fallback>
                <p:oleObj name="Equation" r:id="rId23" imgW="17272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8913" y="3432175"/>
                        <a:ext cx="3074987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38878"/>
              </p:ext>
            </p:extLst>
          </p:nvPr>
        </p:nvGraphicFramePr>
        <p:xfrm>
          <a:off x="8189913" y="1382713"/>
          <a:ext cx="8921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83" name="Equation" r:id="rId25" imgW="495300" imgH="279400" progId="Equation.DSMT4">
                  <p:embed/>
                </p:oleObj>
              </mc:Choice>
              <mc:Fallback>
                <p:oleObj name="Equation" r:id="rId25" imgW="4953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9913" y="1382713"/>
                        <a:ext cx="892175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938613"/>
              </p:ext>
            </p:extLst>
          </p:nvPr>
        </p:nvGraphicFramePr>
        <p:xfrm>
          <a:off x="4243388" y="2201863"/>
          <a:ext cx="4856162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84" name="Equation" r:id="rId27" imgW="3454400" imgH="546100" progId="Equation.DSMT4">
                  <p:embed/>
                </p:oleObj>
              </mc:Choice>
              <mc:Fallback>
                <p:oleObj name="Equation" r:id="rId27" imgW="3454400" imgH="546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3388" y="2201863"/>
                        <a:ext cx="4856162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9375361"/>
              </p:ext>
            </p:extLst>
          </p:nvPr>
        </p:nvGraphicFramePr>
        <p:xfrm>
          <a:off x="5294313" y="4438650"/>
          <a:ext cx="3043237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85" name="Equation" r:id="rId29" imgW="1676400" imgH="279400" progId="Equation.DSMT4">
                  <p:embed/>
                </p:oleObj>
              </mc:Choice>
              <mc:Fallback>
                <p:oleObj name="Equation" r:id="rId29" imgW="16764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4313" y="4438650"/>
                        <a:ext cx="3043237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89504"/>
              </p:ext>
            </p:extLst>
          </p:nvPr>
        </p:nvGraphicFramePr>
        <p:xfrm>
          <a:off x="5059363" y="5389563"/>
          <a:ext cx="3946525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86" name="Equation" r:id="rId31" imgW="2184400" imgH="444500" progId="Equation.DSMT4">
                  <p:embed/>
                </p:oleObj>
              </mc:Choice>
              <mc:Fallback>
                <p:oleObj name="Equation" r:id="rId31" imgW="21844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9363" y="5389563"/>
                        <a:ext cx="3946525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30"/>
          <p:cNvSpPr txBox="1">
            <a:spLocks noChangeArrowheads="1"/>
          </p:cNvSpPr>
          <p:nvPr/>
        </p:nvSpPr>
        <p:spPr bwMode="auto">
          <a:xfrm>
            <a:off x="685800" y="838200"/>
            <a:ext cx="32973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lvl="1" indent="0" algn="ctr"/>
            <a:r>
              <a:rPr lang="en-US" sz="1400" dirty="0" smtClean="0">
                <a:solidFill>
                  <a:schemeClr val="tx1"/>
                </a:solidFill>
                <a:latin typeface="Calibri" charset="0"/>
              </a:rPr>
              <a:t>[</a:t>
            </a:r>
            <a:r>
              <a:rPr lang="en-US" sz="1400" dirty="0" err="1" smtClean="0">
                <a:solidFill>
                  <a:schemeClr val="tx1"/>
                </a:solidFill>
                <a:latin typeface="Calibri" charset="0"/>
              </a:rPr>
              <a:t>Haasdonk</a:t>
            </a:r>
            <a:r>
              <a:rPr lang="en-US" sz="1400" dirty="0" smtClean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US" sz="1400" i="1" dirty="0" smtClean="0">
                <a:solidFill>
                  <a:schemeClr val="tx1"/>
                </a:solidFill>
                <a:latin typeface="Calibri" charset="0"/>
              </a:rPr>
              <a:t>et al</a:t>
            </a:r>
            <a:r>
              <a:rPr lang="en-US" sz="1400" dirty="0" smtClean="0">
                <a:solidFill>
                  <a:schemeClr val="tx1"/>
                </a:solidFill>
                <a:latin typeface="Calibri" charset="0"/>
              </a:rPr>
              <a:t>. 2008] [Hoang </a:t>
            </a:r>
            <a:r>
              <a:rPr lang="en-US" sz="1400" i="1" dirty="0" smtClean="0">
                <a:solidFill>
                  <a:schemeClr val="tx1"/>
                </a:solidFill>
                <a:latin typeface="Calibri" charset="0"/>
              </a:rPr>
              <a:t>et al</a:t>
            </a:r>
            <a:r>
              <a:rPr lang="en-US" sz="1400" dirty="0" smtClean="0">
                <a:solidFill>
                  <a:schemeClr val="tx1"/>
                </a:solidFill>
                <a:latin typeface="Calibri" charset="0"/>
              </a:rPr>
              <a:t>. 2013]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16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3773" y="692695"/>
            <a:ext cx="8656699" cy="6008355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3773" y="188640"/>
            <a:ext cx="8789158" cy="504056"/>
          </a:xfrm>
        </p:spPr>
        <p:txBody>
          <a:bodyPr>
            <a:noAutofit/>
          </a:bodyPr>
          <a:lstStyle/>
          <a:p>
            <a:r>
              <a:rPr lang="en-US" sz="3200" dirty="0" smtClean="0"/>
              <a:t>Goal-oriented vs. standard POD-Greedy algorithm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286605" y="791155"/>
            <a:ext cx="3810000" cy="50783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Both"/>
            </a:pPr>
            <a:r>
              <a:rPr lang="en-US" sz="1800" dirty="0" smtClean="0">
                <a:solidFill>
                  <a:schemeClr val="tx1"/>
                </a:solidFill>
              </a:rPr>
              <a:t> Set</a:t>
            </a:r>
          </a:p>
          <a:p>
            <a:pPr marL="342900" indent="-342900">
              <a:lnSpc>
                <a:spcPct val="150000"/>
              </a:lnSpc>
              <a:buAutoNum type="alphaLcParenBoth"/>
            </a:pPr>
            <a:r>
              <a:rPr lang="en-US" sz="1800" dirty="0" smtClean="0">
                <a:solidFill>
                  <a:schemeClr val="tx1"/>
                </a:solidFill>
              </a:rPr>
              <a:t> Set </a:t>
            </a:r>
          </a:p>
          <a:p>
            <a:pPr marL="342900" indent="-342900">
              <a:lnSpc>
                <a:spcPct val="150000"/>
              </a:lnSpc>
              <a:buAutoNum type="alphaLcParenBoth"/>
            </a:pPr>
            <a:r>
              <a:rPr lang="en-US" sz="1800" dirty="0" smtClean="0">
                <a:solidFill>
                  <a:schemeClr val="tx1"/>
                </a:solidFill>
              </a:rPr>
              <a:t> While </a:t>
            </a:r>
          </a:p>
          <a:p>
            <a:pPr marL="342900" indent="-342900">
              <a:lnSpc>
                <a:spcPct val="150000"/>
              </a:lnSpc>
              <a:buAutoNum type="alphaLcParenBoth"/>
            </a:pPr>
            <a:r>
              <a:rPr lang="en-US" sz="1800" dirty="0" smtClean="0">
                <a:solidFill>
                  <a:schemeClr val="tx1"/>
                </a:solidFill>
              </a:rPr>
              <a:t> 		</a:t>
            </a:r>
          </a:p>
          <a:p>
            <a:pPr marL="342900" indent="-342900">
              <a:lnSpc>
                <a:spcPct val="150000"/>
              </a:lnSpc>
              <a:buAutoNum type="alphaLcParenBoth"/>
            </a:pPr>
            <a:r>
              <a:rPr lang="en-US" sz="1800" dirty="0" smtClean="0">
                <a:solidFill>
                  <a:schemeClr val="tx1"/>
                </a:solidFill>
              </a:rPr>
              <a:t> 		</a:t>
            </a:r>
          </a:p>
          <a:p>
            <a:pPr marL="342900" indent="-342900">
              <a:lnSpc>
                <a:spcPct val="150000"/>
              </a:lnSpc>
              <a:buAutoNum type="alphaLcParenBoth"/>
            </a:pPr>
            <a:r>
              <a:rPr lang="en-US" sz="1800" dirty="0" smtClean="0">
                <a:solidFill>
                  <a:schemeClr val="tx1"/>
                </a:solidFill>
              </a:rPr>
              <a:t> 		</a:t>
            </a:r>
          </a:p>
          <a:p>
            <a:pPr marL="342900" indent="-342900">
              <a:lnSpc>
                <a:spcPct val="150000"/>
              </a:lnSpc>
              <a:buAutoNum type="alphaLcParenBoth"/>
            </a:pPr>
            <a:r>
              <a:rPr lang="en-US" sz="1800" dirty="0" smtClean="0">
                <a:solidFill>
                  <a:schemeClr val="tx1"/>
                </a:solidFill>
              </a:rPr>
              <a:t> 		</a:t>
            </a:r>
          </a:p>
          <a:p>
            <a:pPr marL="342900" indent="-342900">
              <a:lnSpc>
                <a:spcPct val="150000"/>
              </a:lnSpc>
              <a:buAutoNum type="alphaLcParenBoth"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AutoNum type="alphaLcParenBoth"/>
            </a:pPr>
            <a:endParaRPr lang="en-US" dirty="0"/>
          </a:p>
          <a:p>
            <a:pPr marL="342900" indent="-342900">
              <a:lnSpc>
                <a:spcPct val="150000"/>
              </a:lnSpc>
              <a:buAutoNum type="alphaLcParenBoth"/>
            </a:pPr>
            <a:r>
              <a:rPr lang="en-US" sz="1800" dirty="0" smtClean="0">
                <a:solidFill>
                  <a:schemeClr val="tx1"/>
                </a:solidFill>
              </a:rPr>
              <a:t> 		</a:t>
            </a:r>
          </a:p>
          <a:p>
            <a:pPr marL="342900" indent="-342900">
              <a:lnSpc>
                <a:spcPct val="150000"/>
              </a:lnSpc>
              <a:buAutoNum type="alphaLcParenBoth"/>
            </a:pPr>
            <a:r>
              <a:rPr lang="en-US" sz="1800" dirty="0" smtClean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lnSpc>
                <a:spcPct val="150000"/>
              </a:lnSpc>
              <a:buAutoNum type="alphaLcParenBoth"/>
            </a:pPr>
            <a:r>
              <a:rPr lang="en-US" dirty="0"/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end.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558852"/>
              </p:ext>
            </p:extLst>
          </p:nvPr>
        </p:nvGraphicFramePr>
        <p:xfrm>
          <a:off x="1125538" y="912455"/>
          <a:ext cx="76835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745" name="Equation" r:id="rId3" imgW="482600" imgH="241300" progId="Equation.DSMT4">
                  <p:embed/>
                </p:oleObj>
              </mc:Choice>
              <mc:Fallback>
                <p:oleObj name="Equation" r:id="rId3" imgW="482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538" y="912455"/>
                        <a:ext cx="768350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5267752"/>
              </p:ext>
            </p:extLst>
          </p:nvPr>
        </p:nvGraphicFramePr>
        <p:xfrm>
          <a:off x="1123950" y="1307322"/>
          <a:ext cx="827088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746" name="Equation" r:id="rId5" imgW="520700" imgH="241300" progId="Equation.DSMT4">
                  <p:embed/>
                </p:oleObj>
              </mc:Choice>
              <mc:Fallback>
                <p:oleObj name="Equation" r:id="rId5" imgW="520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950" y="1307322"/>
                        <a:ext cx="827088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462533"/>
              </p:ext>
            </p:extLst>
          </p:nvPr>
        </p:nvGraphicFramePr>
        <p:xfrm>
          <a:off x="1362075" y="1722858"/>
          <a:ext cx="950913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747" name="Equation" r:id="rId7" imgW="596900" imgH="241300" progId="Equation.DSMT4">
                  <p:embed/>
                </p:oleObj>
              </mc:Choice>
              <mc:Fallback>
                <p:oleObj name="Equation" r:id="rId7" imgW="596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2075" y="1722858"/>
                        <a:ext cx="950913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670752"/>
              </p:ext>
            </p:extLst>
          </p:nvPr>
        </p:nvGraphicFramePr>
        <p:xfrm>
          <a:off x="1033463" y="2112963"/>
          <a:ext cx="2951162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748" name="Equation" r:id="rId9" imgW="1854200" imgH="266700" progId="Equation.DSMT4">
                  <p:embed/>
                </p:oleObj>
              </mc:Choice>
              <mc:Fallback>
                <p:oleObj name="Equation" r:id="rId9" imgW="18542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3463" y="2112963"/>
                        <a:ext cx="2951162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915743"/>
              </p:ext>
            </p:extLst>
          </p:nvPr>
        </p:nvGraphicFramePr>
        <p:xfrm>
          <a:off x="1058863" y="2508250"/>
          <a:ext cx="274637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749" name="Equation" r:id="rId11" imgW="1727200" imgH="241300" progId="Equation.DSMT4">
                  <p:embed/>
                </p:oleObj>
              </mc:Choice>
              <mc:Fallback>
                <p:oleObj name="Equation" r:id="rId11" imgW="1727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863" y="2508250"/>
                        <a:ext cx="2746375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014369"/>
              </p:ext>
            </p:extLst>
          </p:nvPr>
        </p:nvGraphicFramePr>
        <p:xfrm>
          <a:off x="1054100" y="3000375"/>
          <a:ext cx="1212850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750" name="Equation" r:id="rId13" imgW="762000" imgH="152400" progId="Equation.DSMT4">
                  <p:embed/>
                </p:oleObj>
              </mc:Choice>
              <mc:Fallback>
                <p:oleObj name="Equation" r:id="rId13" imgW="762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3000375"/>
                        <a:ext cx="1212850" cy="242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3835562"/>
              </p:ext>
            </p:extLst>
          </p:nvPr>
        </p:nvGraphicFramePr>
        <p:xfrm>
          <a:off x="1004888" y="4406900"/>
          <a:ext cx="23209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751" name="Equation" r:id="rId15" imgW="1460500" imgH="444500" progId="Equation.DSMT4">
                  <p:embed/>
                </p:oleObj>
              </mc:Choice>
              <mc:Fallback>
                <p:oleObj name="Equation" r:id="rId15" imgW="14605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888" y="4406900"/>
                        <a:ext cx="2320925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678840"/>
              </p:ext>
            </p:extLst>
          </p:nvPr>
        </p:nvGraphicFramePr>
        <p:xfrm>
          <a:off x="1014413" y="5046663"/>
          <a:ext cx="17176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752" name="Equation" r:id="rId17" imgW="1079500" imgH="266700" progId="Equation.DSMT4">
                  <p:embed/>
                </p:oleObj>
              </mc:Choice>
              <mc:Fallback>
                <p:oleObj name="Equation" r:id="rId17" imgW="10795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413" y="5046663"/>
                        <a:ext cx="1717675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286605" y="6077154"/>
            <a:ext cx="3810000" cy="4648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(k)  </a:t>
            </a:r>
            <a:endParaRPr lang="en-US" sz="1800" dirty="0">
              <a:solidFill>
                <a:schemeClr val="tx1"/>
              </a:solidFill>
            </a:endParaRPr>
          </a:p>
        </p:txBody>
      </p:sp>
      <p:graphicFrame>
        <p:nvGraphicFramePr>
          <p:cNvPr id="2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8161492"/>
              </p:ext>
            </p:extLst>
          </p:nvPr>
        </p:nvGraphicFramePr>
        <p:xfrm>
          <a:off x="1114425" y="6126163"/>
          <a:ext cx="180657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753" name="Equation" r:id="rId19" imgW="1295400" imgH="241300" progId="Equation.DSMT4">
                  <p:embed/>
                </p:oleObj>
              </mc:Choice>
              <mc:Fallback>
                <p:oleObj name="Equation" r:id="rId19" imgW="1295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425" y="6126163"/>
                        <a:ext cx="1806575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Arrow Connector 27"/>
          <p:cNvCxnSpPr/>
          <p:nvPr/>
        </p:nvCxnSpPr>
        <p:spPr bwMode="auto">
          <a:xfrm>
            <a:off x="3353747" y="4749418"/>
            <a:ext cx="562029" cy="569352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3849568" y="5318770"/>
            <a:ext cx="4652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Asymptotic output error estimation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 flipV="1">
            <a:off x="3157161" y="5780435"/>
            <a:ext cx="758615" cy="52915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8472787"/>
              </p:ext>
            </p:extLst>
          </p:nvPr>
        </p:nvGraphicFramePr>
        <p:xfrm>
          <a:off x="906463" y="3365500"/>
          <a:ext cx="302577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754" name="Equation" r:id="rId21" imgW="1905000" imgH="266700" progId="Equation.DSMT4">
                  <p:embed/>
                </p:oleObj>
              </mc:Choice>
              <mc:Fallback>
                <p:oleObj name="Equation" r:id="rId21" imgW="1905000" imgH="2667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463" y="3365500"/>
                        <a:ext cx="3025775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089559"/>
              </p:ext>
            </p:extLst>
          </p:nvPr>
        </p:nvGraphicFramePr>
        <p:xfrm>
          <a:off x="1025525" y="3657600"/>
          <a:ext cx="2586038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755" name="Equation" r:id="rId23" imgW="1625600" imgH="444500" progId="Equation.DSMT4">
                  <p:embed/>
                </p:oleObj>
              </mc:Choice>
              <mc:Fallback>
                <p:oleObj name="Equation" r:id="rId23" imgW="1625600" imgH="4445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5525" y="3657600"/>
                        <a:ext cx="2586038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5073768" y="791155"/>
            <a:ext cx="3810000" cy="424731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Both"/>
            </a:pPr>
            <a:r>
              <a:rPr lang="en-US" sz="1800" dirty="0" smtClean="0">
                <a:solidFill>
                  <a:schemeClr val="tx1"/>
                </a:solidFill>
              </a:rPr>
              <a:t> Set</a:t>
            </a:r>
          </a:p>
          <a:p>
            <a:pPr marL="342900" indent="-342900">
              <a:lnSpc>
                <a:spcPct val="150000"/>
              </a:lnSpc>
              <a:buAutoNum type="alphaLcParenBoth"/>
            </a:pPr>
            <a:r>
              <a:rPr lang="en-US" sz="1800" dirty="0" smtClean="0">
                <a:solidFill>
                  <a:schemeClr val="tx1"/>
                </a:solidFill>
              </a:rPr>
              <a:t> Set </a:t>
            </a:r>
          </a:p>
          <a:p>
            <a:pPr marL="342900" indent="-342900">
              <a:lnSpc>
                <a:spcPct val="150000"/>
              </a:lnSpc>
              <a:buAutoNum type="alphaLcParenBoth"/>
            </a:pPr>
            <a:r>
              <a:rPr lang="en-US" sz="1800" dirty="0" smtClean="0">
                <a:solidFill>
                  <a:schemeClr val="tx1"/>
                </a:solidFill>
              </a:rPr>
              <a:t> While </a:t>
            </a:r>
          </a:p>
          <a:p>
            <a:pPr marL="342900" indent="-342900">
              <a:lnSpc>
                <a:spcPct val="150000"/>
              </a:lnSpc>
              <a:buAutoNum type="alphaLcParenBoth"/>
            </a:pPr>
            <a:r>
              <a:rPr lang="en-US" sz="1800" dirty="0" smtClean="0">
                <a:solidFill>
                  <a:schemeClr val="tx1"/>
                </a:solidFill>
              </a:rPr>
              <a:t> 		</a:t>
            </a:r>
          </a:p>
          <a:p>
            <a:pPr marL="342900" indent="-342900">
              <a:lnSpc>
                <a:spcPct val="150000"/>
              </a:lnSpc>
              <a:buAutoNum type="alphaLcParenBoth"/>
            </a:pPr>
            <a:r>
              <a:rPr lang="en-US" sz="1800" dirty="0" smtClean="0">
                <a:solidFill>
                  <a:schemeClr val="tx1"/>
                </a:solidFill>
              </a:rPr>
              <a:t> 		</a:t>
            </a:r>
          </a:p>
          <a:p>
            <a:pPr marL="342900" indent="-342900">
              <a:lnSpc>
                <a:spcPct val="150000"/>
              </a:lnSpc>
              <a:buAutoNum type="alphaLcParenBoth"/>
            </a:pPr>
            <a:r>
              <a:rPr lang="en-US" sz="1800" dirty="0" smtClean="0">
                <a:solidFill>
                  <a:schemeClr val="tx1"/>
                </a:solidFill>
              </a:rPr>
              <a:t> 		</a:t>
            </a:r>
          </a:p>
          <a:p>
            <a:pPr marL="342900" indent="-342900">
              <a:lnSpc>
                <a:spcPct val="150000"/>
              </a:lnSpc>
              <a:buAutoNum type="alphaLcParenBoth"/>
            </a:pPr>
            <a:r>
              <a:rPr lang="en-US" sz="1800" dirty="0" smtClean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lnSpc>
                <a:spcPct val="150000"/>
              </a:lnSpc>
              <a:buAutoNum type="alphaLcParenBoth"/>
            </a:pPr>
            <a:r>
              <a:rPr lang="en-US" sz="1800" dirty="0" smtClean="0">
                <a:solidFill>
                  <a:schemeClr val="tx1"/>
                </a:solidFill>
              </a:rPr>
              <a:t>		</a:t>
            </a:r>
          </a:p>
          <a:p>
            <a:pPr marL="342900" indent="-342900">
              <a:lnSpc>
                <a:spcPct val="150000"/>
              </a:lnSpc>
              <a:buAutoNum type="alphaLcParenBoth"/>
            </a:pPr>
            <a:r>
              <a:rPr lang="en-US" sz="1800" dirty="0" smtClean="0">
                <a:solidFill>
                  <a:schemeClr val="tx1"/>
                </a:solidFill>
              </a:rPr>
              <a:t> 		</a:t>
            </a:r>
          </a:p>
          <a:p>
            <a:pPr marL="342900" indent="-342900">
              <a:lnSpc>
                <a:spcPct val="150000"/>
              </a:lnSpc>
              <a:buAutoNum type="alphaLcParenBoth"/>
            </a:pPr>
            <a:r>
              <a:rPr lang="en-US" sz="1800" dirty="0" smtClean="0">
                <a:solidFill>
                  <a:schemeClr val="tx1"/>
                </a:solidFill>
              </a:rPr>
              <a:t> end.</a:t>
            </a:r>
            <a:endParaRPr lang="en-US" sz="1800" dirty="0">
              <a:solidFill>
                <a:schemeClr val="tx1"/>
              </a:solidFill>
            </a:endParaRPr>
          </a:p>
        </p:txBody>
      </p:sp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860462"/>
              </p:ext>
            </p:extLst>
          </p:nvPr>
        </p:nvGraphicFramePr>
        <p:xfrm>
          <a:off x="5930900" y="912455"/>
          <a:ext cx="728663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756" name="Equation" r:id="rId25" imgW="457200" imgH="241300" progId="Equation.DSMT4">
                  <p:embed/>
                </p:oleObj>
              </mc:Choice>
              <mc:Fallback>
                <p:oleObj name="Equation" r:id="rId25" imgW="457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0900" y="912455"/>
                        <a:ext cx="728663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914243"/>
              </p:ext>
            </p:extLst>
          </p:nvPr>
        </p:nvGraphicFramePr>
        <p:xfrm>
          <a:off x="5900738" y="1316458"/>
          <a:ext cx="788987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757" name="Equation" r:id="rId27" imgW="495300" imgH="241300" progId="Equation.DSMT4">
                  <p:embed/>
                </p:oleObj>
              </mc:Choice>
              <mc:Fallback>
                <p:oleObj name="Equation" r:id="rId27" imgW="495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0738" y="1316458"/>
                        <a:ext cx="788987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208357"/>
              </p:ext>
            </p:extLst>
          </p:nvPr>
        </p:nvGraphicFramePr>
        <p:xfrm>
          <a:off x="6149975" y="1722858"/>
          <a:ext cx="950913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758" name="Equation" r:id="rId29" imgW="596900" imgH="241300" progId="Equation.DSMT4">
                  <p:embed/>
                </p:oleObj>
              </mc:Choice>
              <mc:Fallback>
                <p:oleObj name="Equation" r:id="rId29" imgW="596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9975" y="1722858"/>
                        <a:ext cx="950913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157448"/>
              </p:ext>
            </p:extLst>
          </p:nvPr>
        </p:nvGraphicFramePr>
        <p:xfrm>
          <a:off x="5861050" y="2098675"/>
          <a:ext cx="287020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759" name="Equation" r:id="rId31" imgW="1803400" imgH="266700" progId="Equation.DSMT4">
                  <p:embed/>
                </p:oleObj>
              </mc:Choice>
              <mc:Fallback>
                <p:oleObj name="Equation" r:id="rId31" imgW="18034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1050" y="2098675"/>
                        <a:ext cx="2870200" cy="42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3723647"/>
              </p:ext>
            </p:extLst>
          </p:nvPr>
        </p:nvGraphicFramePr>
        <p:xfrm>
          <a:off x="5886450" y="2466975"/>
          <a:ext cx="2665413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760" name="Equation" r:id="rId33" imgW="1676400" imgH="241300" progId="Equation.DSMT4">
                  <p:embed/>
                </p:oleObj>
              </mc:Choice>
              <mc:Fallback>
                <p:oleObj name="Equation" r:id="rId33" imgW="1676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6450" y="2466975"/>
                        <a:ext cx="2665413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636191"/>
              </p:ext>
            </p:extLst>
          </p:nvPr>
        </p:nvGraphicFramePr>
        <p:xfrm>
          <a:off x="5854700" y="3000375"/>
          <a:ext cx="1212850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761" name="Equation" r:id="rId35" imgW="762000" imgH="152400" progId="Equation.DSMT4">
                  <p:embed/>
                </p:oleObj>
              </mc:Choice>
              <mc:Fallback>
                <p:oleObj name="Equation" r:id="rId35" imgW="762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4700" y="3000375"/>
                        <a:ext cx="1212850" cy="242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9954214"/>
              </p:ext>
            </p:extLst>
          </p:nvPr>
        </p:nvGraphicFramePr>
        <p:xfrm>
          <a:off x="5465763" y="3195638"/>
          <a:ext cx="3392487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762" name="Equation" r:id="rId36" imgW="2133600" imgH="647700" progId="Equation.DSMT4">
                  <p:embed/>
                </p:oleObj>
              </mc:Choice>
              <mc:Fallback>
                <p:oleObj name="Equation" r:id="rId36" imgW="2133600" imgH="647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5763" y="3195638"/>
                        <a:ext cx="3392487" cy="1030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6501967"/>
              </p:ext>
            </p:extLst>
          </p:nvPr>
        </p:nvGraphicFramePr>
        <p:xfrm>
          <a:off x="5865813" y="4171950"/>
          <a:ext cx="159543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763" name="Equation" r:id="rId38" imgW="1003300" imgH="266700" progId="Equation.DSMT4">
                  <p:embed/>
                </p:oleObj>
              </mc:Choice>
              <mc:Fallback>
                <p:oleObj name="Equation" r:id="rId38" imgW="10033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5813" y="4171950"/>
                        <a:ext cx="1595437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extBox 65"/>
          <p:cNvSpPr txBox="1"/>
          <p:nvPr/>
        </p:nvSpPr>
        <p:spPr>
          <a:xfrm>
            <a:off x="5070888" y="6077154"/>
            <a:ext cx="3812880" cy="4648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(k)  </a:t>
            </a:r>
            <a:endParaRPr lang="en-US" sz="1800" dirty="0">
              <a:solidFill>
                <a:schemeClr val="tx1"/>
              </a:solidFill>
            </a:endParaRPr>
          </a:p>
        </p:txBody>
      </p:sp>
      <p:graphicFrame>
        <p:nvGraphicFramePr>
          <p:cNvPr id="6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507024"/>
              </p:ext>
            </p:extLst>
          </p:nvPr>
        </p:nvGraphicFramePr>
        <p:xfrm>
          <a:off x="5591175" y="6076950"/>
          <a:ext cx="251618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764" name="Equation" r:id="rId40" imgW="1790700" imgH="342900" progId="Equation.DSMT4">
                  <p:embed/>
                </p:oleObj>
              </mc:Choice>
              <mc:Fallback>
                <p:oleObj name="Equation" r:id="rId40" imgW="17907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1175" y="6076950"/>
                        <a:ext cx="2516188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TextBox 67"/>
          <p:cNvSpPr txBox="1"/>
          <p:nvPr/>
        </p:nvSpPr>
        <p:spPr>
          <a:xfrm>
            <a:off x="3419954" y="2921546"/>
            <a:ext cx="161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CV process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2589" y="3365545"/>
            <a:ext cx="3194358" cy="1020718"/>
          </a:xfrm>
          <a:prstGeom prst="rect">
            <a:avLst/>
          </a:prstGeom>
          <a:noFill/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2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8572500" cy="593195"/>
          </a:xfrm>
        </p:spPr>
        <p:txBody>
          <a:bodyPr>
            <a:noAutofit/>
          </a:bodyPr>
          <a:lstStyle/>
          <a:p>
            <a:r>
              <a:rPr lang="en-US" sz="3200" dirty="0" smtClean="0"/>
              <a:t>Cross-validation process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037168"/>
            <a:ext cx="8572500" cy="5088996"/>
          </a:xfrm>
        </p:spPr>
        <p:txBody>
          <a:bodyPr>
            <a:normAutofit/>
          </a:bodyPr>
          <a:lstStyle/>
          <a:p>
            <a:endParaRPr lang="en-US" sz="2800" dirty="0"/>
          </a:p>
        </p:txBody>
      </p:sp>
      <p:pic>
        <p:nvPicPr>
          <p:cNvPr id="4761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983" y="3737271"/>
            <a:ext cx="5402961" cy="308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61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303" y="746071"/>
            <a:ext cx="4872609" cy="2922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210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97" y="3778634"/>
            <a:ext cx="2528244" cy="289971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421" y="188640"/>
            <a:ext cx="8814179" cy="504056"/>
          </a:xfrm>
        </p:spPr>
        <p:txBody>
          <a:bodyPr>
            <a:noAutofit/>
          </a:bodyPr>
          <a:lstStyle/>
          <a:p>
            <a:r>
              <a:rPr lang="en-US" sz="3200" dirty="0" smtClean="0"/>
              <a:t>Numerical example: 3D dental implant model</a:t>
            </a:r>
            <a:endParaRPr lang="en-US" sz="3200" dirty="0"/>
          </a:p>
        </p:txBody>
      </p:sp>
      <p:pic>
        <p:nvPicPr>
          <p:cNvPr id="18739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1775" y="709679"/>
            <a:ext cx="6960870" cy="3068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455" y="3845441"/>
            <a:ext cx="3688128" cy="2766096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211630"/>
              </p:ext>
            </p:extLst>
          </p:nvPr>
        </p:nvGraphicFramePr>
        <p:xfrm>
          <a:off x="7167563" y="4038600"/>
          <a:ext cx="1395412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482" name="Equation" r:id="rId6" imgW="774700" imgH="190500" progId="Equation.DSMT4">
                  <p:embed/>
                </p:oleObj>
              </mc:Choice>
              <mc:Fallback>
                <p:oleObj name="Equation" r:id="rId6" imgW="7747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67563" y="4038600"/>
                        <a:ext cx="1395412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897557"/>
              </p:ext>
            </p:extLst>
          </p:nvPr>
        </p:nvGraphicFramePr>
        <p:xfrm>
          <a:off x="7273925" y="4567238"/>
          <a:ext cx="1347788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483" name="Equation" r:id="rId8" imgW="749300" imgH="152400" progId="Equation.DSMT4">
                  <p:embed/>
                </p:oleObj>
              </mc:Choice>
              <mc:Fallback>
                <p:oleObj name="Equation" r:id="rId8" imgW="749300" imgH="152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3925" y="4567238"/>
                        <a:ext cx="1347788" cy="27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750537"/>
              </p:ext>
            </p:extLst>
          </p:nvPr>
        </p:nvGraphicFramePr>
        <p:xfrm>
          <a:off x="7153275" y="5014913"/>
          <a:ext cx="17367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484" name="Equation" r:id="rId10" imgW="965200" imgH="203200" progId="Equation.DSMT4">
                  <p:embed/>
                </p:oleObj>
              </mc:Choice>
              <mc:Fallback>
                <p:oleObj name="Equation" r:id="rId10" imgW="965200" imgH="203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3275" y="5014913"/>
                        <a:ext cx="1736725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4000498"/>
              </p:ext>
            </p:extLst>
          </p:nvPr>
        </p:nvGraphicFramePr>
        <p:xfrm>
          <a:off x="7237413" y="5583238"/>
          <a:ext cx="1074737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485" name="Equation" r:id="rId12" imgW="596900" imgH="165100" progId="Equation.DSMT4">
                  <p:embed/>
                </p:oleObj>
              </mc:Choice>
              <mc:Fallback>
                <p:oleObj name="Equation" r:id="rId12" imgW="596900" imgH="1651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7413" y="5583238"/>
                        <a:ext cx="1074737" cy="296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018030"/>
              </p:ext>
            </p:extLst>
          </p:nvPr>
        </p:nvGraphicFramePr>
        <p:xfrm>
          <a:off x="6859588" y="5927725"/>
          <a:ext cx="146367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486" name="Equation" r:id="rId14" imgW="812800" imgH="304800" progId="Equation.DSMT4">
                  <p:embed/>
                </p:oleObj>
              </mc:Choice>
              <mc:Fallback>
                <p:oleObj name="Equation" r:id="rId14" imgW="812800" imgH="304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9588" y="5927725"/>
                        <a:ext cx="1463675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412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5608</TotalTime>
  <Words>385</Words>
  <Application>Microsoft Macintosh PowerPoint</Application>
  <PresentationFormat>On-screen Show (4:3)</PresentationFormat>
  <Paragraphs>155</Paragraphs>
  <Slides>17</Slides>
  <Notes>10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DejaVu Sans</vt:lpstr>
      <vt:lpstr>Lucida Grande</vt:lpstr>
      <vt:lpstr>ＭＳ Ｐゴシック</vt:lpstr>
      <vt:lpstr>Times New Roman</vt:lpstr>
      <vt:lpstr>Office Theme</vt:lpstr>
      <vt:lpstr>Equation</vt:lpstr>
      <vt:lpstr>Problem statement: parametrized weak form</vt:lpstr>
      <vt:lpstr>Problem statement…</vt:lpstr>
      <vt:lpstr>Finite element discretization</vt:lpstr>
      <vt:lpstr>RB approximation: Galerkin projection</vt:lpstr>
      <vt:lpstr>Approaches to build goal-oriented basis functions?</vt:lpstr>
      <vt:lpstr>Standard POD-Greedy algorithm</vt:lpstr>
      <vt:lpstr>Goal-oriented vs. standard POD-Greedy algorithm</vt:lpstr>
      <vt:lpstr>Cross-validation process</vt:lpstr>
      <vt:lpstr>Numerical example: 3D dental implant model</vt:lpstr>
      <vt:lpstr>3D Dental implant model problem…</vt:lpstr>
      <vt:lpstr>Numerical results…</vt:lpstr>
      <vt:lpstr>Numerical results…</vt:lpstr>
      <vt:lpstr>Numerical results: QoI</vt:lpstr>
      <vt:lpstr>Numerical results…</vt:lpstr>
      <vt:lpstr>References</vt:lpstr>
      <vt:lpstr>PowerPoint Presentation</vt:lpstr>
      <vt:lpstr>PowerPoint Presentation</vt:lpstr>
    </vt:vector>
  </TitlesOfParts>
  <Company>CU Boulder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Reduced Basis methodology &amp; some ROM techniques</dc:title>
  <dc:creator>Khac Chi Hoang</dc:creator>
  <cp:lastModifiedBy>Microsoft Office User</cp:lastModifiedBy>
  <cp:revision>2224</cp:revision>
  <cp:lastPrinted>2015-10-16T16:59:29Z</cp:lastPrinted>
  <dcterms:created xsi:type="dcterms:W3CDTF">2015-02-28T21:27:30Z</dcterms:created>
  <dcterms:modified xsi:type="dcterms:W3CDTF">2016-11-16T16:44:51Z</dcterms:modified>
</cp:coreProperties>
</file>