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0" r:id="rId2"/>
  </p:sldMasterIdLst>
  <p:notesMasterIdLst>
    <p:notesMasterId r:id="rId32"/>
  </p:notesMasterIdLst>
  <p:sldIdLst>
    <p:sldId id="256" r:id="rId3"/>
    <p:sldId id="264" r:id="rId4"/>
    <p:sldId id="265" r:id="rId5"/>
    <p:sldId id="299" r:id="rId6"/>
    <p:sldId id="261" r:id="rId7"/>
    <p:sldId id="281" r:id="rId8"/>
    <p:sldId id="292" r:id="rId9"/>
    <p:sldId id="319" r:id="rId10"/>
    <p:sldId id="320" r:id="rId11"/>
    <p:sldId id="321" r:id="rId12"/>
    <p:sldId id="322" r:id="rId13"/>
    <p:sldId id="323" r:id="rId14"/>
    <p:sldId id="290" r:id="rId15"/>
    <p:sldId id="309" r:id="rId16"/>
    <p:sldId id="312" r:id="rId17"/>
    <p:sldId id="298" r:id="rId18"/>
    <p:sldId id="325" r:id="rId19"/>
    <p:sldId id="293" r:id="rId20"/>
    <p:sldId id="294" r:id="rId21"/>
    <p:sldId id="327" r:id="rId22"/>
    <p:sldId id="313" r:id="rId23"/>
    <p:sldId id="329" r:id="rId24"/>
    <p:sldId id="314" r:id="rId25"/>
    <p:sldId id="331" r:id="rId26"/>
    <p:sldId id="289" r:id="rId27"/>
    <p:sldId id="277" r:id="rId28"/>
    <p:sldId id="317" r:id="rId29"/>
    <p:sldId id="316" r:id="rId30"/>
    <p:sldId id="315" r:id="rId31"/>
  </p:sldIdLst>
  <p:sldSz cx="9144000" cy="6858000" type="screen4x3"/>
  <p:notesSz cx="6794500" cy="9931400"/>
  <p:defaultTextStyle>
    <a:defPPr>
      <a:defRPr lang="lt-L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CC"/>
    <a:srgbClr val="0033CC"/>
    <a:srgbClr val="0000CC"/>
    <a:srgbClr val="0066FF"/>
    <a:srgbClr val="008B91"/>
    <a:srgbClr val="D43721"/>
    <a:srgbClr val="767878"/>
    <a:srgbClr val="701139"/>
    <a:srgbClr val="4F5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>
        <p:scale>
          <a:sx n="120" d="100"/>
          <a:sy n="120" d="100"/>
        </p:scale>
        <p:origin x="-137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noProof="0"/>
              <a:t>Click to edit Master text styles</a:t>
            </a:r>
          </a:p>
          <a:p>
            <a:pPr lvl="1"/>
            <a:r>
              <a:rPr lang="lt-LT" noProof="0"/>
              <a:t>Second level</a:t>
            </a:r>
          </a:p>
          <a:p>
            <a:pPr lvl="2"/>
            <a:r>
              <a:rPr lang="lt-LT" noProof="0"/>
              <a:t>Third level</a:t>
            </a:r>
          </a:p>
          <a:p>
            <a:pPr lvl="3"/>
            <a:r>
              <a:rPr lang="lt-LT" noProof="0"/>
              <a:t>Fourth level</a:t>
            </a:r>
          </a:p>
          <a:p>
            <a:pPr lvl="4"/>
            <a:r>
              <a:rPr lang="lt-LT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02A829-5492-43BD-A84B-F91EF2DEAE52}" type="slidenum">
              <a:rPr lang="lt-LT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989274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H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753103-5835-4B1D-86BC-8957C914E6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90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585796-4080-4677-9266-716F490610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724A3-F3AF-47CE-BE02-5423B65EBA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94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H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152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FF5BDB-6459-43E4-9764-FA80F0E9E2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5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none"/>
            </a:lvl1pPr>
          </a:lstStyle>
          <a:p>
            <a:r>
              <a:rPr lang="fr-CH" dirty="0" smtClean="0"/>
              <a:t>Click to </a:t>
            </a:r>
            <a:r>
              <a:rPr lang="fr-CH" dirty="0" err="1" smtClean="0"/>
              <a:t>edit</a:t>
            </a:r>
            <a:r>
              <a:rPr lang="fr-CH" dirty="0" smtClean="0"/>
              <a:t> Master </a:t>
            </a:r>
            <a:r>
              <a:rPr lang="fr-CH" dirty="0" err="1" smtClean="0"/>
              <a:t>title</a:t>
            </a:r>
            <a:r>
              <a:rPr lang="fr-CH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152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1EA8CA-7FA2-4227-9B89-07DEC32F3B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38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152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395717-C56D-4985-9A53-3887AA8573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25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5152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823364-C17F-4668-AED6-D85EDE478B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28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152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F3FF42-386D-483E-A521-4831D7E704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73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152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75FDE-3B98-43CB-B5DF-00E833FD78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71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152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B7249-1976-4343-97E2-82FF12FE62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20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5152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3DBBB-E045-4F37-A09A-8A9301FB94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2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4DFDA9-F337-4E57-9B46-355B503FD9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24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5152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944D3F-0F06-436F-873C-7B631F3CAE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72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152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505ED4-C5BE-423A-B436-1D4B2C00EA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04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152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0BA2DF-449E-48CD-9C43-8119EB51BE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2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138DE-4360-4271-9E80-75326EA03A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44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EB4FC-3449-475F-BF42-DA7F94B1E9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3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E7138-D6ED-4AA3-B072-5CF634885F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424CB6-48BC-4B57-AA3F-9DF58867AF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1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2D394-A834-4512-A5AD-99F662DEA1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0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3EB0F-515D-406B-858A-77FD63ECB0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3DCB09-E402-45E4-AB15-06C2A24BF9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6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.gi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BC3BC24-FFDF-464C-B33F-C64F1CB15C6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UNI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3" descr="Bande_Logo_UNI_sansoutlineNV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0"/>
          <a:stretch>
            <a:fillRect/>
          </a:stretch>
        </p:blipFill>
        <p:spPr bwMode="auto">
          <a:xfrm>
            <a:off x="0" y="2754313"/>
            <a:ext cx="91440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82" name="Text Box 18"/>
          <p:cNvSpPr txBox="1">
            <a:spLocks noChangeArrowheads="1"/>
          </p:cNvSpPr>
          <p:nvPr userDrawn="1"/>
        </p:nvSpPr>
        <p:spPr bwMode="auto">
          <a:xfrm>
            <a:off x="539750" y="620713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b="1">
              <a:latin typeface="Arial Narrow" charset="0"/>
              <a:cs typeface="ＭＳ Ｐゴシック" charset="-128"/>
            </a:endParaRPr>
          </a:p>
        </p:txBody>
      </p:sp>
      <p:pic>
        <p:nvPicPr>
          <p:cNvPr id="1034" name="Picture 21" descr="emblème outline+faculté_FSTC_ENG"/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6505575"/>
            <a:ext cx="378618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2" descr="RUES_grey_bat.ai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8" t="50000" r="55042" b="28125"/>
          <a:stretch>
            <a:fillRect/>
          </a:stretch>
        </p:blipFill>
        <p:spPr bwMode="auto">
          <a:xfrm>
            <a:off x="381000" y="5362575"/>
            <a:ext cx="240506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260648"/>
            <a:ext cx="864096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980728"/>
            <a:ext cx="864096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0272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9D07EA-59DB-4D94-B399-3D9D2B34484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3319" name="Picture 7" descr="bande_kle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" r="3700" b="36719"/>
          <a:stretch>
            <a:fillRect/>
          </a:stretch>
        </p:blipFill>
        <p:spPr bwMode="auto">
          <a:xfrm>
            <a:off x="0" y="6055121"/>
            <a:ext cx="9191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0" descr="RUES_grey_bat.ai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8" t="50000" r="55042" b="28125"/>
          <a:stretch>
            <a:fillRect/>
          </a:stretch>
        </p:blipFill>
        <p:spPr bwMode="auto">
          <a:xfrm>
            <a:off x="6292552" y="6135960"/>
            <a:ext cx="144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165304"/>
            <a:ext cx="457488" cy="49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165304"/>
            <a:ext cx="674785" cy="5040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u="sng">
          <a:solidFill>
            <a:srgbClr val="008B91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 u="sng">
          <a:solidFill>
            <a:srgbClr val="008B91"/>
          </a:solidFill>
          <a:latin typeface="Arial Narrow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 u="sng">
          <a:solidFill>
            <a:srgbClr val="008B91"/>
          </a:solidFill>
          <a:latin typeface="Arial Narrow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 u="sng">
          <a:solidFill>
            <a:srgbClr val="008B91"/>
          </a:solidFill>
          <a:latin typeface="Arial Narrow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 u="sng">
          <a:solidFill>
            <a:srgbClr val="008B91"/>
          </a:solidFill>
          <a:latin typeface="Arial Narrow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 b="1" u="sng">
          <a:solidFill>
            <a:srgbClr val="008B91"/>
          </a:solidFill>
          <a:latin typeface="Arial Narrow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 u="sng">
          <a:solidFill>
            <a:srgbClr val="008B91"/>
          </a:solidFill>
          <a:latin typeface="Arial Narrow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 u="sng">
          <a:solidFill>
            <a:srgbClr val="008B91"/>
          </a:solidFill>
          <a:latin typeface="Arial Narrow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 u="sng">
          <a:solidFill>
            <a:srgbClr val="008B9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title"/>
          </p:nvPr>
        </p:nvSpPr>
        <p:spPr>
          <a:xfrm>
            <a:off x="25624" y="476672"/>
            <a:ext cx="5914528" cy="2016224"/>
          </a:xfrm>
        </p:spPr>
        <p:txBody>
          <a:bodyPr/>
          <a:lstStyle/>
          <a:p>
            <a:pPr algn="l" eaLnBrk="1" hangingPunct="1"/>
            <a:r>
              <a:rPr lang="en-GB" sz="3600" b="1" dirty="0" smtClean="0">
                <a:solidFill>
                  <a:srgbClr val="008B91"/>
                </a:solidFill>
                <a:latin typeface="Arial Narrow" charset="0"/>
              </a:rPr>
              <a:t>Hydrological mass changes inferred from high-low satellite-to-satellite tracking data</a:t>
            </a:r>
            <a:endParaRPr lang="en-US" sz="3600" b="1" dirty="0" smtClean="0">
              <a:solidFill>
                <a:srgbClr val="008B91"/>
              </a:solidFill>
              <a:latin typeface="Arial Narrow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163756" y="2612519"/>
            <a:ext cx="5344348" cy="2323713"/>
            <a:chOff x="163756" y="2636912"/>
            <a:chExt cx="5344348" cy="2323713"/>
          </a:xfrm>
        </p:grpSpPr>
        <p:sp>
          <p:nvSpPr>
            <p:cNvPr id="2" name="Textfeld 1"/>
            <p:cNvSpPr txBox="1"/>
            <p:nvPr/>
          </p:nvSpPr>
          <p:spPr>
            <a:xfrm>
              <a:off x="1115616" y="2636912"/>
              <a:ext cx="4392488" cy="2323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de-DE" sz="2000" dirty="0" smtClean="0"/>
                <a:t>Tonie van </a:t>
              </a:r>
              <a:r>
                <a:rPr lang="de-DE" sz="2000" dirty="0"/>
                <a:t>Dam, </a:t>
              </a:r>
              <a:r>
                <a:rPr lang="de-DE" sz="2000" u="sng" dirty="0"/>
                <a:t>Matthias </a:t>
              </a:r>
              <a:r>
                <a:rPr lang="de-DE" sz="2000" u="sng" dirty="0" smtClean="0"/>
                <a:t>Weigelt</a:t>
              </a:r>
            </a:p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de-DE" sz="2000" dirty="0"/>
                <a:t>Mohammad J. </a:t>
              </a:r>
              <a:r>
                <a:rPr lang="de-DE" sz="2000" dirty="0" smtClean="0"/>
                <a:t>Tourian</a:t>
              </a:r>
              <a:endParaRPr lang="de-DE" sz="2000" dirty="0"/>
            </a:p>
            <a:p>
              <a:pPr>
                <a:spcBef>
                  <a:spcPts val="0"/>
                </a:spcBef>
              </a:pPr>
              <a:r>
                <a:rPr lang="de-DE" sz="2000" dirty="0"/>
                <a:t>Nico Sneeuw</a:t>
              </a:r>
            </a:p>
            <a:p>
              <a:pPr>
                <a:lnSpc>
                  <a:spcPct val="150000"/>
                </a:lnSpc>
                <a:spcBef>
                  <a:spcPts val="1200"/>
                </a:spcBef>
              </a:pPr>
              <a:r>
                <a:rPr lang="de-DE" sz="2000" dirty="0" smtClean="0"/>
                <a:t>Adrian Jäggi </a:t>
              </a:r>
            </a:p>
            <a:p>
              <a:pPr>
                <a:spcBef>
                  <a:spcPts val="0"/>
                </a:spcBef>
              </a:pPr>
              <a:r>
                <a:rPr lang="de-DE" sz="2000" dirty="0" smtClean="0"/>
                <a:t>Lars Prange</a:t>
              </a:r>
            </a:p>
          </p:txBody>
        </p:sp>
        <p:pic>
          <p:nvPicPr>
            <p:cNvPr id="5" name="Picture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331" y="3304752"/>
              <a:ext cx="712702" cy="772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287"/>
            <a:stretch/>
          </p:blipFill>
          <p:spPr>
            <a:xfrm>
              <a:off x="163756" y="2636912"/>
              <a:ext cx="951860" cy="535833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31" y="4244780"/>
            <a:ext cx="790575" cy="59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0960" cy="576064"/>
          </a:xfrm>
        </p:spPr>
        <p:txBody>
          <a:bodyPr/>
          <a:lstStyle/>
          <a:p>
            <a:r>
              <a:rPr lang="en-GB" dirty="0" smtClean="0"/>
              <a:t>CHAMP vs. GRACE</a:t>
            </a:r>
            <a:endParaRPr lang="en-GB" dirty="0"/>
          </a:p>
        </p:txBody>
      </p:sp>
      <p:grpSp>
        <p:nvGrpSpPr>
          <p:cNvPr id="8" name="Group 7" descr=" 8"/>
          <p:cNvGrpSpPr/>
          <p:nvPr/>
        </p:nvGrpSpPr>
        <p:grpSpPr>
          <a:xfrm>
            <a:off x="-3935" y="620688"/>
            <a:ext cx="9147935" cy="5384918"/>
            <a:chOff x="-3935" y="620688"/>
            <a:chExt cx="9147935" cy="5384918"/>
          </a:xfrm>
        </p:grpSpPr>
        <p:grpSp>
          <p:nvGrpSpPr>
            <p:cNvPr id="5" name="Group 4"/>
            <p:cNvGrpSpPr/>
            <p:nvPr/>
          </p:nvGrpSpPr>
          <p:grpSpPr>
            <a:xfrm>
              <a:off x="-3935" y="868650"/>
              <a:ext cx="9147935" cy="5136956"/>
              <a:chOff x="-3935" y="868650"/>
              <a:chExt cx="9147935" cy="5136956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935" y="1124744"/>
                <a:ext cx="9144000" cy="1934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358"/>
              <a:stretch/>
            </p:blipFill>
            <p:spPr bwMode="auto">
              <a:xfrm>
                <a:off x="0" y="5445224"/>
                <a:ext cx="9144000" cy="560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" y="3429000"/>
                <a:ext cx="9140065" cy="1933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35496" y="868650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CHAMP:</a:t>
                </a:r>
                <a:endParaRPr lang="en-GB" sz="20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5496" y="3228945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GRACE:</a:t>
                </a:r>
                <a:endParaRPr lang="en-GB" sz="2000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7862880" y="620688"/>
              <a:ext cx="128112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1400km</a:t>
              </a:r>
              <a:endParaRPr lang="en-GB" dirty="0"/>
            </a:p>
          </p:txBody>
        </p:sp>
      </p:grpSp>
      <p:grpSp>
        <p:nvGrpSpPr>
          <p:cNvPr id="11" name="Group 10" descr=" 22"/>
          <p:cNvGrpSpPr/>
          <p:nvPr/>
        </p:nvGrpSpPr>
        <p:grpSpPr>
          <a:xfrm>
            <a:off x="0" y="620688"/>
            <a:ext cx="9144000" cy="5384918"/>
            <a:chOff x="0" y="620688"/>
            <a:chExt cx="9144000" cy="5384918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868650"/>
              <a:ext cx="9144000" cy="5136956"/>
              <a:chOff x="0" y="868650"/>
              <a:chExt cx="9144000" cy="5136956"/>
            </a:xfrm>
          </p:grpSpPr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124744"/>
                <a:ext cx="9144000" cy="1934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358"/>
              <a:stretch/>
            </p:blipFill>
            <p:spPr bwMode="auto">
              <a:xfrm>
                <a:off x="0" y="5445224"/>
                <a:ext cx="9144000" cy="560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429000"/>
                <a:ext cx="9144000" cy="193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35496" y="868650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CHAMP:</a:t>
                </a:r>
                <a:endParaRPr lang="en-GB" sz="20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5496" y="3228945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GRACE:</a:t>
                </a:r>
                <a:endParaRPr lang="en-GB" sz="2000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862880" y="620688"/>
              <a:ext cx="128112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1000km</a:t>
              </a:r>
              <a:endParaRPr lang="en-GB" dirty="0"/>
            </a:p>
          </p:txBody>
        </p:sp>
      </p:grpSp>
      <p:grpSp>
        <p:nvGrpSpPr>
          <p:cNvPr id="19" name="Group 18" descr=" 31"/>
          <p:cNvGrpSpPr/>
          <p:nvPr/>
        </p:nvGrpSpPr>
        <p:grpSpPr>
          <a:xfrm>
            <a:off x="0" y="620688"/>
            <a:ext cx="9144000" cy="5384918"/>
            <a:chOff x="0" y="620688"/>
            <a:chExt cx="9144000" cy="5384918"/>
          </a:xfrm>
        </p:grpSpPr>
        <p:grpSp>
          <p:nvGrpSpPr>
            <p:cNvPr id="20" name="Group 19"/>
            <p:cNvGrpSpPr/>
            <p:nvPr/>
          </p:nvGrpSpPr>
          <p:grpSpPr>
            <a:xfrm>
              <a:off x="0" y="868650"/>
              <a:ext cx="9144000" cy="5136956"/>
              <a:chOff x="0" y="868650"/>
              <a:chExt cx="9144000" cy="5136956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124744"/>
                <a:ext cx="9144000" cy="1934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2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358"/>
              <a:stretch/>
            </p:blipFill>
            <p:spPr bwMode="auto">
              <a:xfrm>
                <a:off x="0" y="5445224"/>
                <a:ext cx="9144000" cy="560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434400"/>
                <a:ext cx="9144000" cy="193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35496" y="868650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CHAMP:</a:t>
                </a:r>
                <a:endParaRPr lang="en-GB" sz="20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5496" y="3228945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GRACE:</a:t>
                </a:r>
                <a:endParaRPr lang="en-GB" sz="2000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7862880" y="620688"/>
              <a:ext cx="117361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750km</a:t>
              </a:r>
              <a:endParaRPr lang="en-GB" dirty="0"/>
            </a:p>
          </p:txBody>
        </p:sp>
      </p:grpSp>
      <p:grpSp>
        <p:nvGrpSpPr>
          <p:cNvPr id="27" name="Group 26" descr=" 39"/>
          <p:cNvGrpSpPr/>
          <p:nvPr/>
        </p:nvGrpSpPr>
        <p:grpSpPr>
          <a:xfrm>
            <a:off x="0" y="619200"/>
            <a:ext cx="9144000" cy="5384918"/>
            <a:chOff x="0" y="620688"/>
            <a:chExt cx="9144000" cy="5384918"/>
          </a:xfrm>
        </p:grpSpPr>
        <p:grpSp>
          <p:nvGrpSpPr>
            <p:cNvPr id="28" name="Group 27"/>
            <p:cNvGrpSpPr/>
            <p:nvPr/>
          </p:nvGrpSpPr>
          <p:grpSpPr>
            <a:xfrm>
              <a:off x="0" y="868650"/>
              <a:ext cx="9144000" cy="5136956"/>
              <a:chOff x="0" y="868650"/>
              <a:chExt cx="9144000" cy="5136956"/>
            </a:xfrm>
          </p:grpSpPr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124744"/>
                <a:ext cx="9144000" cy="1934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358"/>
              <a:stretch/>
            </p:blipFill>
            <p:spPr bwMode="auto">
              <a:xfrm>
                <a:off x="0" y="5445224"/>
                <a:ext cx="9144000" cy="560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4282"/>
              <a:stretch/>
            </p:blipFill>
            <p:spPr bwMode="auto">
              <a:xfrm>
                <a:off x="0" y="3429000"/>
                <a:ext cx="9144000" cy="2026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35496" y="868650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CHAMP:</a:t>
                </a:r>
                <a:endParaRPr lang="en-GB" sz="20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5496" y="3228945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GRACE:</a:t>
                </a:r>
                <a:endParaRPr lang="en-GB" sz="2000" dirty="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7862880" y="620688"/>
              <a:ext cx="110959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500km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902763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0960" cy="576064"/>
          </a:xfrm>
        </p:spPr>
        <p:txBody>
          <a:bodyPr/>
          <a:lstStyle/>
          <a:p>
            <a:r>
              <a:rPr lang="en-GB" dirty="0" smtClean="0"/>
              <a:t>CHAMP vs. GRACE</a:t>
            </a:r>
            <a:endParaRPr lang="en-GB" dirty="0"/>
          </a:p>
        </p:txBody>
      </p:sp>
      <p:grpSp>
        <p:nvGrpSpPr>
          <p:cNvPr id="8" name="Group 7" descr=" 8"/>
          <p:cNvGrpSpPr/>
          <p:nvPr/>
        </p:nvGrpSpPr>
        <p:grpSpPr>
          <a:xfrm>
            <a:off x="-3935" y="620688"/>
            <a:ext cx="9147935" cy="5384918"/>
            <a:chOff x="-3935" y="620688"/>
            <a:chExt cx="9147935" cy="5384918"/>
          </a:xfrm>
        </p:grpSpPr>
        <p:grpSp>
          <p:nvGrpSpPr>
            <p:cNvPr id="5" name="Group 4"/>
            <p:cNvGrpSpPr/>
            <p:nvPr/>
          </p:nvGrpSpPr>
          <p:grpSpPr>
            <a:xfrm>
              <a:off x="-3935" y="868650"/>
              <a:ext cx="9147935" cy="5136956"/>
              <a:chOff x="-3935" y="868650"/>
              <a:chExt cx="9147935" cy="5136956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935" y="1124744"/>
                <a:ext cx="9144000" cy="1934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358"/>
              <a:stretch/>
            </p:blipFill>
            <p:spPr bwMode="auto">
              <a:xfrm>
                <a:off x="0" y="5445224"/>
                <a:ext cx="9144000" cy="560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" y="3429000"/>
                <a:ext cx="9140065" cy="1933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35496" y="868650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CHAMP:</a:t>
                </a:r>
                <a:endParaRPr lang="en-GB" sz="20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5496" y="3228945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GRACE:</a:t>
                </a:r>
                <a:endParaRPr lang="en-GB" sz="2000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7862880" y="620688"/>
              <a:ext cx="128112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1400km</a:t>
              </a:r>
              <a:endParaRPr lang="en-GB" dirty="0"/>
            </a:p>
          </p:txBody>
        </p:sp>
      </p:grpSp>
      <p:grpSp>
        <p:nvGrpSpPr>
          <p:cNvPr id="11" name="Group 10" descr=" 22"/>
          <p:cNvGrpSpPr/>
          <p:nvPr/>
        </p:nvGrpSpPr>
        <p:grpSpPr>
          <a:xfrm>
            <a:off x="0" y="620688"/>
            <a:ext cx="9144000" cy="5384918"/>
            <a:chOff x="0" y="620688"/>
            <a:chExt cx="9144000" cy="5384918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868650"/>
              <a:ext cx="9144000" cy="5136956"/>
              <a:chOff x="0" y="868650"/>
              <a:chExt cx="9144000" cy="5136956"/>
            </a:xfrm>
          </p:grpSpPr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124744"/>
                <a:ext cx="9144000" cy="1934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358"/>
              <a:stretch/>
            </p:blipFill>
            <p:spPr bwMode="auto">
              <a:xfrm>
                <a:off x="0" y="5445224"/>
                <a:ext cx="9144000" cy="560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429000"/>
                <a:ext cx="9144000" cy="193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35496" y="868650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CHAMP:</a:t>
                </a:r>
                <a:endParaRPr lang="en-GB" sz="20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5496" y="3228945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GRACE:</a:t>
                </a:r>
                <a:endParaRPr lang="en-GB" sz="2000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862880" y="620688"/>
              <a:ext cx="128112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1000km</a:t>
              </a:r>
              <a:endParaRPr lang="en-GB" dirty="0"/>
            </a:p>
          </p:txBody>
        </p:sp>
      </p:grpSp>
      <p:grpSp>
        <p:nvGrpSpPr>
          <p:cNvPr id="19" name="Group 18" descr=" 31"/>
          <p:cNvGrpSpPr/>
          <p:nvPr/>
        </p:nvGrpSpPr>
        <p:grpSpPr>
          <a:xfrm>
            <a:off x="0" y="620688"/>
            <a:ext cx="9144000" cy="5384918"/>
            <a:chOff x="0" y="620688"/>
            <a:chExt cx="9144000" cy="5384918"/>
          </a:xfrm>
        </p:grpSpPr>
        <p:grpSp>
          <p:nvGrpSpPr>
            <p:cNvPr id="20" name="Group 19"/>
            <p:cNvGrpSpPr/>
            <p:nvPr/>
          </p:nvGrpSpPr>
          <p:grpSpPr>
            <a:xfrm>
              <a:off x="0" y="868650"/>
              <a:ext cx="9144000" cy="5136956"/>
              <a:chOff x="0" y="868650"/>
              <a:chExt cx="9144000" cy="5136956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124744"/>
                <a:ext cx="9144000" cy="1934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2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358"/>
              <a:stretch/>
            </p:blipFill>
            <p:spPr bwMode="auto">
              <a:xfrm>
                <a:off x="0" y="5445224"/>
                <a:ext cx="9144000" cy="560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434400"/>
                <a:ext cx="9144000" cy="193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35496" y="868650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CHAMP:</a:t>
                </a:r>
                <a:endParaRPr lang="en-GB" sz="20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5496" y="3228945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GRACE:</a:t>
                </a:r>
                <a:endParaRPr lang="en-GB" sz="2000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7862880" y="620688"/>
              <a:ext cx="117361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750km</a:t>
              </a:r>
              <a:endParaRPr lang="en-GB" dirty="0"/>
            </a:p>
          </p:txBody>
        </p:sp>
      </p:grpSp>
      <p:grpSp>
        <p:nvGrpSpPr>
          <p:cNvPr id="27" name="Group 26" descr=" 39"/>
          <p:cNvGrpSpPr/>
          <p:nvPr/>
        </p:nvGrpSpPr>
        <p:grpSpPr>
          <a:xfrm>
            <a:off x="0" y="619200"/>
            <a:ext cx="9144000" cy="5384918"/>
            <a:chOff x="0" y="620688"/>
            <a:chExt cx="9144000" cy="5384918"/>
          </a:xfrm>
        </p:grpSpPr>
        <p:grpSp>
          <p:nvGrpSpPr>
            <p:cNvPr id="28" name="Group 27"/>
            <p:cNvGrpSpPr/>
            <p:nvPr/>
          </p:nvGrpSpPr>
          <p:grpSpPr>
            <a:xfrm>
              <a:off x="0" y="868650"/>
              <a:ext cx="9144000" cy="5136956"/>
              <a:chOff x="0" y="868650"/>
              <a:chExt cx="9144000" cy="5136956"/>
            </a:xfrm>
          </p:grpSpPr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124744"/>
                <a:ext cx="9144000" cy="1934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358"/>
              <a:stretch/>
            </p:blipFill>
            <p:spPr bwMode="auto">
              <a:xfrm>
                <a:off x="0" y="5445224"/>
                <a:ext cx="9144000" cy="560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4282"/>
              <a:stretch/>
            </p:blipFill>
            <p:spPr bwMode="auto">
              <a:xfrm>
                <a:off x="0" y="3429000"/>
                <a:ext cx="9144000" cy="2026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35496" y="868650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CHAMP:</a:t>
                </a:r>
                <a:endParaRPr lang="en-GB" sz="20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5496" y="3228945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GRACE:</a:t>
                </a:r>
                <a:endParaRPr lang="en-GB" sz="2000" dirty="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7862880" y="620688"/>
              <a:ext cx="110959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500km</a:t>
              </a:r>
              <a:endParaRPr lang="en-GB" dirty="0"/>
            </a:p>
          </p:txBody>
        </p:sp>
      </p:grpSp>
      <p:grpSp>
        <p:nvGrpSpPr>
          <p:cNvPr id="35" name="Group 34" descr=" 47"/>
          <p:cNvGrpSpPr/>
          <p:nvPr/>
        </p:nvGrpSpPr>
        <p:grpSpPr>
          <a:xfrm>
            <a:off x="0" y="620688"/>
            <a:ext cx="9144000" cy="5384918"/>
            <a:chOff x="0" y="620688"/>
            <a:chExt cx="9144000" cy="5384918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24744"/>
              <a:ext cx="9144000" cy="1934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358"/>
            <a:stretch/>
          </p:blipFill>
          <p:spPr bwMode="auto">
            <a:xfrm>
              <a:off x="0" y="5445224"/>
              <a:ext cx="9144000" cy="560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34400"/>
              <a:ext cx="9144000" cy="1934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35496" y="868650"/>
              <a:ext cx="1224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CHAMP:</a:t>
              </a:r>
              <a:endParaRPr lang="en-GB" sz="2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5496" y="3228945"/>
              <a:ext cx="1224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GRACE:</a:t>
              </a:r>
              <a:endParaRPr lang="en-GB" sz="2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862880" y="620688"/>
              <a:ext cx="110959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750km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914908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0960" cy="576064"/>
          </a:xfrm>
        </p:spPr>
        <p:txBody>
          <a:bodyPr/>
          <a:lstStyle/>
          <a:p>
            <a:r>
              <a:rPr lang="en-GB" dirty="0" smtClean="0"/>
              <a:t>CHAMP vs. GRACE</a:t>
            </a:r>
            <a:endParaRPr lang="en-GB" dirty="0"/>
          </a:p>
        </p:txBody>
      </p:sp>
      <p:grpSp>
        <p:nvGrpSpPr>
          <p:cNvPr id="8" name="Group 7" descr=" 8"/>
          <p:cNvGrpSpPr/>
          <p:nvPr/>
        </p:nvGrpSpPr>
        <p:grpSpPr>
          <a:xfrm>
            <a:off x="-3935" y="620688"/>
            <a:ext cx="9147935" cy="5384918"/>
            <a:chOff x="-3935" y="620688"/>
            <a:chExt cx="9147935" cy="5384918"/>
          </a:xfrm>
        </p:grpSpPr>
        <p:grpSp>
          <p:nvGrpSpPr>
            <p:cNvPr id="5" name="Group 4"/>
            <p:cNvGrpSpPr/>
            <p:nvPr/>
          </p:nvGrpSpPr>
          <p:grpSpPr>
            <a:xfrm>
              <a:off x="-3935" y="868650"/>
              <a:ext cx="9147935" cy="5136956"/>
              <a:chOff x="-3935" y="868650"/>
              <a:chExt cx="9147935" cy="5136956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935" y="1124744"/>
                <a:ext cx="9144000" cy="1934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358"/>
              <a:stretch/>
            </p:blipFill>
            <p:spPr bwMode="auto">
              <a:xfrm>
                <a:off x="0" y="5445224"/>
                <a:ext cx="9144000" cy="560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" y="3429000"/>
                <a:ext cx="9140065" cy="1933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35496" y="868650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CHAMP:</a:t>
                </a:r>
                <a:endParaRPr lang="en-GB" sz="20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5496" y="3228945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GRACE:</a:t>
                </a:r>
                <a:endParaRPr lang="en-GB" sz="2000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7862880" y="620688"/>
              <a:ext cx="128112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1400km</a:t>
              </a:r>
              <a:endParaRPr lang="en-GB" dirty="0"/>
            </a:p>
          </p:txBody>
        </p:sp>
      </p:grpSp>
      <p:grpSp>
        <p:nvGrpSpPr>
          <p:cNvPr id="11" name="Group 10" descr=" 22"/>
          <p:cNvGrpSpPr/>
          <p:nvPr/>
        </p:nvGrpSpPr>
        <p:grpSpPr>
          <a:xfrm>
            <a:off x="0" y="620688"/>
            <a:ext cx="9144000" cy="5384918"/>
            <a:chOff x="0" y="620688"/>
            <a:chExt cx="9144000" cy="5384918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868650"/>
              <a:ext cx="9144000" cy="5136956"/>
              <a:chOff x="0" y="868650"/>
              <a:chExt cx="9144000" cy="5136956"/>
            </a:xfrm>
          </p:grpSpPr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124744"/>
                <a:ext cx="9144000" cy="1934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358"/>
              <a:stretch/>
            </p:blipFill>
            <p:spPr bwMode="auto">
              <a:xfrm>
                <a:off x="0" y="5445224"/>
                <a:ext cx="9144000" cy="560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429000"/>
                <a:ext cx="9144000" cy="193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35496" y="868650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CHAMP:</a:t>
                </a:r>
                <a:endParaRPr lang="en-GB" sz="20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5496" y="3228945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GRACE:</a:t>
                </a:r>
                <a:endParaRPr lang="en-GB" sz="2000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862880" y="620688"/>
              <a:ext cx="128112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1000km</a:t>
              </a:r>
              <a:endParaRPr lang="en-GB" dirty="0"/>
            </a:p>
          </p:txBody>
        </p:sp>
      </p:grpSp>
      <p:grpSp>
        <p:nvGrpSpPr>
          <p:cNvPr id="19" name="Group 18" descr=" 31"/>
          <p:cNvGrpSpPr/>
          <p:nvPr/>
        </p:nvGrpSpPr>
        <p:grpSpPr>
          <a:xfrm>
            <a:off x="0" y="620688"/>
            <a:ext cx="9144000" cy="5384918"/>
            <a:chOff x="0" y="620688"/>
            <a:chExt cx="9144000" cy="5384918"/>
          </a:xfrm>
        </p:grpSpPr>
        <p:grpSp>
          <p:nvGrpSpPr>
            <p:cNvPr id="20" name="Group 19"/>
            <p:cNvGrpSpPr/>
            <p:nvPr/>
          </p:nvGrpSpPr>
          <p:grpSpPr>
            <a:xfrm>
              <a:off x="0" y="868650"/>
              <a:ext cx="9144000" cy="5136956"/>
              <a:chOff x="0" y="868650"/>
              <a:chExt cx="9144000" cy="5136956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124744"/>
                <a:ext cx="9144000" cy="1934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2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358"/>
              <a:stretch/>
            </p:blipFill>
            <p:spPr bwMode="auto">
              <a:xfrm>
                <a:off x="0" y="5445224"/>
                <a:ext cx="9144000" cy="560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434400"/>
                <a:ext cx="9144000" cy="193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35496" y="868650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CHAMP:</a:t>
                </a:r>
                <a:endParaRPr lang="en-GB" sz="20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5496" y="3228945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GRACE:</a:t>
                </a:r>
                <a:endParaRPr lang="en-GB" sz="2000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7862880" y="620688"/>
              <a:ext cx="117361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750km</a:t>
              </a:r>
              <a:endParaRPr lang="en-GB" dirty="0"/>
            </a:p>
          </p:txBody>
        </p:sp>
      </p:grpSp>
      <p:grpSp>
        <p:nvGrpSpPr>
          <p:cNvPr id="27" name="Group 26" descr=" 39"/>
          <p:cNvGrpSpPr/>
          <p:nvPr/>
        </p:nvGrpSpPr>
        <p:grpSpPr>
          <a:xfrm>
            <a:off x="0" y="619200"/>
            <a:ext cx="9144000" cy="5384918"/>
            <a:chOff x="0" y="620688"/>
            <a:chExt cx="9144000" cy="5384918"/>
          </a:xfrm>
        </p:grpSpPr>
        <p:grpSp>
          <p:nvGrpSpPr>
            <p:cNvPr id="28" name="Group 27"/>
            <p:cNvGrpSpPr/>
            <p:nvPr/>
          </p:nvGrpSpPr>
          <p:grpSpPr>
            <a:xfrm>
              <a:off x="0" y="868650"/>
              <a:ext cx="9144000" cy="5136956"/>
              <a:chOff x="0" y="868650"/>
              <a:chExt cx="9144000" cy="5136956"/>
            </a:xfrm>
          </p:grpSpPr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124744"/>
                <a:ext cx="9144000" cy="1934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358"/>
              <a:stretch/>
            </p:blipFill>
            <p:spPr bwMode="auto">
              <a:xfrm>
                <a:off x="0" y="5445224"/>
                <a:ext cx="9144000" cy="560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4282"/>
              <a:stretch/>
            </p:blipFill>
            <p:spPr bwMode="auto">
              <a:xfrm>
                <a:off x="0" y="3429000"/>
                <a:ext cx="9144000" cy="2026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35496" y="868650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CHAMP:</a:t>
                </a:r>
                <a:endParaRPr lang="en-GB" sz="20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5496" y="3228945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GRACE:</a:t>
                </a:r>
                <a:endParaRPr lang="en-GB" sz="2000" dirty="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7862880" y="620688"/>
              <a:ext cx="110959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500km</a:t>
              </a:r>
              <a:endParaRPr lang="en-GB" dirty="0"/>
            </a:p>
          </p:txBody>
        </p:sp>
      </p:grpSp>
      <p:grpSp>
        <p:nvGrpSpPr>
          <p:cNvPr id="35" name="Group 34" descr=" 47"/>
          <p:cNvGrpSpPr/>
          <p:nvPr/>
        </p:nvGrpSpPr>
        <p:grpSpPr>
          <a:xfrm>
            <a:off x="0" y="620688"/>
            <a:ext cx="9144000" cy="5384918"/>
            <a:chOff x="0" y="620688"/>
            <a:chExt cx="9144000" cy="5384918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24744"/>
              <a:ext cx="9144000" cy="1934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358"/>
            <a:stretch/>
          </p:blipFill>
          <p:spPr bwMode="auto">
            <a:xfrm>
              <a:off x="0" y="5445224"/>
              <a:ext cx="9144000" cy="560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34400"/>
              <a:ext cx="9144000" cy="1934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35496" y="868650"/>
              <a:ext cx="1224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CHAMP:</a:t>
              </a:r>
              <a:endParaRPr lang="en-GB" sz="2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5496" y="3228945"/>
              <a:ext cx="1224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GRACE:</a:t>
              </a:r>
              <a:endParaRPr lang="en-GB" sz="2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862880" y="620688"/>
              <a:ext cx="110959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750km</a:t>
              </a:r>
              <a:endParaRPr lang="en-GB" dirty="0"/>
            </a:p>
          </p:txBody>
        </p:sp>
      </p:grpSp>
      <p:grpSp>
        <p:nvGrpSpPr>
          <p:cNvPr id="42" name="Group 41" descr=" 54"/>
          <p:cNvGrpSpPr/>
          <p:nvPr/>
        </p:nvGrpSpPr>
        <p:grpSpPr>
          <a:xfrm>
            <a:off x="0" y="619200"/>
            <a:ext cx="9144000" cy="5384918"/>
            <a:chOff x="0" y="620688"/>
            <a:chExt cx="9144000" cy="5384918"/>
          </a:xfrm>
        </p:grpSpPr>
        <p:grpSp>
          <p:nvGrpSpPr>
            <p:cNvPr id="43" name="Group 42"/>
            <p:cNvGrpSpPr/>
            <p:nvPr/>
          </p:nvGrpSpPr>
          <p:grpSpPr>
            <a:xfrm>
              <a:off x="0" y="868650"/>
              <a:ext cx="9144000" cy="5136956"/>
              <a:chOff x="0" y="868650"/>
              <a:chExt cx="9144000" cy="5136956"/>
            </a:xfrm>
          </p:grpSpPr>
          <p:pic>
            <p:nvPicPr>
              <p:cNvPr id="45" name="Picture 4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358"/>
              <a:stretch/>
            </p:blipFill>
            <p:spPr bwMode="auto">
              <a:xfrm>
                <a:off x="0" y="5445224"/>
                <a:ext cx="9144000" cy="560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429000"/>
                <a:ext cx="9144000" cy="1934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124744"/>
                <a:ext cx="9144000" cy="193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35496" y="868650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CHAMP:</a:t>
                </a:r>
                <a:endParaRPr lang="en-GB" sz="20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5496" y="3228945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GRACE:</a:t>
                </a:r>
                <a:endParaRPr lang="en-GB" sz="2000" dirty="0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7862880" y="620688"/>
              <a:ext cx="110959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750km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061023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787005"/>
            <a:ext cx="7772400" cy="1362075"/>
          </a:xfrm>
        </p:spPr>
        <p:txBody>
          <a:bodyPr/>
          <a:lstStyle/>
          <a:p>
            <a:r>
              <a:rPr lang="en-GB" dirty="0" smtClean="0"/>
              <a:t>Evaluation with Hydro-Meteorology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73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0" y="3251"/>
            <a:ext cx="8748464" cy="617437"/>
          </a:xfrm>
        </p:spPr>
        <p:txBody>
          <a:bodyPr/>
          <a:lstStyle/>
          <a:p>
            <a:r>
              <a:rPr lang="en-US" sz="4000" u="none" dirty="0" smtClean="0"/>
              <a:t>Mass change as a hydrological observable</a:t>
            </a:r>
            <a:endParaRPr lang="en-US" sz="4000" u="non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BC392-EC7F-4C6B-B1C0-448F7A87341B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5262" y="620688"/>
            <a:ext cx="675513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llipse 14"/>
          <p:cNvSpPr/>
          <p:nvPr/>
        </p:nvSpPr>
        <p:spPr bwMode="auto">
          <a:xfrm>
            <a:off x="3419872" y="2132856"/>
            <a:ext cx="2520280" cy="230425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Arial" charset="0"/>
              </a:rPr>
              <a:t>Balance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38299"/>
              </p:ext>
            </p:extLst>
          </p:nvPr>
        </p:nvGraphicFramePr>
        <p:xfrm>
          <a:off x="-25087" y="692696"/>
          <a:ext cx="3084919" cy="1493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492"/>
                <a:gridCol w="209379"/>
                <a:gridCol w="2277048"/>
              </a:tblGrid>
              <a:tr h="330574">
                <a:tc>
                  <a:txBody>
                    <a:bodyPr/>
                    <a:lstStyle/>
                    <a:p>
                      <a:pPr algn="r"/>
                      <a:r>
                        <a:rPr lang="en-US" sz="2000" i="1" dirty="0" smtClean="0"/>
                        <a:t>P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=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precipitation</a:t>
                      </a:r>
                      <a:endParaRPr lang="en-US" sz="2000" dirty="0"/>
                    </a:p>
                  </a:txBody>
                  <a:tcPr>
                    <a:lnB>
                      <a:noFill/>
                    </a:lnB>
                  </a:tcPr>
                </a:tc>
              </a:tr>
              <a:tr h="319921">
                <a:tc>
                  <a:txBody>
                    <a:bodyPr/>
                    <a:lstStyle/>
                    <a:p>
                      <a:pPr algn="r"/>
                      <a:r>
                        <a:rPr lang="en-US" sz="2000" i="1" dirty="0" err="1" smtClean="0"/>
                        <a:t>ET</a:t>
                      </a:r>
                      <a:r>
                        <a:rPr lang="en-US" sz="2000" i="1" baseline="-25000" dirty="0" err="1" smtClean="0"/>
                        <a:t>a</a:t>
                      </a:r>
                      <a:endParaRPr lang="en-US" sz="20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=</a:t>
                      </a:r>
                      <a:endParaRPr lang="en-US" sz="2000" dirty="0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evapo</a:t>
                      </a:r>
                      <a:r>
                        <a:rPr lang="en-US" sz="2000" dirty="0" smtClean="0"/>
                        <a:t>-transpiration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267">
                <a:tc>
                  <a:txBody>
                    <a:bodyPr/>
                    <a:lstStyle/>
                    <a:p>
                      <a:pPr algn="r"/>
                      <a:r>
                        <a:rPr lang="en-US" sz="2000" i="1" dirty="0" smtClean="0"/>
                        <a:t>R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=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runoff</a:t>
                      </a:r>
                      <a:endParaRPr lang="en-US" sz="2000" dirty="0"/>
                    </a:p>
                  </a:txBody>
                  <a:tcPr>
                    <a:lnT>
                      <a:noFill/>
                    </a:lnT>
                  </a:tcPr>
                </a:tc>
              </a:tr>
            </a:tbl>
          </a:graphicData>
        </a:graphic>
      </p:graphicFrame>
      <p:sp>
        <p:nvSpPr>
          <p:cNvPr id="19" name="Textfeld 18"/>
          <p:cNvSpPr txBox="1"/>
          <p:nvPr/>
        </p:nvSpPr>
        <p:spPr>
          <a:xfrm>
            <a:off x="344175" y="3938542"/>
            <a:ext cx="19235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= divergence of vertically integrated moisture flux</a:t>
            </a:r>
            <a:endParaRPr lang="en-US" dirty="0"/>
          </a:p>
        </p:txBody>
      </p:sp>
      <p:pic>
        <p:nvPicPr>
          <p:cNvPr id="20" name="Grafik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7" y="4005064"/>
            <a:ext cx="571500" cy="264795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107869"/>
            <a:ext cx="2183130" cy="533400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7704856" y="2742019"/>
            <a:ext cx="1403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CHAMP</a:t>
            </a:r>
          </a:p>
          <a:p>
            <a:r>
              <a:rPr lang="en-US" dirty="0" smtClean="0"/>
              <a:t>GRACE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94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576064"/>
          </a:xfrm>
        </p:spPr>
        <p:txBody>
          <a:bodyPr/>
          <a:lstStyle/>
          <a:p>
            <a:r>
              <a:rPr lang="en-GB" dirty="0" smtClean="0"/>
              <a:t>Mass estimate &amp; correlation – 750km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1" y="3487638"/>
            <a:ext cx="8027987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0688"/>
            <a:ext cx="8904287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86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76064"/>
          </a:xfrm>
        </p:spPr>
        <p:txBody>
          <a:bodyPr/>
          <a:lstStyle/>
          <a:p>
            <a:r>
              <a:rPr lang="en-GB" dirty="0" smtClean="0"/>
              <a:t>Mass estimate &amp; correlation – 450km</a:t>
            </a:r>
            <a:endParaRPr lang="en-GB" dirty="0"/>
          </a:p>
        </p:txBody>
      </p:sp>
      <p:pic>
        <p:nvPicPr>
          <p:cNvPr id="1026" name="Picture 2" descr="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85" y="3429000"/>
            <a:ext cx="7942263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 1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151813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454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76064"/>
          </a:xfrm>
        </p:spPr>
        <p:txBody>
          <a:bodyPr/>
          <a:lstStyle/>
          <a:p>
            <a:r>
              <a:rPr lang="en-GB" dirty="0" smtClean="0"/>
              <a:t>Mass estimate &amp; correlation – 450km</a:t>
            </a:r>
            <a:endParaRPr lang="en-GB" dirty="0"/>
          </a:p>
        </p:txBody>
      </p:sp>
      <p:pic>
        <p:nvPicPr>
          <p:cNvPr id="1026" name="Picture 2" descr="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85" y="3429000"/>
            <a:ext cx="7942263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 1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151813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 descr=" 4"/>
          <p:cNvSpPr/>
          <p:nvPr/>
        </p:nvSpPr>
        <p:spPr bwMode="auto">
          <a:xfrm>
            <a:off x="0" y="764704"/>
            <a:ext cx="9144000" cy="5274146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TextBox 5" descr=" 3"/>
          <p:cNvSpPr txBox="1"/>
          <p:nvPr/>
        </p:nvSpPr>
        <p:spPr>
          <a:xfrm>
            <a:off x="1691680" y="2924944"/>
            <a:ext cx="5976664" cy="830997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“Optimal” filter radius is catchment and signal dependent (see </a:t>
            </a:r>
            <a:r>
              <a:rPr lang="en-GB" dirty="0" err="1" smtClean="0"/>
              <a:t>Tourian</a:t>
            </a:r>
            <a:r>
              <a:rPr lang="en-GB" dirty="0" smtClean="0"/>
              <a:t> 2013)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604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787005"/>
            <a:ext cx="7772400" cy="1362075"/>
          </a:xfrm>
        </p:spPr>
        <p:txBody>
          <a:bodyPr/>
          <a:lstStyle/>
          <a:p>
            <a:r>
              <a:rPr lang="en-GB" dirty="0" smtClean="0"/>
              <a:t>Evaluation with GPS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3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179512" y="44624"/>
            <a:ext cx="8640960" cy="576064"/>
          </a:xfrm>
        </p:spPr>
        <p:txBody>
          <a:bodyPr/>
          <a:lstStyle/>
          <a:p>
            <a:r>
              <a:rPr lang="en-GB" dirty="0" smtClean="0"/>
              <a:t>Loading analysis - Amazon</a:t>
            </a:r>
            <a:endParaRPr lang="en-GB" dirty="0"/>
          </a:p>
        </p:txBody>
      </p:sp>
      <p:pic>
        <p:nvPicPr>
          <p:cNvPr id="4" name="Picture 2" descr="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8" r="9757"/>
          <a:stretch/>
        </p:blipFill>
        <p:spPr bwMode="auto">
          <a:xfrm>
            <a:off x="890909" y="990093"/>
            <a:ext cx="4041131" cy="567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 descr=" 3"/>
          <p:cNvSpPr txBox="1"/>
          <p:nvPr/>
        </p:nvSpPr>
        <p:spPr>
          <a:xfrm>
            <a:off x="2267744" y="759260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750 km</a:t>
            </a:r>
            <a:endParaRPr lang="en-GB" dirty="0"/>
          </a:p>
        </p:txBody>
      </p:sp>
      <p:sp>
        <p:nvSpPr>
          <p:cNvPr id="5" name="TextBox 4" descr=" 5"/>
          <p:cNvSpPr txBox="1"/>
          <p:nvPr/>
        </p:nvSpPr>
        <p:spPr>
          <a:xfrm>
            <a:off x="2811" y="2204864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CHAMP</a:t>
            </a:r>
            <a:endParaRPr lang="en-GB" sz="2000" dirty="0"/>
          </a:p>
        </p:txBody>
      </p:sp>
      <p:sp>
        <p:nvSpPr>
          <p:cNvPr id="9" name="TextBox 8" descr=" 9"/>
          <p:cNvSpPr txBox="1"/>
          <p:nvPr/>
        </p:nvSpPr>
        <p:spPr>
          <a:xfrm>
            <a:off x="17238" y="4613066"/>
            <a:ext cx="1098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GRACE</a:t>
            </a:r>
            <a:endParaRPr lang="en-GB" sz="2000" dirty="0"/>
          </a:p>
        </p:txBody>
      </p:sp>
      <p:pic>
        <p:nvPicPr>
          <p:cNvPr id="4099" name="Picture 3" descr=" 409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8" r="10300"/>
          <a:stretch/>
        </p:blipFill>
        <p:spPr bwMode="auto">
          <a:xfrm>
            <a:off x="4890595" y="1052161"/>
            <a:ext cx="4001885" cy="561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 descr=" 7"/>
          <p:cNvSpPr txBox="1"/>
          <p:nvPr/>
        </p:nvSpPr>
        <p:spPr>
          <a:xfrm>
            <a:off x="6294258" y="821328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  <a:r>
              <a:rPr lang="en-GB" dirty="0" smtClean="0"/>
              <a:t>50 km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171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744221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5984" y="116632"/>
            <a:ext cx="7772400" cy="457200"/>
          </a:xfrm>
        </p:spPr>
        <p:txBody>
          <a:bodyPr/>
          <a:lstStyle/>
          <a:p>
            <a:r>
              <a:rPr lang="en-US" dirty="0" smtClean="0"/>
              <a:t>GRACE und GRACE Follow-On (GFO)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8AE29-8EAF-4F25-98D1-0B9827499619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279011" y="743343"/>
            <a:ext cx="6093189" cy="2685657"/>
            <a:chOff x="2209800" y="1169987"/>
            <a:chExt cx="6093189" cy="2673350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1" t="17937" r="37323" b="52731"/>
            <a:stretch>
              <a:fillRect/>
            </a:stretch>
          </p:blipFill>
          <p:spPr bwMode="auto">
            <a:xfrm>
              <a:off x="2278063" y="1454150"/>
              <a:ext cx="2879725" cy="2389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2209800" y="1169987"/>
              <a:ext cx="119616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2000" dirty="0" err="1">
                  <a:latin typeface="Microsoft Sans Serif" pitchFamily="34" charset="0"/>
                </a:rPr>
                <a:t>Low-low</a:t>
              </a:r>
              <a:r>
                <a:rPr lang="de-DE" sz="2000" dirty="0">
                  <a:latin typeface="Microsoft Sans Serif" pitchFamily="34" charset="0"/>
                </a:rPr>
                <a:t> </a:t>
              </a:r>
            </a:p>
          </p:txBody>
        </p:sp>
        <p:pic>
          <p:nvPicPr>
            <p:cNvPr id="15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9" r="4021"/>
            <a:stretch>
              <a:fillRect/>
            </a:stretch>
          </p:blipFill>
          <p:spPr bwMode="auto">
            <a:xfrm>
              <a:off x="5726477" y="1255713"/>
              <a:ext cx="2576512" cy="2320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7498126" y="3628303"/>
              <a:ext cx="804863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800" dirty="0">
                  <a:latin typeface="Microsoft Sans Serif" pitchFamily="34" charset="0"/>
                  <a:cs typeface="Arial" pitchFamily="34" charset="0"/>
                </a:rPr>
                <a:t>© CSR Texas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6516216" y="1211268"/>
            <a:ext cx="25230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K-Band (Laser)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Accelerometer</a:t>
            </a:r>
            <a:endParaRPr lang="en-US" dirty="0"/>
          </a:p>
        </p:txBody>
      </p:sp>
      <p:grpSp>
        <p:nvGrpSpPr>
          <p:cNvPr id="25" name="Gruppieren 24"/>
          <p:cNvGrpSpPr/>
          <p:nvPr/>
        </p:nvGrpSpPr>
        <p:grpSpPr>
          <a:xfrm>
            <a:off x="3689547" y="3861048"/>
            <a:ext cx="5010445" cy="1714945"/>
            <a:chOff x="4391025" y="4610100"/>
            <a:chExt cx="5010445" cy="1457325"/>
          </a:xfrm>
        </p:grpSpPr>
        <p:sp>
          <p:nvSpPr>
            <p:cNvPr id="23" name="Ellipse 22"/>
            <p:cNvSpPr/>
            <p:nvPr/>
          </p:nvSpPr>
          <p:spPr bwMode="auto">
            <a:xfrm>
              <a:off x="4391025" y="4905375"/>
              <a:ext cx="2231960" cy="1162050"/>
            </a:xfrm>
            <a:prstGeom prst="ellips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6076521" y="4610100"/>
              <a:ext cx="3324949" cy="392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~ 4-5 year data gap (?)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9" name="Gerade Verbindung 8"/>
          <p:cNvCxnSpPr/>
          <p:nvPr/>
        </p:nvCxnSpPr>
        <p:spPr bwMode="auto">
          <a:xfrm>
            <a:off x="4176000" y="3556223"/>
            <a:ext cx="0" cy="21050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hteck 7"/>
          <p:cNvSpPr/>
          <p:nvPr/>
        </p:nvSpPr>
        <p:spPr bwMode="auto">
          <a:xfrm>
            <a:off x="3696189" y="3212976"/>
            <a:ext cx="1019827" cy="34324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924321" y="5785519"/>
            <a:ext cx="55335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b="1" dirty="0" err="1" smtClean="0"/>
              <a:t>year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45086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179512" y="44624"/>
            <a:ext cx="8640960" cy="576064"/>
          </a:xfrm>
        </p:spPr>
        <p:txBody>
          <a:bodyPr/>
          <a:lstStyle/>
          <a:p>
            <a:r>
              <a:rPr lang="en-GB" dirty="0" smtClean="0"/>
              <a:t>Loading analysis - Amazon</a:t>
            </a:r>
            <a:endParaRPr lang="en-GB" dirty="0"/>
          </a:p>
        </p:txBody>
      </p:sp>
      <p:pic>
        <p:nvPicPr>
          <p:cNvPr id="4" name="Picture 2" descr="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8" r="9757"/>
          <a:stretch/>
        </p:blipFill>
        <p:spPr bwMode="auto">
          <a:xfrm>
            <a:off x="890909" y="990093"/>
            <a:ext cx="4041131" cy="567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 descr=" 3"/>
          <p:cNvSpPr txBox="1"/>
          <p:nvPr/>
        </p:nvSpPr>
        <p:spPr>
          <a:xfrm>
            <a:off x="2267744" y="759260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750 km</a:t>
            </a:r>
            <a:endParaRPr lang="en-GB" dirty="0"/>
          </a:p>
        </p:txBody>
      </p:sp>
      <p:sp>
        <p:nvSpPr>
          <p:cNvPr id="5" name="TextBox 4" descr=" 5"/>
          <p:cNvSpPr txBox="1"/>
          <p:nvPr/>
        </p:nvSpPr>
        <p:spPr>
          <a:xfrm>
            <a:off x="2811" y="2204864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CHAMP</a:t>
            </a:r>
            <a:endParaRPr lang="en-GB" sz="2000" dirty="0"/>
          </a:p>
        </p:txBody>
      </p:sp>
      <p:sp>
        <p:nvSpPr>
          <p:cNvPr id="9" name="TextBox 8" descr=" 9"/>
          <p:cNvSpPr txBox="1"/>
          <p:nvPr/>
        </p:nvSpPr>
        <p:spPr>
          <a:xfrm>
            <a:off x="17238" y="4613066"/>
            <a:ext cx="1098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GRACE</a:t>
            </a:r>
            <a:endParaRPr lang="en-GB" sz="2000" dirty="0"/>
          </a:p>
        </p:txBody>
      </p:sp>
      <p:pic>
        <p:nvPicPr>
          <p:cNvPr id="4099" name="Picture 3" descr=" 409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8" r="10300"/>
          <a:stretch/>
        </p:blipFill>
        <p:spPr bwMode="auto">
          <a:xfrm>
            <a:off x="4890595" y="1052161"/>
            <a:ext cx="4001885" cy="561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 descr=" 7"/>
          <p:cNvSpPr txBox="1"/>
          <p:nvPr/>
        </p:nvSpPr>
        <p:spPr>
          <a:xfrm>
            <a:off x="6294258" y="821328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  <a:r>
              <a:rPr lang="en-GB" dirty="0" smtClean="0"/>
              <a:t>50 km</a:t>
            </a:r>
            <a:endParaRPr lang="en-GB" dirty="0"/>
          </a:p>
        </p:txBody>
      </p:sp>
      <p:sp>
        <p:nvSpPr>
          <p:cNvPr id="10" name="Rectangle 9" descr=" 11"/>
          <p:cNvSpPr/>
          <p:nvPr/>
        </p:nvSpPr>
        <p:spPr bwMode="auto">
          <a:xfrm>
            <a:off x="20199" y="821328"/>
            <a:ext cx="9144000" cy="5904656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1" name="Group 10" descr=" 16"/>
          <p:cNvGrpSpPr/>
          <p:nvPr/>
        </p:nvGrpSpPr>
        <p:grpSpPr>
          <a:xfrm>
            <a:off x="1259632" y="1124744"/>
            <a:ext cx="6938764" cy="4443010"/>
            <a:chOff x="1293381" y="1484784"/>
            <a:chExt cx="6938764" cy="444301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935" y="1774948"/>
              <a:ext cx="6600210" cy="3884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865023" y="2130273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rgbClr val="0000FF"/>
                  </a:solidFill>
                </a:rPr>
                <a:t>GPS</a:t>
              </a:r>
              <a:endParaRPr lang="en-GB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92280" y="3068960"/>
              <a:ext cx="7393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rgbClr val="FF0000"/>
                  </a:solidFill>
                </a:rPr>
                <a:t>GRACE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91880" y="3077101"/>
              <a:ext cx="747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/>
                <a:t>CHAMP</a:t>
              </a:r>
              <a:endParaRPr lang="en-GB" sz="1200" b="1" dirty="0"/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>
              <a:off x="3865540" y="2708920"/>
              <a:ext cx="0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 rot="16200000">
              <a:off x="1089799" y="3468832"/>
              <a:ext cx="74571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/>
                <a:t> [mm]</a:t>
              </a:r>
              <a:endParaRPr lang="en-GB" sz="16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 rot="21600000">
              <a:off x="4628912" y="5589240"/>
              <a:ext cx="60625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/>
                <a:t>year</a:t>
              </a:r>
              <a:endParaRPr lang="en-GB" sz="16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89791" y="1484784"/>
              <a:ext cx="325441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/>
                <a:t>Surface displacement  - 450 km</a:t>
              </a:r>
              <a:endParaRPr lang="en-GB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20039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 512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r="2142"/>
          <a:stretch/>
        </p:blipFill>
        <p:spPr bwMode="auto">
          <a:xfrm>
            <a:off x="325941" y="1124744"/>
            <a:ext cx="4346092" cy="551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179512" y="44624"/>
            <a:ext cx="8640960" cy="576064"/>
          </a:xfrm>
        </p:spPr>
        <p:txBody>
          <a:bodyPr/>
          <a:lstStyle/>
          <a:p>
            <a:r>
              <a:rPr lang="en-GB" dirty="0" smtClean="0"/>
              <a:t>Loading analysis – South Africa</a:t>
            </a:r>
            <a:endParaRPr lang="en-GB" dirty="0"/>
          </a:p>
        </p:txBody>
      </p:sp>
      <p:sp>
        <p:nvSpPr>
          <p:cNvPr id="6" name="TextBox 5" descr=" 6"/>
          <p:cNvSpPr txBox="1"/>
          <p:nvPr/>
        </p:nvSpPr>
        <p:spPr>
          <a:xfrm>
            <a:off x="1901708" y="794951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750 km</a:t>
            </a:r>
            <a:endParaRPr lang="en-GB" dirty="0"/>
          </a:p>
        </p:txBody>
      </p:sp>
      <p:sp>
        <p:nvSpPr>
          <p:cNvPr id="8" name="TextBox 7" descr=" 8"/>
          <p:cNvSpPr txBox="1"/>
          <p:nvPr/>
        </p:nvSpPr>
        <p:spPr>
          <a:xfrm rot="16200000">
            <a:off x="-339108" y="2204864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CHAMP</a:t>
            </a:r>
            <a:endParaRPr lang="en-GB" sz="2000" dirty="0"/>
          </a:p>
        </p:txBody>
      </p:sp>
      <p:sp>
        <p:nvSpPr>
          <p:cNvPr id="9" name="TextBox 8" descr=" 9"/>
          <p:cNvSpPr txBox="1"/>
          <p:nvPr/>
        </p:nvSpPr>
        <p:spPr>
          <a:xfrm rot="16200000">
            <a:off x="-357149" y="4613066"/>
            <a:ext cx="1098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GRACE</a:t>
            </a:r>
            <a:endParaRPr lang="en-GB" sz="2000" dirty="0"/>
          </a:p>
        </p:txBody>
      </p:sp>
      <p:pic>
        <p:nvPicPr>
          <p:cNvPr id="5125" name="Picture 5" descr=" 512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7" r="2051"/>
          <a:stretch/>
        </p:blipFill>
        <p:spPr bwMode="auto">
          <a:xfrm>
            <a:off x="4733403" y="1124744"/>
            <a:ext cx="4375101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 descr=" 7"/>
          <p:cNvSpPr txBox="1"/>
          <p:nvPr/>
        </p:nvSpPr>
        <p:spPr>
          <a:xfrm>
            <a:off x="6294258" y="821328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  <a:r>
              <a:rPr lang="en-GB" dirty="0" smtClean="0"/>
              <a:t>50 km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277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 512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r="2142"/>
          <a:stretch/>
        </p:blipFill>
        <p:spPr bwMode="auto">
          <a:xfrm>
            <a:off x="325941" y="1124744"/>
            <a:ext cx="4346092" cy="551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179512" y="44624"/>
            <a:ext cx="8640960" cy="576064"/>
          </a:xfrm>
        </p:spPr>
        <p:txBody>
          <a:bodyPr/>
          <a:lstStyle/>
          <a:p>
            <a:r>
              <a:rPr lang="en-GB" dirty="0" smtClean="0"/>
              <a:t>Loading analysis – South Africa</a:t>
            </a:r>
            <a:endParaRPr lang="en-GB" dirty="0"/>
          </a:p>
        </p:txBody>
      </p:sp>
      <p:sp>
        <p:nvSpPr>
          <p:cNvPr id="6" name="TextBox 5" descr=" 6"/>
          <p:cNvSpPr txBox="1"/>
          <p:nvPr/>
        </p:nvSpPr>
        <p:spPr>
          <a:xfrm>
            <a:off x="1901708" y="794951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750 km</a:t>
            </a:r>
            <a:endParaRPr lang="en-GB" dirty="0"/>
          </a:p>
        </p:txBody>
      </p:sp>
      <p:sp>
        <p:nvSpPr>
          <p:cNvPr id="8" name="TextBox 7" descr=" 8"/>
          <p:cNvSpPr txBox="1"/>
          <p:nvPr/>
        </p:nvSpPr>
        <p:spPr>
          <a:xfrm rot="16200000">
            <a:off x="-339108" y="2204864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CHAMP</a:t>
            </a:r>
            <a:endParaRPr lang="en-GB" sz="2000" dirty="0"/>
          </a:p>
        </p:txBody>
      </p:sp>
      <p:sp>
        <p:nvSpPr>
          <p:cNvPr id="9" name="TextBox 8" descr=" 9"/>
          <p:cNvSpPr txBox="1"/>
          <p:nvPr/>
        </p:nvSpPr>
        <p:spPr>
          <a:xfrm rot="16200000">
            <a:off x="-357149" y="4613066"/>
            <a:ext cx="1098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GRACE</a:t>
            </a:r>
            <a:endParaRPr lang="en-GB" sz="2000" dirty="0"/>
          </a:p>
        </p:txBody>
      </p:sp>
      <p:pic>
        <p:nvPicPr>
          <p:cNvPr id="5125" name="Picture 5" descr=" 512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7" r="2051"/>
          <a:stretch/>
        </p:blipFill>
        <p:spPr bwMode="auto">
          <a:xfrm>
            <a:off x="4733403" y="1124744"/>
            <a:ext cx="4375101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 descr=" 7"/>
          <p:cNvSpPr txBox="1"/>
          <p:nvPr/>
        </p:nvSpPr>
        <p:spPr>
          <a:xfrm>
            <a:off x="6294258" y="821328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  <a:r>
              <a:rPr lang="en-GB" dirty="0" smtClean="0"/>
              <a:t>50 km</a:t>
            </a:r>
            <a:endParaRPr lang="en-GB" dirty="0"/>
          </a:p>
        </p:txBody>
      </p:sp>
      <p:sp>
        <p:nvSpPr>
          <p:cNvPr id="10" name="Rectangle 9" descr=" 12"/>
          <p:cNvSpPr/>
          <p:nvPr/>
        </p:nvSpPr>
        <p:spPr bwMode="auto">
          <a:xfrm>
            <a:off x="0" y="730846"/>
            <a:ext cx="9144000" cy="5904656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1" name="Group 10" descr=" 4"/>
          <p:cNvGrpSpPr/>
          <p:nvPr/>
        </p:nvGrpSpPr>
        <p:grpSpPr>
          <a:xfrm>
            <a:off x="593942" y="1875980"/>
            <a:ext cx="7827238" cy="2842834"/>
            <a:chOff x="593942" y="1875980"/>
            <a:chExt cx="7827238" cy="2842834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218" y="2071598"/>
              <a:ext cx="7657962" cy="2289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980432" y="2673464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rgbClr val="3366CC"/>
                  </a:solidFill>
                </a:rPr>
                <a:t>GPS</a:t>
              </a:r>
              <a:endParaRPr lang="en-GB" sz="1200" b="1" dirty="0">
                <a:solidFill>
                  <a:srgbClr val="3366CC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34244" y="2578561"/>
              <a:ext cx="747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/>
                <a:t>CHAMP</a:t>
              </a:r>
              <a:endParaRPr lang="en-GB" sz="1200" b="1" dirty="0"/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3707904" y="2780928"/>
              <a:ext cx="0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6444208" y="3584049"/>
              <a:ext cx="7393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rgbClr val="FF0000"/>
                  </a:solidFill>
                </a:rPr>
                <a:t>GRACE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 flipH="1">
              <a:off x="6813860" y="3404029"/>
              <a:ext cx="206412" cy="18002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2915816" y="1875980"/>
              <a:ext cx="325441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/>
                <a:t>Surface displacement  - 450 km</a:t>
              </a:r>
              <a:endParaRPr lang="en-GB" sz="16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390360" y="3047111"/>
              <a:ext cx="74571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/>
                <a:t> [mm]</a:t>
              </a:r>
              <a:endParaRPr lang="en-GB" sz="16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83968" y="4380260"/>
              <a:ext cx="60625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/>
                <a:t>year</a:t>
              </a:r>
              <a:endParaRPr lang="en-GB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77238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179512" y="44624"/>
            <a:ext cx="8640960" cy="576064"/>
          </a:xfrm>
        </p:spPr>
        <p:txBody>
          <a:bodyPr/>
          <a:lstStyle/>
          <a:p>
            <a:r>
              <a:rPr lang="en-GB" dirty="0" smtClean="0"/>
              <a:t>Loading analysis – East Asia</a:t>
            </a:r>
            <a:endParaRPr lang="en-GB" dirty="0"/>
          </a:p>
        </p:txBody>
      </p:sp>
      <p:pic>
        <p:nvPicPr>
          <p:cNvPr id="3075" name="Picture 3" descr=" 307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3" r="2234"/>
          <a:stretch/>
        </p:blipFill>
        <p:spPr bwMode="auto">
          <a:xfrm>
            <a:off x="323528" y="980728"/>
            <a:ext cx="4392488" cy="562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 descr=" 8"/>
          <p:cNvSpPr txBox="1"/>
          <p:nvPr/>
        </p:nvSpPr>
        <p:spPr>
          <a:xfrm rot="16200000">
            <a:off x="-339108" y="2204864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CHAMP</a:t>
            </a:r>
            <a:endParaRPr lang="en-GB" sz="2000" dirty="0"/>
          </a:p>
        </p:txBody>
      </p:sp>
      <p:sp>
        <p:nvSpPr>
          <p:cNvPr id="9" name="TextBox 8" descr=" 9"/>
          <p:cNvSpPr txBox="1"/>
          <p:nvPr/>
        </p:nvSpPr>
        <p:spPr>
          <a:xfrm rot="16200000">
            <a:off x="-357149" y="4613066"/>
            <a:ext cx="1098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GRACE</a:t>
            </a:r>
            <a:endParaRPr lang="en-GB" sz="2000" dirty="0"/>
          </a:p>
        </p:txBody>
      </p:sp>
      <p:pic>
        <p:nvPicPr>
          <p:cNvPr id="3076" name="Picture 4" descr=" 307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5" r="1962"/>
          <a:stretch/>
        </p:blipFill>
        <p:spPr bwMode="auto">
          <a:xfrm>
            <a:off x="4716016" y="984040"/>
            <a:ext cx="4438986" cy="568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 descr=" 6"/>
          <p:cNvSpPr txBox="1"/>
          <p:nvPr/>
        </p:nvSpPr>
        <p:spPr>
          <a:xfrm>
            <a:off x="1835696" y="764704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750 km</a:t>
            </a:r>
            <a:endParaRPr lang="en-GB" dirty="0"/>
          </a:p>
        </p:txBody>
      </p:sp>
      <p:sp>
        <p:nvSpPr>
          <p:cNvPr id="7" name="TextBox 6" descr=" 7"/>
          <p:cNvSpPr txBox="1"/>
          <p:nvPr/>
        </p:nvSpPr>
        <p:spPr>
          <a:xfrm>
            <a:off x="6294258" y="821328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  <a:r>
              <a:rPr lang="en-GB" dirty="0" smtClean="0"/>
              <a:t>50 km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277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179512" y="44624"/>
            <a:ext cx="8640960" cy="576064"/>
          </a:xfrm>
        </p:spPr>
        <p:txBody>
          <a:bodyPr/>
          <a:lstStyle/>
          <a:p>
            <a:r>
              <a:rPr lang="en-GB" dirty="0" smtClean="0"/>
              <a:t>Loading analysis – East Asia</a:t>
            </a:r>
            <a:endParaRPr lang="en-GB" dirty="0"/>
          </a:p>
        </p:txBody>
      </p:sp>
      <p:pic>
        <p:nvPicPr>
          <p:cNvPr id="3075" name="Picture 3" descr=" 307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3" r="2234"/>
          <a:stretch/>
        </p:blipFill>
        <p:spPr bwMode="auto">
          <a:xfrm>
            <a:off x="323528" y="980728"/>
            <a:ext cx="4392488" cy="562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 descr=" 8"/>
          <p:cNvSpPr txBox="1"/>
          <p:nvPr/>
        </p:nvSpPr>
        <p:spPr>
          <a:xfrm rot="16200000">
            <a:off x="-339108" y="2204864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CHAMP</a:t>
            </a:r>
            <a:endParaRPr lang="en-GB" sz="2000" dirty="0"/>
          </a:p>
        </p:txBody>
      </p:sp>
      <p:sp>
        <p:nvSpPr>
          <p:cNvPr id="9" name="TextBox 8" descr=" 9"/>
          <p:cNvSpPr txBox="1"/>
          <p:nvPr/>
        </p:nvSpPr>
        <p:spPr>
          <a:xfrm rot="16200000">
            <a:off x="-357149" y="4613066"/>
            <a:ext cx="1098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GRACE</a:t>
            </a:r>
            <a:endParaRPr lang="en-GB" sz="2000" dirty="0"/>
          </a:p>
        </p:txBody>
      </p:sp>
      <p:pic>
        <p:nvPicPr>
          <p:cNvPr id="3076" name="Picture 4" descr=" 307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5" r="1962"/>
          <a:stretch/>
        </p:blipFill>
        <p:spPr bwMode="auto">
          <a:xfrm>
            <a:off x="4716016" y="984040"/>
            <a:ext cx="4438986" cy="568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 descr=" 6"/>
          <p:cNvSpPr txBox="1"/>
          <p:nvPr/>
        </p:nvSpPr>
        <p:spPr>
          <a:xfrm>
            <a:off x="1835696" y="764704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750 km</a:t>
            </a:r>
            <a:endParaRPr lang="en-GB" dirty="0"/>
          </a:p>
        </p:txBody>
      </p:sp>
      <p:sp>
        <p:nvSpPr>
          <p:cNvPr id="7" name="TextBox 6" descr=" 7"/>
          <p:cNvSpPr txBox="1"/>
          <p:nvPr/>
        </p:nvSpPr>
        <p:spPr>
          <a:xfrm>
            <a:off x="6294258" y="821328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  <a:r>
              <a:rPr lang="en-GB" dirty="0" smtClean="0"/>
              <a:t>50 km</a:t>
            </a:r>
            <a:endParaRPr lang="en-GB" dirty="0"/>
          </a:p>
        </p:txBody>
      </p:sp>
      <p:sp>
        <p:nvSpPr>
          <p:cNvPr id="10" name="Rectangle 9" descr=" 11"/>
          <p:cNvSpPr/>
          <p:nvPr/>
        </p:nvSpPr>
        <p:spPr bwMode="auto">
          <a:xfrm>
            <a:off x="0" y="730846"/>
            <a:ext cx="9144000" cy="5904656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1" name="Group 10" descr=" 3"/>
          <p:cNvGrpSpPr/>
          <p:nvPr/>
        </p:nvGrpSpPr>
        <p:grpSpPr>
          <a:xfrm>
            <a:off x="705054" y="1218238"/>
            <a:ext cx="7410184" cy="4154978"/>
            <a:chOff x="705054" y="1218238"/>
            <a:chExt cx="7410184" cy="4154978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484784"/>
              <a:ext cx="7071630" cy="36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915816" y="1218238"/>
              <a:ext cx="325441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/>
                <a:t>Surface displacement  - 450 km</a:t>
              </a:r>
              <a:endParaRPr lang="en-GB" sz="16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501472" y="3047111"/>
              <a:ext cx="74571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/>
                <a:t> [mm]</a:t>
              </a:r>
              <a:endParaRPr lang="en-GB" sz="16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83968" y="5034662"/>
              <a:ext cx="60625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/>
                <a:t>year</a:t>
              </a:r>
              <a:endParaRPr lang="en-GB" sz="16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85023" y="2647945"/>
              <a:ext cx="7393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rgbClr val="FF0000"/>
                  </a:solidFill>
                </a:rPr>
                <a:t>GRACE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20072" y="1855857"/>
              <a:ext cx="747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/>
                <a:t>CHAMP</a:t>
              </a:r>
              <a:endParaRPr lang="en-GB" sz="1200" b="1" dirty="0"/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5508104" y="2060848"/>
              <a:ext cx="0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1835696" y="1844824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rgbClr val="0000FF"/>
                  </a:solidFill>
                </a:rPr>
                <a:t>GPS</a:t>
              </a:r>
              <a:endParaRPr lang="en-GB" sz="1200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2149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787005"/>
            <a:ext cx="7772400" cy="1362075"/>
          </a:xfrm>
        </p:spPr>
        <p:txBody>
          <a:bodyPr/>
          <a:lstStyle/>
          <a:p>
            <a:r>
              <a:rPr lang="de-DE" dirty="0" smtClean="0"/>
              <a:t>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60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76064"/>
          </a:xfrm>
        </p:spPr>
        <p:txBody>
          <a:bodyPr/>
          <a:lstStyle/>
          <a:p>
            <a:r>
              <a:rPr lang="de-DE" dirty="0" smtClean="0"/>
              <a:t>Summary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836712"/>
            <a:ext cx="8496944" cy="5832648"/>
          </a:xfrm>
        </p:spPr>
        <p:txBody>
          <a:bodyPr/>
          <a:lstStyle/>
          <a:p>
            <a:r>
              <a:rPr lang="en-GB" sz="2800" dirty="0" smtClean="0"/>
              <a:t>Time variable gravity field from high-low SST</a:t>
            </a:r>
          </a:p>
          <a:p>
            <a:r>
              <a:rPr lang="en-GB" sz="2800" dirty="0" smtClean="0"/>
              <a:t>Long wavelength features</a:t>
            </a:r>
          </a:p>
          <a:p>
            <a:r>
              <a:rPr lang="en-GB" sz="2800" dirty="0" smtClean="0"/>
              <a:t>Refinement in the processing possible/necessary</a:t>
            </a:r>
          </a:p>
          <a:p>
            <a:pPr lvl="1"/>
            <a:r>
              <a:rPr lang="en-GB" sz="2400" dirty="0" smtClean="0"/>
              <a:t>Spatial error pattern needs to be understood</a:t>
            </a:r>
          </a:p>
          <a:p>
            <a:r>
              <a:rPr lang="en-GB" sz="2800" dirty="0" smtClean="0"/>
              <a:t>Filter dependency on catchment </a:t>
            </a:r>
            <a:r>
              <a:rPr lang="en-GB" sz="2800" u="sng" dirty="0" smtClean="0"/>
              <a:t>and</a:t>
            </a:r>
            <a:r>
              <a:rPr lang="en-GB" sz="2800" dirty="0" smtClean="0"/>
              <a:t> application</a:t>
            </a:r>
          </a:p>
          <a:p>
            <a:pPr lvl="1"/>
            <a:r>
              <a:rPr lang="en-GB" sz="2400" dirty="0" smtClean="0"/>
              <a:t>Processing might include a beneficial smoothing!</a:t>
            </a:r>
          </a:p>
          <a:p>
            <a:r>
              <a:rPr lang="en-GB" sz="2800" dirty="0" smtClean="0"/>
              <a:t>Remarkable agreement with hydro-meteorology and GPS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SWARM? GOCE?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05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787005"/>
            <a:ext cx="7772400" cy="1362075"/>
          </a:xfrm>
        </p:spPr>
        <p:txBody>
          <a:bodyPr/>
          <a:lstStyle/>
          <a:p>
            <a:r>
              <a:rPr lang="de-DE" dirty="0" smtClean="0"/>
              <a:t>Summary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441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787005"/>
            <a:ext cx="7772400" cy="1362075"/>
          </a:xfrm>
        </p:spPr>
        <p:txBody>
          <a:bodyPr/>
          <a:lstStyle/>
          <a:p>
            <a:r>
              <a:rPr lang="de-DE" dirty="0" smtClean="0"/>
              <a:t>Backup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51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576064"/>
          </a:xfrm>
        </p:spPr>
        <p:txBody>
          <a:bodyPr/>
          <a:lstStyle/>
          <a:p>
            <a:r>
              <a:rPr lang="en-GB" dirty="0" smtClean="0"/>
              <a:t>Filter size for Amazon basin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3"/>
          <a:stretch/>
        </p:blipFill>
        <p:spPr bwMode="auto">
          <a:xfrm>
            <a:off x="1030123" y="644056"/>
            <a:ext cx="6807515" cy="32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76576"/>
            <a:ext cx="6650014" cy="28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90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976" y="116632"/>
            <a:ext cx="7772400" cy="457200"/>
          </a:xfrm>
        </p:spPr>
        <p:txBody>
          <a:bodyPr/>
          <a:lstStyle/>
          <a:p>
            <a:r>
              <a:rPr lang="en-US" dirty="0" smtClean="0"/>
              <a:t>Other gravity field missions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8AE29-8EAF-4F25-98D1-0B9827499619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221787" y="764704"/>
            <a:ext cx="7329995" cy="5400600"/>
            <a:chOff x="356680" y="1047825"/>
            <a:chExt cx="7329995" cy="540060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0" t="27089" r="44902" b="43814"/>
            <a:stretch>
              <a:fillRect/>
            </a:stretch>
          </p:blipFill>
          <p:spPr bwMode="auto">
            <a:xfrm>
              <a:off x="458421" y="1322388"/>
              <a:ext cx="2879725" cy="239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356680" y="1047825"/>
              <a:ext cx="125386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Microsoft Sans Serif" pitchFamily="34" charset="0"/>
                </a:rPr>
                <a:t>High-low </a:t>
              </a:r>
              <a:endParaRPr lang="en-US" sz="2000" dirty="0">
                <a:latin typeface="Microsoft Sans Serif" pitchFamily="34" charset="0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6829425" y="6081713"/>
              <a:ext cx="857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>
                  <a:solidFill>
                    <a:schemeClr val="bg1"/>
                  </a:solidFill>
                  <a:latin typeface="Microsoft Sans Serif" pitchFamily="34" charset="0"/>
                </a:rPr>
                <a:t>GOCE</a:t>
              </a:r>
            </a:p>
          </p:txBody>
        </p:sp>
      </p:grpSp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6" r="11111"/>
          <a:stretch>
            <a:fillRect/>
          </a:stretch>
        </p:blipFill>
        <p:spPr bwMode="auto">
          <a:xfrm>
            <a:off x="3467892" y="873866"/>
            <a:ext cx="2485233" cy="2195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3498726" y="2348880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Microsoft Sans Serif" pitchFamily="34" charset="0"/>
              </a:rPr>
              <a:t>GOCE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5469302" y="3070672"/>
            <a:ext cx="4905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800" dirty="0">
                <a:latin typeface="Microsoft Sans Serif" pitchFamily="34" charset="0"/>
                <a:cs typeface="Arial" pitchFamily="34" charset="0"/>
              </a:rPr>
              <a:t>© ESA</a:t>
            </a:r>
          </a:p>
        </p:txBody>
      </p:sp>
      <p:pic>
        <p:nvPicPr>
          <p:cNvPr id="2050" name="Picture 2" descr="http://www.swarm-projektbuero.de/typo3temp/pics/098a7b6c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08720"/>
            <a:ext cx="3028950" cy="215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8092007" y="3069540"/>
            <a:ext cx="94448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800" dirty="0">
                <a:latin typeface="Microsoft Sans Serif" pitchFamily="34" charset="0"/>
                <a:cs typeface="Arial" pitchFamily="34" charset="0"/>
              </a:rPr>
              <a:t>© </a:t>
            </a:r>
            <a:r>
              <a:rPr lang="de-DE" sz="800" dirty="0" smtClean="0">
                <a:latin typeface="Microsoft Sans Serif" pitchFamily="34" charset="0"/>
                <a:cs typeface="Arial" pitchFamily="34" charset="0"/>
              </a:rPr>
              <a:t>EADS </a:t>
            </a:r>
            <a:r>
              <a:rPr lang="de-DE" sz="800" dirty="0" err="1" smtClean="0">
                <a:latin typeface="Microsoft Sans Serif" pitchFamily="34" charset="0"/>
                <a:cs typeface="Arial" pitchFamily="34" charset="0"/>
              </a:rPr>
              <a:t>Astrium</a:t>
            </a:r>
            <a:endParaRPr lang="de-DE" sz="800" dirty="0">
              <a:latin typeface="Microsoft Sans Serif" pitchFamily="34" charset="0"/>
              <a:cs typeface="Arial" pitchFamily="34" charset="0"/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8"/>
          <a:stretch/>
        </p:blipFill>
        <p:spPr bwMode="auto">
          <a:xfrm>
            <a:off x="179512" y="3475964"/>
            <a:ext cx="7488832" cy="261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4"/>
          <a:stretch/>
        </p:blipFill>
        <p:spPr bwMode="auto">
          <a:xfrm>
            <a:off x="196498" y="3475964"/>
            <a:ext cx="7471846" cy="261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6156176" y="1700808"/>
            <a:ext cx="13956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Microsoft Sans Serif" pitchFamily="34" charset="0"/>
              </a:rPr>
              <a:t>SWARM</a:t>
            </a:r>
            <a:endParaRPr lang="de-DE" dirty="0">
              <a:solidFill>
                <a:schemeClr val="bg1"/>
              </a:solidFill>
              <a:latin typeface="Microsoft Sans Serif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8"/>
          <a:stretch/>
        </p:blipFill>
        <p:spPr bwMode="auto">
          <a:xfrm>
            <a:off x="172507" y="3475964"/>
            <a:ext cx="7495837" cy="261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Gerade Verbindung 19"/>
          <p:cNvCxnSpPr/>
          <p:nvPr/>
        </p:nvCxnSpPr>
        <p:spPr bwMode="auto">
          <a:xfrm>
            <a:off x="4139952" y="3556223"/>
            <a:ext cx="0" cy="21050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feld 2"/>
          <p:cNvSpPr txBox="1"/>
          <p:nvPr/>
        </p:nvSpPr>
        <p:spPr>
          <a:xfrm>
            <a:off x="3836824" y="5813494"/>
            <a:ext cx="60625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b="1" dirty="0" err="1" smtClean="0"/>
              <a:t>year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42934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787005"/>
            <a:ext cx="7772400" cy="1362075"/>
          </a:xfrm>
        </p:spPr>
        <p:txBody>
          <a:bodyPr/>
          <a:lstStyle/>
          <a:p>
            <a:r>
              <a:rPr lang="en-GB" dirty="0" smtClean="0"/>
              <a:t>CHAMP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67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346050"/>
          </a:xfrm>
        </p:spPr>
        <p:txBody>
          <a:bodyPr/>
          <a:lstStyle/>
          <a:p>
            <a:r>
              <a:rPr lang="en-US" dirty="0" smtClean="0"/>
              <a:t>CHAMP reprocessing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8" t="33244" r="28682" b="37977"/>
          <a:stretch/>
        </p:blipFill>
        <p:spPr bwMode="auto">
          <a:xfrm>
            <a:off x="5724128" y="404664"/>
            <a:ext cx="2782110" cy="210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380312" y="2431921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+mn-lt"/>
              </a:rPr>
              <a:t>Prange 2010</a:t>
            </a:r>
            <a:endParaRPr lang="de-DE" sz="1200" b="1" dirty="0">
              <a:latin typeface="+mn-lt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179512" y="692696"/>
            <a:ext cx="4991720" cy="1348408"/>
            <a:chOff x="179512" y="1086605"/>
            <a:chExt cx="4991720" cy="1348408"/>
          </a:xfrm>
        </p:grpSpPr>
        <p:sp>
          <p:nvSpPr>
            <p:cNvPr id="7" name="Textfeld 6"/>
            <p:cNvSpPr txBox="1"/>
            <p:nvPr/>
          </p:nvSpPr>
          <p:spPr>
            <a:xfrm>
              <a:off x="755576" y="1419350"/>
              <a:ext cx="44156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10 s sampling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e</a:t>
              </a:r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mpirical absolute antenna phase center model</a:t>
              </a: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179512" y="1086605"/>
              <a:ext cx="20217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GPS positions:</a:t>
              </a:r>
              <a:endPara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251520" y="3460938"/>
            <a:ext cx="4610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Postprocessing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with a Kalman filter: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223008" y="1988840"/>
            <a:ext cx="6917649" cy="1343765"/>
            <a:chOff x="307128" y="2308810"/>
            <a:chExt cx="6917649" cy="1343765"/>
          </a:xfrm>
        </p:grpSpPr>
        <p:sp>
          <p:nvSpPr>
            <p:cNvPr id="10" name="Textfeld 9"/>
            <p:cNvSpPr txBox="1"/>
            <p:nvPr/>
          </p:nvSpPr>
          <p:spPr>
            <a:xfrm>
              <a:off x="839696" y="2636912"/>
              <a:ext cx="638508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a</a:t>
              </a:r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cceleration approach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n</a:t>
              </a:r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o accelerometer data used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no regularization and no </a:t>
              </a:r>
              <a:r>
                <a:rPr lang="en-US" sz="20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a priori</a:t>
              </a:r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 model / information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307128" y="2308810"/>
              <a:ext cx="14686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Approach:</a:t>
              </a:r>
              <a:endPara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  <p:sp>
        <p:nvSpPr>
          <p:cNvPr id="14" name="Rechteck 3"/>
          <p:cNvSpPr/>
          <p:nvPr/>
        </p:nvSpPr>
        <p:spPr bwMode="auto">
          <a:xfrm>
            <a:off x="539553" y="5085184"/>
            <a:ext cx="5328591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Kalman filtering (Davis et al. 2012)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echteck 4"/>
          <p:cNvSpPr/>
          <p:nvPr/>
        </p:nvSpPr>
        <p:spPr bwMode="auto">
          <a:xfrm>
            <a:off x="6660232" y="4200831"/>
            <a:ext cx="2304256" cy="3960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Prediction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model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echteck 5"/>
          <p:cNvSpPr/>
          <p:nvPr/>
        </p:nvSpPr>
        <p:spPr bwMode="auto">
          <a:xfrm>
            <a:off x="6732240" y="5517232"/>
            <a:ext cx="2160240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Process noise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hteck 6"/>
          <p:cNvSpPr/>
          <p:nvPr/>
        </p:nvSpPr>
        <p:spPr bwMode="auto">
          <a:xfrm>
            <a:off x="3611707" y="4039077"/>
            <a:ext cx="2304256" cy="71955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cs typeface="ＭＳ Ｐゴシック" charset="-128"/>
              </a:rPr>
              <a:t>Trend + mean annual signal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ＭＳ Ｐゴシック" charset="-128"/>
            </a:endParaRPr>
          </a:p>
        </p:txBody>
      </p:sp>
      <p:sp>
        <p:nvSpPr>
          <p:cNvPr id="18" name="Flussdiagramm: Mehrere Dokumente 7"/>
          <p:cNvSpPr/>
          <p:nvPr/>
        </p:nvSpPr>
        <p:spPr bwMode="auto">
          <a:xfrm>
            <a:off x="495197" y="4005064"/>
            <a:ext cx="2556284" cy="785157"/>
          </a:xfrm>
          <a:prstGeom prst="flowChartMultidocumen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Time series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K</a:t>
            </a:r>
            <a:r>
              <a:rPr kumimoji="0" lang="en-GB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lm</a:t>
            </a:r>
            <a:endParaRPr kumimoji="0" lang="en-GB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Flussdiagramm: Mehrere Dokumente 8"/>
          <p:cNvSpPr/>
          <p:nvPr/>
        </p:nvSpPr>
        <p:spPr bwMode="auto">
          <a:xfrm>
            <a:off x="1115616" y="5877272"/>
            <a:ext cx="3072155" cy="648072"/>
          </a:xfrm>
          <a:prstGeom prst="flowChartMultidocumen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Filtered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t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ime series</a:t>
            </a:r>
            <a:endParaRPr kumimoji="0" lang="en-GB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0" name="Gerade Verbindung mit Pfeil 10"/>
          <p:cNvCxnSpPr>
            <a:stCxn id="18" idx="3"/>
            <a:endCxn id="17" idx="1"/>
          </p:cNvCxnSpPr>
          <p:nvPr/>
        </p:nvCxnSpPr>
        <p:spPr bwMode="auto">
          <a:xfrm>
            <a:off x="3051481" y="4397643"/>
            <a:ext cx="560226" cy="121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mit Pfeil 14"/>
          <p:cNvCxnSpPr>
            <a:stCxn id="17" idx="3"/>
            <a:endCxn id="15" idx="1"/>
          </p:cNvCxnSpPr>
          <p:nvPr/>
        </p:nvCxnSpPr>
        <p:spPr bwMode="auto">
          <a:xfrm>
            <a:off x="5915963" y="4398853"/>
            <a:ext cx="744269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mit Pfeil 20"/>
          <p:cNvCxnSpPr>
            <a:stCxn id="18" idx="2"/>
          </p:cNvCxnSpPr>
          <p:nvPr/>
        </p:nvCxnSpPr>
        <p:spPr bwMode="auto">
          <a:xfrm>
            <a:off x="1595583" y="4760487"/>
            <a:ext cx="0" cy="32469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mit Pfeil 22"/>
          <p:cNvCxnSpPr/>
          <p:nvPr/>
        </p:nvCxnSpPr>
        <p:spPr bwMode="auto">
          <a:xfrm>
            <a:off x="2627784" y="5517232"/>
            <a:ext cx="1" cy="36004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15" idx="2"/>
          </p:cNvCxnSpPr>
          <p:nvPr/>
        </p:nvCxnSpPr>
        <p:spPr bwMode="auto">
          <a:xfrm rot="5400000">
            <a:off x="6528301" y="3945140"/>
            <a:ext cx="632325" cy="1935794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9" name="Elbow Connector 58"/>
          <p:cNvCxnSpPr>
            <a:stCxn id="16" idx="0"/>
          </p:cNvCxnSpPr>
          <p:nvPr/>
        </p:nvCxnSpPr>
        <p:spPr bwMode="auto">
          <a:xfrm rot="16200000" flipV="1">
            <a:off x="6768244" y="4473116"/>
            <a:ext cx="144016" cy="1944216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71531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76064"/>
          </a:xfrm>
        </p:spPr>
        <p:txBody>
          <a:bodyPr/>
          <a:lstStyle/>
          <a:p>
            <a:r>
              <a:rPr lang="en-US" dirty="0" smtClean="0"/>
              <a:t>Filtered monthly gravity field solution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692696"/>
            <a:ext cx="77343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37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0960" cy="576064"/>
          </a:xfrm>
        </p:spPr>
        <p:txBody>
          <a:bodyPr/>
          <a:lstStyle/>
          <a:p>
            <a:r>
              <a:rPr lang="en-GB" dirty="0" smtClean="0"/>
              <a:t>CHAMP vs. GRACE</a:t>
            </a:r>
            <a:endParaRPr lang="en-GB" dirty="0"/>
          </a:p>
        </p:txBody>
      </p:sp>
      <p:grpSp>
        <p:nvGrpSpPr>
          <p:cNvPr id="8" name="Group 7" descr=" 8"/>
          <p:cNvGrpSpPr/>
          <p:nvPr/>
        </p:nvGrpSpPr>
        <p:grpSpPr>
          <a:xfrm>
            <a:off x="-3935" y="620688"/>
            <a:ext cx="9147935" cy="5384918"/>
            <a:chOff x="-3935" y="620688"/>
            <a:chExt cx="9147935" cy="5384918"/>
          </a:xfrm>
        </p:grpSpPr>
        <p:grpSp>
          <p:nvGrpSpPr>
            <p:cNvPr id="5" name="Group 4"/>
            <p:cNvGrpSpPr/>
            <p:nvPr/>
          </p:nvGrpSpPr>
          <p:grpSpPr>
            <a:xfrm>
              <a:off x="-3935" y="868650"/>
              <a:ext cx="9147935" cy="5136956"/>
              <a:chOff x="-3935" y="868650"/>
              <a:chExt cx="9147935" cy="5136956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935" y="1124744"/>
                <a:ext cx="9144000" cy="1934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358"/>
              <a:stretch/>
            </p:blipFill>
            <p:spPr bwMode="auto">
              <a:xfrm>
                <a:off x="0" y="5445224"/>
                <a:ext cx="9144000" cy="560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" y="3429000"/>
                <a:ext cx="9140065" cy="1933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35496" y="868650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CHAMP:</a:t>
                </a:r>
                <a:endParaRPr lang="en-GB" sz="20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5496" y="3228945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GRACE:</a:t>
                </a:r>
                <a:endParaRPr lang="en-GB" sz="2000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7862880" y="620688"/>
              <a:ext cx="128112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1400km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170575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0960" cy="576064"/>
          </a:xfrm>
        </p:spPr>
        <p:txBody>
          <a:bodyPr/>
          <a:lstStyle/>
          <a:p>
            <a:r>
              <a:rPr lang="en-GB" dirty="0" smtClean="0"/>
              <a:t>CHAMP vs. GRACE</a:t>
            </a:r>
            <a:endParaRPr lang="en-GB" dirty="0"/>
          </a:p>
        </p:txBody>
      </p:sp>
      <p:grpSp>
        <p:nvGrpSpPr>
          <p:cNvPr id="8" name="Group 7" descr=" 8"/>
          <p:cNvGrpSpPr/>
          <p:nvPr/>
        </p:nvGrpSpPr>
        <p:grpSpPr>
          <a:xfrm>
            <a:off x="-3935" y="620688"/>
            <a:ext cx="9147935" cy="5384918"/>
            <a:chOff x="-3935" y="620688"/>
            <a:chExt cx="9147935" cy="5384918"/>
          </a:xfrm>
        </p:grpSpPr>
        <p:grpSp>
          <p:nvGrpSpPr>
            <p:cNvPr id="5" name="Group 4"/>
            <p:cNvGrpSpPr/>
            <p:nvPr/>
          </p:nvGrpSpPr>
          <p:grpSpPr>
            <a:xfrm>
              <a:off x="-3935" y="868650"/>
              <a:ext cx="9147935" cy="5136956"/>
              <a:chOff x="-3935" y="868650"/>
              <a:chExt cx="9147935" cy="5136956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935" y="1124744"/>
                <a:ext cx="9144000" cy="1934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358"/>
              <a:stretch/>
            </p:blipFill>
            <p:spPr bwMode="auto">
              <a:xfrm>
                <a:off x="0" y="5445224"/>
                <a:ext cx="9144000" cy="560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" y="3429000"/>
                <a:ext cx="9140065" cy="1933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35496" y="868650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CHAMP:</a:t>
                </a:r>
                <a:endParaRPr lang="en-GB" sz="20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5496" y="3228945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GRACE:</a:t>
                </a:r>
                <a:endParaRPr lang="en-GB" sz="2000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7862880" y="620688"/>
              <a:ext cx="128112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1400km</a:t>
              </a:r>
              <a:endParaRPr lang="en-GB" dirty="0"/>
            </a:p>
          </p:txBody>
        </p:sp>
      </p:grpSp>
      <p:grpSp>
        <p:nvGrpSpPr>
          <p:cNvPr id="11" name="Group 10" descr=" 22"/>
          <p:cNvGrpSpPr/>
          <p:nvPr/>
        </p:nvGrpSpPr>
        <p:grpSpPr>
          <a:xfrm>
            <a:off x="0" y="620688"/>
            <a:ext cx="9144000" cy="5384918"/>
            <a:chOff x="0" y="620688"/>
            <a:chExt cx="9144000" cy="5384918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868650"/>
              <a:ext cx="9144000" cy="5136956"/>
              <a:chOff x="0" y="868650"/>
              <a:chExt cx="9144000" cy="5136956"/>
            </a:xfrm>
          </p:grpSpPr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124744"/>
                <a:ext cx="9144000" cy="1934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358"/>
              <a:stretch/>
            </p:blipFill>
            <p:spPr bwMode="auto">
              <a:xfrm>
                <a:off x="0" y="5445224"/>
                <a:ext cx="9144000" cy="560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429000"/>
                <a:ext cx="9144000" cy="193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35496" y="868650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CHAMP:</a:t>
                </a:r>
                <a:endParaRPr lang="en-GB" sz="20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5496" y="3228945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GRACE:</a:t>
                </a:r>
                <a:endParaRPr lang="en-GB" sz="2000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862880" y="620688"/>
              <a:ext cx="128112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1000km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246262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0960" cy="576064"/>
          </a:xfrm>
        </p:spPr>
        <p:txBody>
          <a:bodyPr/>
          <a:lstStyle/>
          <a:p>
            <a:r>
              <a:rPr lang="en-GB" dirty="0" smtClean="0"/>
              <a:t>CHAMP vs. GRACE</a:t>
            </a:r>
            <a:endParaRPr lang="en-GB" dirty="0"/>
          </a:p>
        </p:txBody>
      </p:sp>
      <p:grpSp>
        <p:nvGrpSpPr>
          <p:cNvPr id="8" name="Group 7" descr=" 8"/>
          <p:cNvGrpSpPr/>
          <p:nvPr/>
        </p:nvGrpSpPr>
        <p:grpSpPr>
          <a:xfrm>
            <a:off x="-3935" y="620688"/>
            <a:ext cx="9147935" cy="5384918"/>
            <a:chOff x="-3935" y="620688"/>
            <a:chExt cx="9147935" cy="5384918"/>
          </a:xfrm>
        </p:grpSpPr>
        <p:grpSp>
          <p:nvGrpSpPr>
            <p:cNvPr id="5" name="Group 4"/>
            <p:cNvGrpSpPr/>
            <p:nvPr/>
          </p:nvGrpSpPr>
          <p:grpSpPr>
            <a:xfrm>
              <a:off x="-3935" y="868650"/>
              <a:ext cx="9147935" cy="5136956"/>
              <a:chOff x="-3935" y="868650"/>
              <a:chExt cx="9147935" cy="5136956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935" y="1124744"/>
                <a:ext cx="9144000" cy="1934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358"/>
              <a:stretch/>
            </p:blipFill>
            <p:spPr bwMode="auto">
              <a:xfrm>
                <a:off x="0" y="5445224"/>
                <a:ext cx="9144000" cy="560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" y="3429000"/>
                <a:ext cx="9140065" cy="1933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35496" y="868650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CHAMP:</a:t>
                </a:r>
                <a:endParaRPr lang="en-GB" sz="20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5496" y="3228945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GRACE:</a:t>
                </a:r>
                <a:endParaRPr lang="en-GB" sz="2000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7862880" y="620688"/>
              <a:ext cx="128112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1400km</a:t>
              </a:r>
              <a:endParaRPr lang="en-GB" dirty="0"/>
            </a:p>
          </p:txBody>
        </p:sp>
      </p:grpSp>
      <p:grpSp>
        <p:nvGrpSpPr>
          <p:cNvPr id="11" name="Group 10" descr=" 22"/>
          <p:cNvGrpSpPr/>
          <p:nvPr/>
        </p:nvGrpSpPr>
        <p:grpSpPr>
          <a:xfrm>
            <a:off x="0" y="620688"/>
            <a:ext cx="9144000" cy="5384918"/>
            <a:chOff x="0" y="620688"/>
            <a:chExt cx="9144000" cy="5384918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868650"/>
              <a:ext cx="9144000" cy="5136956"/>
              <a:chOff x="0" y="868650"/>
              <a:chExt cx="9144000" cy="5136956"/>
            </a:xfrm>
          </p:grpSpPr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124744"/>
                <a:ext cx="9144000" cy="1934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358"/>
              <a:stretch/>
            </p:blipFill>
            <p:spPr bwMode="auto">
              <a:xfrm>
                <a:off x="0" y="5445224"/>
                <a:ext cx="9144000" cy="560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429000"/>
                <a:ext cx="9144000" cy="193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35496" y="868650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CHAMP:</a:t>
                </a:r>
                <a:endParaRPr lang="en-GB" sz="20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5496" y="3228945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GRACE:</a:t>
                </a:r>
                <a:endParaRPr lang="en-GB" sz="2000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862880" y="620688"/>
              <a:ext cx="128112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1000km</a:t>
              </a:r>
              <a:endParaRPr lang="en-GB" dirty="0"/>
            </a:p>
          </p:txBody>
        </p:sp>
      </p:grpSp>
      <p:grpSp>
        <p:nvGrpSpPr>
          <p:cNvPr id="19" name="Group 18" descr=" 31"/>
          <p:cNvGrpSpPr/>
          <p:nvPr/>
        </p:nvGrpSpPr>
        <p:grpSpPr>
          <a:xfrm>
            <a:off x="0" y="620688"/>
            <a:ext cx="9144000" cy="5384918"/>
            <a:chOff x="0" y="620688"/>
            <a:chExt cx="9144000" cy="5384918"/>
          </a:xfrm>
        </p:grpSpPr>
        <p:grpSp>
          <p:nvGrpSpPr>
            <p:cNvPr id="20" name="Group 19"/>
            <p:cNvGrpSpPr/>
            <p:nvPr/>
          </p:nvGrpSpPr>
          <p:grpSpPr>
            <a:xfrm>
              <a:off x="0" y="868650"/>
              <a:ext cx="9144000" cy="5136956"/>
              <a:chOff x="0" y="868650"/>
              <a:chExt cx="9144000" cy="5136956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124744"/>
                <a:ext cx="9144000" cy="1934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2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358"/>
              <a:stretch/>
            </p:blipFill>
            <p:spPr bwMode="auto">
              <a:xfrm>
                <a:off x="0" y="5445224"/>
                <a:ext cx="9144000" cy="560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434400"/>
                <a:ext cx="9144000" cy="193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35496" y="868650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CHAMP:</a:t>
                </a:r>
                <a:endParaRPr lang="en-GB" sz="20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5496" y="3228945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GRACE:</a:t>
                </a:r>
                <a:endParaRPr lang="en-GB" sz="2000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7862880" y="620688"/>
              <a:ext cx="117361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750km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905091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nabla \cdot \bar{Q}$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*}&#10;\frac{\partial S_H}{\partial t} = \frac{\partial S_A}{\partial t} = \frac{\partial M}{\partial t}&#10;\end{equation*}&#10;\end{document}"/>
  <p:tag name="IGUANATEXSIZE" val="20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486</Words>
  <Application>Microsoft Office PowerPoint</Application>
  <PresentationFormat>On-screen Show (4:3)</PresentationFormat>
  <Paragraphs>193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Custom Design</vt:lpstr>
      <vt:lpstr>1_Custom Design</vt:lpstr>
      <vt:lpstr>Hydrological mass changes inferred from high-low satellite-to-satellite tracking data</vt:lpstr>
      <vt:lpstr>GRACE und GRACE Follow-On (GFO)</vt:lpstr>
      <vt:lpstr>Other gravity field missions</vt:lpstr>
      <vt:lpstr>CHAMP</vt:lpstr>
      <vt:lpstr>CHAMP reprocessing</vt:lpstr>
      <vt:lpstr>Filtered monthly gravity field solution</vt:lpstr>
      <vt:lpstr>CHAMP vs. GRACE</vt:lpstr>
      <vt:lpstr>CHAMP vs. GRACE</vt:lpstr>
      <vt:lpstr>CHAMP vs. GRACE</vt:lpstr>
      <vt:lpstr>CHAMP vs. GRACE</vt:lpstr>
      <vt:lpstr>CHAMP vs. GRACE</vt:lpstr>
      <vt:lpstr>CHAMP vs. GRACE</vt:lpstr>
      <vt:lpstr>Evaluation with Hydro-Meteorology</vt:lpstr>
      <vt:lpstr>Mass change as a hydrological observable</vt:lpstr>
      <vt:lpstr>Mass estimate &amp; correlation – 750km</vt:lpstr>
      <vt:lpstr>Mass estimate &amp; correlation – 450km</vt:lpstr>
      <vt:lpstr>Mass estimate &amp; correlation – 450km</vt:lpstr>
      <vt:lpstr>Evaluation with GPS</vt:lpstr>
      <vt:lpstr>Loading analysis - Amazon</vt:lpstr>
      <vt:lpstr>Loading analysis - Amazon</vt:lpstr>
      <vt:lpstr>Loading analysis – South Africa</vt:lpstr>
      <vt:lpstr>Loading analysis – South Africa</vt:lpstr>
      <vt:lpstr>Loading analysis – East Asia</vt:lpstr>
      <vt:lpstr>Loading analysis – East Asia</vt:lpstr>
      <vt:lpstr>Summary</vt:lpstr>
      <vt:lpstr>Summary</vt:lpstr>
      <vt:lpstr>Summary</vt:lpstr>
      <vt:lpstr>Backup</vt:lpstr>
      <vt:lpstr>Filter size for Amazon basin</vt:lpstr>
    </vt:vector>
  </TitlesOfParts>
  <Company>université du Luxembourg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danielle.wagner</dc:creator>
  <cp:lastModifiedBy>Matthias WEIGELT</cp:lastModifiedBy>
  <cp:revision>164</cp:revision>
  <cp:lastPrinted>2012-09-14T09:25:29Z</cp:lastPrinted>
  <dcterms:created xsi:type="dcterms:W3CDTF">2011-09-05T12:22:00Z</dcterms:created>
  <dcterms:modified xsi:type="dcterms:W3CDTF">2013-04-17T07:36:47Z</dcterms:modified>
</cp:coreProperties>
</file>