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  <p:sldMasterId id="2147483669" r:id="rId10"/>
    <p:sldMasterId id="2147483670" r:id="rId11"/>
    <p:sldMasterId id="2147483671" r:id="rId12"/>
    <p:sldMasterId id="2147483672" r:id="rId13"/>
    <p:sldMasterId id="2147483673" r:id="rId14"/>
    <p:sldMasterId id="2147483674" r:id="rId15"/>
    <p:sldMasterId id="2147483675" r:id="rId16"/>
    <p:sldMasterId id="2147483676" r:id="rId17"/>
    <p:sldMasterId id="2147483677" r:id="rId18"/>
    <p:sldMasterId id="2147483678" r:id="rId19"/>
    <p:sldMasterId id="2147483679" r:id="rId20"/>
    <p:sldMasterId id="2147483680" r:id="rId21"/>
    <p:sldMasterId id="2147483681" r:id="rId22"/>
    <p:sldMasterId id="2147483682" r:id="rId23"/>
    <p:sldMasterId id="2147483683" r:id="rId24"/>
  </p:sldMasterIdLst>
  <p:notesMasterIdLst>
    <p:notesMasterId r:id="rId50"/>
  </p:notesMasterIdLst>
  <p:sldIdLst>
    <p:sldId id="265" r:id="rId25"/>
    <p:sldId id="390" r:id="rId26"/>
    <p:sldId id="417" r:id="rId27"/>
    <p:sldId id="418" r:id="rId28"/>
    <p:sldId id="410" r:id="rId29"/>
    <p:sldId id="391" r:id="rId30"/>
    <p:sldId id="392" r:id="rId31"/>
    <p:sldId id="393" r:id="rId32"/>
    <p:sldId id="394" r:id="rId33"/>
    <p:sldId id="395" r:id="rId34"/>
    <p:sldId id="408" r:id="rId35"/>
    <p:sldId id="396" r:id="rId36"/>
    <p:sldId id="397" r:id="rId37"/>
    <p:sldId id="398" r:id="rId38"/>
    <p:sldId id="399" r:id="rId39"/>
    <p:sldId id="400" r:id="rId40"/>
    <p:sldId id="401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04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349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26CB6-EEC3-4652-9874-2848B847D69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2F02F-509B-4E09-BC84-39910DAC004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E8C43-371F-4217-92D1-803AA81F9C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D5F7C-39B7-4CAA-B227-FC684964BFC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2BF37-C08C-4E34-BF7D-83E823DE344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756A2-7431-4F2D-954F-DE70E0F4605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81C55-396B-4175-8D07-2A21395D123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8048E-F41E-4021-89C2-DB9FF2FABE2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E82E9-7B8F-4E2E-AF42-8399ACE85BA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59087-AEC1-435E-BFBB-954139D4E6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BA1D9-C5C6-455A-9383-CFF42A44F46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805B0-D879-44D3-900D-82132D45C05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271962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2719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65A79-841C-4261-B9A0-3CD07342877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8750" y="152400"/>
            <a:ext cx="2012950" cy="62865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52400"/>
            <a:ext cx="5886450" cy="62865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7F17C-58A1-422E-9A67-015B292DE05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F754D-8D07-49B4-8F75-14807937518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B6D02-A437-49C0-B79E-CF2B50742C3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86277-C809-4E98-B279-8650355EEA5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95500"/>
            <a:ext cx="342265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2095500"/>
            <a:ext cx="342265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E376E-3B91-4709-AE9B-6A37E480001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D0E13-0123-4ED5-BD12-7E336AEA582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95705-21EE-401C-A230-7BCD3E2FE76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2D1B2-6DB8-47DB-95E3-E371996F21A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A2CF2-E3FC-4DFA-9CE9-F449AFF38DE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1C8CF-6961-457C-9672-13B983BC858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DACC3-217A-477A-B729-E0B593E1E4E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FB606-5889-4FCB-97B3-9E41530C4A8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87862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878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DDAC6-8BF7-4442-BE00-D96C46017BF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53044-85DC-4720-89A5-3A59F6E38BC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9BF9D-8FCA-49B7-9EA0-98080DFAC60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33364-4541-42BC-9684-B88D0CCCD72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134F2-A0F7-4D26-B989-A9817B4776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00396-1B61-4349-BE84-A29C8C15B33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DC70B-3E6F-482D-82EC-9462BB37DC3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6D556-8DC5-4694-800E-2030E475A69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73149-DEA2-484D-A9CF-F8E6BAACE2A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610F1-F693-47B7-8450-C52F9BEA16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89EE3-C51A-400B-84BD-07775A967B0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4A3DF-11BE-4D5C-B8DC-34CF764998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54000"/>
            <a:ext cx="20637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60388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A2BC5-329D-41C3-AEBF-D9158419D32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D1981-FA72-4C25-96BC-255206BCD7E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BA2D4-F3C7-4676-99AC-A14EF67D4B6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A1076-BB40-45D7-B010-41182471AD5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AA046-32C7-49D4-8DB8-D971D6D0167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79DA5-F0C9-4615-A4D2-05716619868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D3FEF-1A83-4AE5-ADB3-7877E42A2F6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6F23F-016C-480E-B6F0-28E6394ACFD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83753-1FB5-4B00-ACCD-E86C8702FF1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AF955-C732-4159-9495-D630A041F6A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6576D-6C82-46CC-9F5F-8BDD48E85F9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E229D-2219-4BC9-80CB-C2526DF9DDE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54000"/>
            <a:ext cx="20637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60388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CF67E-CA82-4C49-AC6D-367EEB37398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FDF4B-6259-410A-8521-5092D71C1F4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5022B-4AC3-48D8-A0FA-1F5431147D9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1F9B5-29E6-4E5A-80A0-214E2B8EDBA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93700"/>
            <a:ext cx="4445000" cy="608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393700"/>
            <a:ext cx="4445000" cy="608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FA2A3-9359-44A9-96FE-CAB14D361A4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9E1CF-3D53-42D8-89B9-2B1D333600E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3D063-8129-4180-8B84-C27E19263E8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66EA1-380A-4E34-AA43-FE21B772C9A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D6D24-6BFA-45F6-87F1-7BDF24BBAF8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F039A-725B-4BCF-BD92-B88E0607974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3ED85-8D25-4EFD-8ED7-32F593FA4F7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F36BC-2D7C-4FFB-8BC9-4EF53E217BA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"/>
            <a:ext cx="2260600" cy="6438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"/>
            <a:ext cx="6629400" cy="6438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46E29-CBCD-46D4-A891-49886D9B139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44A8C-B3A8-4B53-8354-DCF3B699EDF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18A82-B90E-4B2A-ABC7-88DF8D40894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8339E-0D35-4A85-B685-601044F256C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678C3-CC31-4FE9-A712-8A6E1294B6D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32D3B-6165-421B-9072-63AD67766C5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B0EBF-94E3-4889-8FC0-5391F7BCAEA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4C553-77F1-4A45-89C6-2510C439409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83D40-9B25-4A8D-AB4D-615427742F5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1E4C8-DE3D-42A0-8EA6-9F185B4D7E5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A6B71-99EF-46D7-B179-EB2896F280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48BB5-4410-4598-A109-33BFEC7869D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54000"/>
            <a:ext cx="20637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60388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464D3-27BB-4904-A597-577F7B3706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4D295-7178-4AC8-81F8-15DA9157C5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06F0F-3ED6-46FE-94EC-04A4A546C88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30FE5-EB5E-4121-9127-AF86B5A7383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93700"/>
            <a:ext cx="4445000" cy="608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393700"/>
            <a:ext cx="4445000" cy="608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2738E-B09A-457C-8E7D-1D9A5D424B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0165-B11D-48DB-B3C9-B05365FB587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D8622-8D4D-4A1A-8C10-60EF8BDC096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97A5B-69CC-4291-8C93-BB5C0344663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011DF-33A6-480D-B310-ADDA78EFB77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CA203-72B0-4245-B5B0-9DC25FE185F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3314D-8E35-4854-9C5B-445B5F7DDCE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1C4DC-2A24-4794-92FD-D57868206B8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5400"/>
            <a:ext cx="2260600" cy="6451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5400"/>
            <a:ext cx="6629400" cy="6451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52950-559A-4D15-AD2F-2BFFFEF3A2A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85BFD-E504-47C9-81C2-474A96B3769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27569-1C3E-4577-B73D-9E47C7974BF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399F1-279D-4062-94B5-D79EE7D0820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5159-F3E1-44CE-BE22-7ACA2E9FE91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93700"/>
            <a:ext cx="4445000" cy="608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393700"/>
            <a:ext cx="4445000" cy="608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D186E-6874-4A58-B530-287CCB776FF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ABE47-F392-44C4-819E-BD5C26B1000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62FA1-1BDB-4C66-AE24-90D23995D65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B7760-A43C-46BB-A19A-1EA30BB82BD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519A3-926A-48EE-9089-CB8CC906A0E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46180-C50F-4E6B-A87B-AAAD71FBF3C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2CE67-A399-4D5B-9463-11BAF036CE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5400"/>
            <a:ext cx="2260600" cy="6451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5400"/>
            <a:ext cx="6629400" cy="6451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0FCDE-728B-47D3-9B7F-911E0CB6D9C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E3195-F837-4598-8AA2-857560E1CC3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8B2EE-E395-4B6C-A5F3-0BF53F302C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DEFEF-1C30-4CBB-A6F0-8E63A70B2D9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6EF1D-25EE-4B11-82A8-310CD6435AB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CD229-9FC4-467B-A4D5-F3755399045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AB627-2B81-445A-9E03-2ACB95F6C06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5AF5E-FA97-43F2-9993-49022CBE041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730EE-727D-4423-9158-524A998F78D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144C9-3209-4832-A51E-DBC78034CBB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EC7D9-6153-4A65-970E-A76A3113719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381C4-5BFC-45F5-8116-3D09EFB6C80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54000"/>
            <a:ext cx="20637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60388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3406F-998B-45C6-8329-EF4C9934CB2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2ED01-407D-486A-A07A-DD6E4EBF131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606BB-9F2C-4A74-BF86-BE7C5F70727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49F3B-113E-41D0-A7E0-281DD607B8F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8F056-60FB-4332-B889-57C8D884F5A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9FB8D-59F2-4414-A304-B43544B008F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93700"/>
            <a:ext cx="4445000" cy="608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400" y="393700"/>
            <a:ext cx="4445000" cy="608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3E0B9-1C51-4D32-8D8E-27275B9531D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D0CE-5B82-4CC4-ABC7-0F9C9588324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05F43-1D8E-4390-BFB3-35425AD5357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61A9B-E6C2-4F74-A86D-877E683B035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5E209-CE30-4A19-9988-006BCF02B47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FBBA8-854B-4402-8E25-7F539C79A7A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BEC06-4CE0-4923-B69F-9B815D3F40C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5400"/>
            <a:ext cx="2260600" cy="6451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5400"/>
            <a:ext cx="6629400" cy="6451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DCBE2-53AB-4429-8FC3-BDA950B2E19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137D1-97A9-4583-B182-A0E5AA5C0FD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1AB3D-3314-4E39-8225-1498908D718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4F09B-1E45-4F1A-B779-ACADD034ACB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F7320-F8E3-4443-B864-D84716CAE33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767C7-1387-4BC6-B380-AC29DEBC477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F30A1-2F0D-4431-9703-8303B25A09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CEA88-7CE2-4EF8-9107-71FE9050D6C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1FA76-5790-456F-928A-94BBAF9C5DC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CF3BB-912C-4152-9022-17372CD80B1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A8D73-29FF-408F-B392-8493A546EAC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5121B-252B-4847-B24B-DE1DC9CC9EB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54000"/>
            <a:ext cx="20637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60388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A9C9E-FB98-4A13-B5D0-C15A3F1FB4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8750" y="254000"/>
            <a:ext cx="20129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58864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373C7-39AE-490C-A84D-19CB22EFADA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8F572-A5A9-423B-8121-DD54A990BC9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4BBEE-063B-4F5F-9FA8-83BE2004EFD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181CA-578B-437B-B169-E878D3A1801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1D52D-6918-4E26-84C7-B7649CA9DBE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958A9-0A31-496B-BA74-C7834CEDF5C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5125C-C3B9-4A78-A101-6A40E6D4F31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9A6AE-86F8-42F0-BD20-3DCC87DA1FC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4FCE8-9513-4182-A443-6881BB98DF8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AC918-5FA4-4A81-BC54-7A4A9943D7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BBE1F-3FFA-4C88-99C2-D00E8BAA8A5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6C427-EA20-47C9-B382-0111ADE3514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54000"/>
            <a:ext cx="20637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60388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617EC-8FA6-4302-9870-9037A5F945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E672D-402A-4488-A453-E1837C3F431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49DA9-B36F-4498-9337-E4025005FA8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1052E-EA15-4220-B20B-0BD7E3E27B2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4C820-E5A4-469E-9CC0-D2FA2DFAD31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17F84-F2F1-40D5-85A7-37C9DCE503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7A77C-2805-4C6B-BACE-1C77E0F420B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A5592-D946-4259-B71A-1EB3542B77D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B0508-3933-4653-827B-C2171D5B516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A5162-26DB-4E73-B8EB-AD938DE3FCF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E43D1-6245-4499-89FA-D2E8165784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254ED-46FB-416C-A7A8-82F04E8DA3F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54000"/>
            <a:ext cx="20637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60388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A6068-1B2F-49AE-A298-260BD0B1999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BFA38-3B4E-4213-905B-ED4D04556B7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20467-DC3C-4390-97D0-9D0AE853263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B3D60-9666-4E68-8AA7-0B0FBD55E44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F15CF-4534-4610-A7B9-848BFE65846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3B279-BA1F-45C1-BAD5-B62006C6B7C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4C236-ADC6-4C37-BC83-936135EBC0B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CA8FD-7CBD-4D84-B5BE-2D4ABCFFE9D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85D3E-D82E-4859-A75F-6DA3380801B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A69FD-6B81-4C66-BE90-3161BB3A306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006A2-F230-4F5C-B854-751ED505629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5E751-DF3F-42A0-84CB-7AA6ED7BE9F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54000"/>
            <a:ext cx="20637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60388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3FD5F-2BAD-43D3-90E5-7148EA2A6CB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4682E-0AC6-482D-A03C-A211EDD3EA8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50616-B74C-4023-A69A-25C5D966E4D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B4019-2032-43DE-AFA8-19C30A6951A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FF2A9-C644-4F6F-AC00-D4F8E7D8E4A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95049-4ECD-4363-9B30-76DE0BC0A32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29082-BD8D-473E-B64E-95FBDBB573B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97EA9-1943-4417-A81B-DD0845EC785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94996-F87A-4063-9256-EAB4B919BB4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477B2-1BF1-4116-9DEC-983F27361F7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88945-7CA6-43EB-B602-13ADF808B70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8B40C-D3D6-44B0-BAE2-53F207DAF75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54000"/>
            <a:ext cx="20637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60388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DE224-0DD3-45EA-AA68-DE510F35334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8FECB-C2FF-460A-9EB7-67C93306BAE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E17E1-3171-4241-A369-79408D67555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F31C0-9061-4365-BBFB-617E9440778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8D43C-0222-4659-B770-9906F50B8C9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952B9-68E0-4FEF-934F-1CF120B5008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7946F-E0A6-40A0-A093-3FADF1E566E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D8019-5170-4202-B49D-834897F3311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54000"/>
            <a:ext cx="20637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60388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E8932-ADC1-40A1-9E6F-C1593C22FE8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AE8BC-98BC-4239-A7A4-69603F5858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F9C44-D08C-44F4-B3D6-71F8F872B4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96537-0611-400F-A7CC-EB94C0EE066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0F489-5CF0-4A50-9D72-EFB4BB54EB7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99D4D-118E-45B2-AC81-092DFA5E946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5FE56-5E28-40BA-9B8E-797427CA6BD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79600"/>
            <a:ext cx="342265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879600"/>
            <a:ext cx="3422650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9BC50-E028-46AC-B514-2572040F92E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710B2-14BC-48DE-94D9-FDCE2C0A7FC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F1F23-DA38-40E5-8C52-3D5ED116EB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8CF56-BCDF-41EB-B51F-279163210C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AEB01-C234-47B9-BA53-C44D8025D4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54BC2-CA87-4232-A45F-431752FC95D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7810F-460A-4D48-8205-E4B6399C412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F0F35-D513-4FFA-AC36-6312ED1F904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1BBAB-8824-401D-A556-8F541DA8242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19033-A86E-42C6-8E74-8A85A2AFE42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2D320-AD14-4999-81BE-9952ED8D2C6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039FC-1B96-4473-85C5-3BD3E20C459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966EA-48EE-4362-933E-C0D0687982C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86E6B-1361-4010-A48F-D2AD0C87EDF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7D424-C7C5-46B4-9551-35CE05D87D7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B710B-5269-4C3F-9394-0A2736396E0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7C4AD-B77B-4F10-A9C2-DC9B9D4FBAB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54000"/>
            <a:ext cx="20637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60388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B399D-262B-4A6F-A8AD-BED4C6DB488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739BA-DA92-4E0F-882B-840B0663021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23BB6-C22B-4FFD-846F-4AAED960645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5100A-D7AC-4463-8F73-65C2E3DF644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4DF75-8A3B-4AAC-8BDA-B81E372B80F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C9EA5-DC40-43A8-8774-3AAEF4966EA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C61B2-FD54-4952-9FD2-39CC0222474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09FD6-1AFC-4FFC-879A-AA099EDFC77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2587B-C5F9-4E68-953C-5D56616DA0A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4391D-6F02-425E-80BC-A8D8918970C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30875-7E66-449E-B960-E95DFE44C31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8E3C8-F01B-4B73-91FD-ADABE38C82B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54000"/>
            <a:ext cx="20637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60388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37FA5-0507-4DDC-81EB-7695CBEF3C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10B02-C19D-4CE2-A135-14826017B1F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4F7B4-FA5F-4AED-BD60-22130059AB7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071D4-BC2A-4B71-8E47-9EE25E3A15A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E0D09-966B-4107-8461-F817151183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FAB8A-B515-4D55-840C-DECA9B1E57D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0ACA8-98ED-4708-A4FD-9B90410C2BD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C88CC-B964-44CC-97DB-B71DBB1CDC8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5FD7A-58A4-42E8-BDEB-4B2A1FFF56F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5291B-AAE7-4FC3-9D27-5669500B019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05049-E7A6-47E5-A073-0C669EF0326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C6042-133C-48C6-A574-E2F2BC97F5D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54000"/>
            <a:ext cx="20637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60388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8DB1B-225F-43F8-8C7D-CE7E7AF4DA4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E4EFB-42AA-4D66-9C1C-E5FF9E4FACD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FAF01-03F8-4F5E-A0CD-9EB3D779130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FABD1-6C1A-457F-B10B-9CD8F0582F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C4B87-BC42-41F2-B6D9-CD147D51F5B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D340-A691-4D9D-9843-4AAC4B46199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93BA2-634F-4CCD-8A3C-2E06E66549B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12354-6E87-481F-B18A-F434E23A577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D498D-AA59-4048-BE11-DEF4A2895C5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34A16-E022-4671-9B1A-BE2D39763EB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8F344-7A2A-4C54-97D6-148DCAF3934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EA21B-5627-46FF-82AD-E56255CC9CB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54000"/>
            <a:ext cx="20637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60388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EC989-29B2-4266-947A-A3D249CE7A9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AD9CD-EBA7-4051-BA14-A77396D4591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12FAD-0722-443C-AFCE-AFDDBFF6F9C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0DA76-10E5-431B-AA47-8975DEE264A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4F2E5-DFB1-4765-908E-F805256E1F8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949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BA2EC-4C9F-4B91-8121-3CF942F091B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0295D-98B6-45D1-89FB-97B99066273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3380A-A56D-4500-94FB-C878F9D4C81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4ACDB-AE59-4B63-93EF-4CAD13348E9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8B993-F504-4206-B440-59D419ABF87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B3EBE-3E35-47AD-B28B-23B2C55C30C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9669F-0480-4CF4-9EC9-74BCB13575D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54000"/>
            <a:ext cx="2063750" cy="6184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254000"/>
            <a:ext cx="6038850" cy="61849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30E85-578E-41E9-BC17-6EFD788E490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hyperlink" Target="mailto:email@cardiff.ac.uk" TargetMode="Externa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hyperlink" Target="mailto:stephane.bordas@alum.northwestern.edu" TargetMode="Externa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hyperlink" Target="mailto:stephane.bordas@alum.northwestern.edu" TargetMode="Externa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hyperlink" Target="mailto:email@cardiff.ac.uk" TargetMode="Externa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hyperlink" Target="mailto:stephane.bordas@alum.northwestern.edu" TargetMode="Externa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hyperlink" Target="mailto:email@cardiff.ac.uk" TargetMode="Externa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hyperlink" Target="mailto:email@cardiff.ac.uk" TargetMode="Externa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hyperlink" Target="mailto:stephane.bordas@alum.northwestern.edu" TargetMode="Externa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hyperlink" Target="mailto:email@cardiff.ac.uk" TargetMode="Externa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mailto:stephane.bordas@alum.northwestern.edu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hyperlink" Target="mailto:email@cardiff.ac.uk" TargetMode="Externa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hyperlink" Target="mailto:stephane.bordas@alum.northwestern.edu" TargetMode="Externa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hyperlink" Target="mailto:stephane.bordas@alum.northwestern.edu" TargetMode="Externa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hyperlink" Target="mailto:stephane.bordas@alum.northwestern.edu" TargetMode="Externa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hyperlink" Target="mailto:stephane.bordas@alum.northwestern.edu" TargetMode="Externa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hyperlink" Target="mailto:stephane.bordas@alum.northwestern.edu" TargetMode="Externa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hyperlink" Target="mailto:stephane.bordas@alum.northwestern.edu" TargetMode="Externa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hyperlink" Target="mailto:stephane.bordas@alum.northwestern.edu" TargetMode="Externa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hyperlink" Target="mailto:stephane.bordas@alum.northwestern.edu" TargetMode="Externa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hyperlink" Target="mailto:stephane.bordas@alum.northwestern.edu" TargetMode="Externa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/>
          </p:cNvSpPr>
          <p:nvPr/>
        </p:nvSpPr>
        <p:spPr bwMode="auto">
          <a:xfrm>
            <a:off x="-50800" y="5041900"/>
            <a:ext cx="9245600" cy="1828800"/>
          </a:xfrm>
          <a:prstGeom prst="roundRect">
            <a:avLst>
              <a:gd name="adj" fmla="val 0"/>
            </a:avLst>
          </a:prstGeom>
          <a:solidFill>
            <a:srgbClr val="990033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027" name="AutoShape 2"/>
          <p:cNvSpPr>
            <a:spLocks/>
          </p:cNvSpPr>
          <p:nvPr/>
        </p:nvSpPr>
        <p:spPr bwMode="auto">
          <a:xfrm>
            <a:off x="-50800" y="-12700"/>
            <a:ext cx="9245600" cy="1828800"/>
          </a:xfrm>
          <a:prstGeom prst="roundRect">
            <a:avLst>
              <a:gd name="adj" fmla="val 0"/>
            </a:avLst>
          </a:prstGeom>
          <a:solidFill>
            <a:srgbClr val="990033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879600"/>
            <a:ext cx="69977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 Bold" charset="0"/>
              </a:rPr>
              <a:t>Fifth level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9700" y="406400"/>
            <a:ext cx="1028700" cy="98583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grpSp>
        <p:nvGrpSpPr>
          <p:cNvPr id="1030" name="Group 8"/>
          <p:cNvGrpSpPr>
            <a:grpSpLocks/>
          </p:cNvGrpSpPr>
          <p:nvPr/>
        </p:nvGrpSpPr>
        <p:grpSpPr bwMode="auto">
          <a:xfrm>
            <a:off x="7296150" y="5702300"/>
            <a:ext cx="2103438" cy="1600200"/>
            <a:chOff x="0" y="0"/>
            <a:chExt cx="1324" cy="1008"/>
          </a:xfrm>
        </p:grpSpPr>
        <p:sp>
          <p:nvSpPr>
            <p:cNvPr id="1032" name="Rectangle 5"/>
            <p:cNvSpPr>
              <a:spLocks/>
            </p:cNvSpPr>
            <p:nvPr/>
          </p:nvSpPr>
          <p:spPr bwMode="auto">
            <a:xfrm>
              <a:off x="151" y="104"/>
              <a:ext cx="1157" cy="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Ctr="1"/>
            <a:lstStyle/>
            <a:p>
              <a:pPr marL="39688" algn="ctr"/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M</a:t>
              </a:r>
              <a:r>
                <a:rPr lang="en-US" altLang="zh-CN" sz="32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 </a:t>
              </a:r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A</a:t>
              </a:r>
              <a:r>
                <a:rPr lang="en-US" altLang="zh-CN" sz="32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 </a:t>
              </a:r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M</a:t>
              </a:r>
              <a:r>
                <a:rPr lang="en-US" altLang="zh-CN" sz="3000">
                  <a:solidFill>
                    <a:srgbClr val="FFFFFF"/>
                  </a:solidFill>
                  <a:latin typeface="Academy Engraved LET" pitchFamily="-84" charset="0"/>
                  <a:ea typeface="MS PGothic" pitchFamily="34" charset="-128"/>
                  <a:sym typeface="Academy Engraved LET" pitchFamily="-84" charset="0"/>
                </a:rPr>
                <a:t> </a:t>
              </a:r>
            </a:p>
            <a:p>
              <a:pPr marL="39688" algn="ctr"/>
              <a:endParaRPr lang="en-US" altLang="zh-CN" sz="3000">
                <a:solidFill>
                  <a:srgbClr val="FFFFFF"/>
                </a:solidFill>
                <a:latin typeface="Academy Engraved LET" pitchFamily="-84" charset="0"/>
                <a:ea typeface="MS PGothic" pitchFamily="34" charset="-128"/>
                <a:sym typeface="Academy Engraved LET" pitchFamily="-84" charset="0"/>
              </a:endParaRPr>
            </a:p>
          </p:txBody>
        </p:sp>
        <p:sp>
          <p:nvSpPr>
            <p:cNvPr id="3" name="Rectangle 6"/>
            <p:cNvSpPr>
              <a:spLocks/>
            </p:cNvSpPr>
            <p:nvPr/>
          </p:nvSpPr>
          <p:spPr bwMode="auto">
            <a:xfrm>
              <a:off x="266" y="397"/>
              <a:ext cx="1058" cy="2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9200" bIns="0"/>
            <a:lstStyle/>
            <a:p>
              <a:pPr marL="38100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</a:tabLst>
              </a:pP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I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nstitute of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M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echanics </a:t>
              </a:r>
            </a:p>
            <a:p>
              <a:pPr marL="38100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</a:tabLst>
              </a:pP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&amp;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A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dvanced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M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aterials</a:t>
              </a:r>
            </a:p>
          </p:txBody>
        </p:sp>
        <p:sp>
          <p:nvSpPr>
            <p:cNvPr id="1034" name="Rectangle 7"/>
            <p:cNvSpPr>
              <a:spLocks/>
            </p:cNvSpPr>
            <p:nvPr/>
          </p:nvSpPr>
          <p:spPr bwMode="auto">
            <a:xfrm>
              <a:off x="0" y="0"/>
              <a:ext cx="337" cy="10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/>
              <a:r>
                <a:rPr lang="en-US" altLang="zh-CN" sz="8000">
                  <a:solidFill>
                    <a:srgbClr val="FFFFFF"/>
                  </a:solidFill>
                  <a:latin typeface="Academy Engraved LET" pitchFamily="-84" charset="0"/>
                  <a:ea typeface="MS PGothic" pitchFamily="34" charset="-128"/>
                  <a:sym typeface="Academy Engraved LET" pitchFamily="-84" charset="0"/>
                </a:rPr>
                <a:t>I</a:t>
              </a:r>
            </a:p>
          </p:txBody>
        </p:sp>
      </p:grpSp>
      <p:sp>
        <p:nvSpPr>
          <p:cNvPr id="1033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3467100" y="5080000"/>
            <a:ext cx="21272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00">
                <a:solidFill>
                  <a:srgbClr val="384F70"/>
                </a:solidFill>
                <a:latin typeface="Optima" pitchFamily="-84" charset="0"/>
                <a:ea typeface="MS PGothic" pitchFamily="34" charset="-128"/>
                <a:sym typeface="Optima" pitchFamily="-84" charset="0"/>
              </a:defRPr>
            </a:lvl1pPr>
          </a:lstStyle>
          <a:p>
            <a:fld id="{6909AC41-3C01-4F48-BC1C-4F55737C19D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hf hdr="0" ftr="0" dt="0"/>
  <p:txStyles>
    <p:titleStyle>
      <a:lvl1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  <a:sym typeface="Eurostile" pitchFamily="-84" charset="0"/>
        </a:defRPr>
      </a:lvl1pPr>
      <a:lvl2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2pPr>
      <a:lvl3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3pPr>
      <a:lvl4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4pPr>
      <a:lvl5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5pPr>
      <a:lvl6pPr marL="5683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6pPr>
      <a:lvl7pPr marL="10255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7pPr>
      <a:lvl8pPr marL="14827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8pPr>
      <a:lvl9pPr marL="19399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9pPr>
    </p:titleStyle>
    <p:bodyStyle>
      <a:lvl1pPr marL="342900" indent="-342900" algn="ctr" rtl="0" eaLnBrk="0" fontAlgn="base" hangingPunct="0">
        <a:lnSpc>
          <a:spcPct val="120000"/>
        </a:lnSpc>
        <a:spcBef>
          <a:spcPts val="1400"/>
        </a:spcBef>
        <a:spcAft>
          <a:spcPct val="0"/>
        </a:spcAft>
        <a:defRPr sz="1600">
          <a:solidFill>
            <a:srgbClr val="343434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1200">
          <a:solidFill>
            <a:srgbClr val="676767"/>
          </a:solidFill>
          <a:latin typeface="+mn-lt"/>
          <a:ea typeface="+mn-ea"/>
          <a:cs typeface="+mn-cs"/>
          <a:sym typeface="Calibri" pitchFamily="34" charset="0"/>
        </a:defRPr>
      </a:lvl2pPr>
      <a:lvl3pPr marL="1628775" indent="-714375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+mn-lt"/>
          <a:ea typeface="+mn-ea"/>
          <a:cs typeface="+mn-cs"/>
          <a:sym typeface="Calibri" pitchFamily="34" charset="0"/>
        </a:defRPr>
      </a:lvl3pPr>
      <a:lvl4pPr marL="2135188" indent="-763588" algn="ctr" rtl="0" eaLnBrk="0" fontAlgn="base" hangingPunct="0">
        <a:spcBef>
          <a:spcPct val="0"/>
        </a:spcBef>
        <a:spcAft>
          <a:spcPct val="0"/>
        </a:spcAft>
        <a:defRPr sz="1200">
          <a:solidFill>
            <a:srgbClr val="676767"/>
          </a:solidFill>
          <a:latin typeface="+mn-lt"/>
          <a:ea typeface="+mn-ea"/>
          <a:cs typeface="+mn-cs"/>
          <a:sym typeface="Calibri" pitchFamily="34" charset="0"/>
        </a:defRPr>
      </a:lvl4pPr>
      <a:lvl5pPr marL="2622550" indent="-793750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Calibri Bold" charset="0"/>
          <a:ea typeface="ヒラギノ角ゴ ProN W6" charset="0"/>
          <a:cs typeface="ヒラギノ角ゴ ProN W6" charset="0"/>
          <a:sym typeface="Calibri Bold" pitchFamily="-84" charset="0"/>
        </a:defRPr>
      </a:lvl5pPr>
      <a:lvl6pPr marL="30797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35369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39941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44513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152400"/>
            <a:ext cx="6108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21510" name="Group 8"/>
          <p:cNvGrpSpPr>
            <a:grpSpLocks/>
          </p:cNvGrpSpPr>
          <p:nvPr/>
        </p:nvGrpSpPr>
        <p:grpSpPr bwMode="auto">
          <a:xfrm>
            <a:off x="7389813" y="-292100"/>
            <a:ext cx="1892300" cy="1446213"/>
            <a:chOff x="0" y="0"/>
            <a:chExt cx="1192" cy="911"/>
          </a:xfrm>
        </p:grpSpPr>
        <p:sp>
          <p:nvSpPr>
            <p:cNvPr id="21518" name="Rectangle 5"/>
            <p:cNvSpPr>
              <a:spLocks/>
            </p:cNvSpPr>
            <p:nvPr/>
          </p:nvSpPr>
          <p:spPr bwMode="auto">
            <a:xfrm>
              <a:off x="136" y="94"/>
              <a:ext cx="1041" cy="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Ctr="1"/>
            <a:lstStyle/>
            <a:p>
              <a:pPr marL="39688" algn="ctr"/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M</a:t>
              </a:r>
              <a:r>
                <a:rPr lang="en-US" altLang="zh-CN" sz="32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 </a:t>
              </a:r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A</a:t>
              </a:r>
              <a:r>
                <a:rPr lang="en-US" altLang="zh-CN" sz="32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 </a:t>
              </a:r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M</a:t>
              </a:r>
              <a:r>
                <a:rPr lang="en-US" altLang="zh-CN" sz="3000">
                  <a:solidFill>
                    <a:srgbClr val="FFFFFF"/>
                  </a:solidFill>
                  <a:latin typeface="Academy Engraved LET" pitchFamily="-84" charset="0"/>
                  <a:ea typeface="MS PGothic" pitchFamily="34" charset="-128"/>
                  <a:sym typeface="Academy Engraved LET" pitchFamily="-84" charset="0"/>
                </a:rPr>
                <a:t> </a:t>
              </a:r>
            </a:p>
            <a:p>
              <a:pPr marL="39688" algn="ctr"/>
              <a:endParaRPr lang="en-US" altLang="zh-CN" sz="3000">
                <a:solidFill>
                  <a:srgbClr val="FFFFFF"/>
                </a:solidFill>
                <a:latin typeface="Academy Engraved LET" pitchFamily="-84" charset="0"/>
                <a:ea typeface="MS PGothic" pitchFamily="34" charset="-128"/>
                <a:sym typeface="Academy Engraved LET" pitchFamily="-84" charset="0"/>
              </a:endParaRPr>
            </a:p>
          </p:txBody>
        </p:sp>
        <p:sp>
          <p:nvSpPr>
            <p:cNvPr id="21519" name="Rectangle 6"/>
            <p:cNvSpPr>
              <a:spLocks/>
            </p:cNvSpPr>
            <p:nvPr/>
          </p:nvSpPr>
          <p:spPr bwMode="auto">
            <a:xfrm>
              <a:off x="240" y="359"/>
              <a:ext cx="952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9200" bIns="0"/>
            <a:lstStyle/>
            <a:p>
              <a:pPr marL="38100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</a:tabLst>
              </a:pP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I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nstitute of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M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echanics </a:t>
              </a:r>
            </a:p>
            <a:p>
              <a:pPr marL="38100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</a:tabLst>
              </a:pP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&amp;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A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dvanced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M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aterials</a:t>
              </a:r>
            </a:p>
          </p:txBody>
        </p:sp>
        <p:sp>
          <p:nvSpPr>
            <p:cNvPr id="21520" name="Rectangle 7"/>
            <p:cNvSpPr>
              <a:spLocks/>
            </p:cNvSpPr>
            <p:nvPr/>
          </p:nvSpPr>
          <p:spPr bwMode="auto">
            <a:xfrm>
              <a:off x="0" y="0"/>
              <a:ext cx="303" cy="9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/>
              <a:r>
                <a:rPr lang="en-US" altLang="zh-CN" sz="8000">
                  <a:solidFill>
                    <a:srgbClr val="FFFFFF"/>
                  </a:solidFill>
                  <a:latin typeface="Academy Engraved LET" pitchFamily="-84" charset="0"/>
                  <a:ea typeface="MS PGothic" pitchFamily="34" charset="-128"/>
                  <a:sym typeface="Academy Engraved LET" pitchFamily="-84" charset="0"/>
                </a:rPr>
                <a:t>I</a:t>
              </a:r>
            </a:p>
          </p:txBody>
        </p:sp>
      </p:grpSp>
      <p:sp>
        <p:nvSpPr>
          <p:cNvPr id="21511" name="Rectangle 9"/>
          <p:cNvSpPr>
            <a:spLocks/>
          </p:cNvSpPr>
          <p:nvPr/>
        </p:nvSpPr>
        <p:spPr bwMode="auto">
          <a:xfrm>
            <a:off x="0" y="6527800"/>
            <a:ext cx="9144000" cy="3429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 flipH="1">
            <a:off x="8578850" y="6473825"/>
            <a:ext cx="7938" cy="3952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1513" name="Rectangle 11"/>
          <p:cNvSpPr>
            <a:spLocks/>
          </p:cNvSpPr>
          <p:nvPr/>
        </p:nvSpPr>
        <p:spPr bwMode="auto">
          <a:xfrm>
            <a:off x="-646113" y="6527800"/>
            <a:ext cx="681831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altLang="zh-CN" u="sng">
                <a:solidFill>
                  <a:srgbClr val="FFFFFF"/>
                </a:solidFill>
                <a:latin typeface="Courier" pitchFamily="-84" charset="0"/>
                <a:ea typeface="MS PGothic" pitchFamily="34" charset="-128"/>
                <a:sym typeface="Courier" pitchFamily="-84" charset="0"/>
                <a:hlinkClick r:id="rId13"/>
              </a:rPr>
              <a:t>bordasS@cardiff.ac.uk, stephane.bordas@alum.northwestern.edu</a:t>
            </a:r>
            <a:endParaRPr lang="en-US" altLang="zh-CN" u="sng">
              <a:solidFill>
                <a:srgbClr val="FFFFFF"/>
              </a:solidFill>
              <a:latin typeface="Courier" pitchFamily="-84" charset="0"/>
              <a:ea typeface="MS PGothic" pitchFamily="34" charset="-128"/>
              <a:sym typeface="Courier" pitchFamily="-84" charset="0"/>
            </a:endParaRPr>
          </a:p>
        </p:txBody>
      </p:sp>
      <p:pic>
        <p:nvPicPr>
          <p:cNvPr id="21514" name="Picture 12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4463" y="36513"/>
            <a:ext cx="622300" cy="62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5" name="Rectangle 13"/>
          <p:cNvSpPr>
            <a:spLocks/>
          </p:cNvSpPr>
          <p:nvPr/>
        </p:nvSpPr>
        <p:spPr bwMode="auto">
          <a:xfrm>
            <a:off x="7575550" y="6505575"/>
            <a:ext cx="20320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altLang="zh-CN" sz="1800">
                <a:solidFill>
                  <a:srgbClr val="FE7038"/>
                </a:solidFill>
                <a:latin typeface="Helvetica Neue Light" pitchFamily="-84" charset="0"/>
                <a:ea typeface="MS PGothic" pitchFamily="34" charset="-128"/>
                <a:sym typeface="Helvetica Neue Light" pitchFamily="-84" charset="0"/>
              </a:rPr>
              <a:t>RealTcut</a:t>
            </a:r>
          </a:p>
        </p:txBody>
      </p:sp>
      <p:pic>
        <p:nvPicPr>
          <p:cNvPr id="21516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527800"/>
            <a:ext cx="423863" cy="3937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22543" name="Text Box 1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515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Optima" pitchFamily="-84" charset="0"/>
                <a:ea typeface="MS PGothic" pitchFamily="34" charset="-128"/>
                <a:sym typeface="Optima" pitchFamily="-84" charset="0"/>
              </a:defRPr>
            </a:lvl1pPr>
          </a:lstStyle>
          <a:p>
            <a:fld id="{4058786E-B573-4001-9A64-96F988D65E4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Helvetica Neue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Clr>
          <a:srgbClr val="343434"/>
        </a:buClr>
        <a:buSzPct val="200000"/>
        <a:buFont typeface="Calibri" pitchFamily="3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Calibri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Calibri" pitchFamily="3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Calibri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Calibri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Calibri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Clr>
          <a:srgbClr val="FE7038"/>
        </a:buClr>
        <a:buSzPct val="200000"/>
        <a:buFont typeface="Calibri" pitchFamily="34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Clr>
          <a:srgbClr val="FE7038"/>
        </a:buClr>
        <a:buSzPct val="200000"/>
        <a:buFont typeface="Calibri" pitchFamily="34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Clr>
          <a:srgbClr val="FE7038"/>
        </a:buClr>
        <a:buSzPct val="200000"/>
        <a:buFont typeface="Calibri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Clr>
          <a:srgbClr val="FE7038"/>
        </a:buClr>
        <a:buSzPct val="200000"/>
        <a:buFont typeface="Calibri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Clr>
          <a:srgbClr val="FE7038"/>
        </a:buClr>
        <a:buSzPct val="200000"/>
        <a:buFont typeface="Calibri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Clr>
          <a:srgbClr val="FE7038"/>
        </a:buClr>
        <a:buSzPct val="200000"/>
        <a:buFont typeface="Calibri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/>
          </p:cNvSpPr>
          <p:nvPr/>
        </p:nvSpPr>
        <p:spPr bwMode="auto">
          <a:xfrm>
            <a:off x="-50800" y="5041900"/>
            <a:ext cx="9245600" cy="1828800"/>
          </a:xfrm>
          <a:prstGeom prst="roundRect">
            <a:avLst>
              <a:gd name="adj" fmla="val 0"/>
            </a:avLst>
          </a:prstGeom>
          <a:solidFill>
            <a:srgbClr val="990033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2531" name="AutoShape 2"/>
          <p:cNvSpPr>
            <a:spLocks/>
          </p:cNvSpPr>
          <p:nvPr/>
        </p:nvSpPr>
        <p:spPr bwMode="auto">
          <a:xfrm>
            <a:off x="-50800" y="-12700"/>
            <a:ext cx="9245600" cy="1828800"/>
          </a:xfrm>
          <a:prstGeom prst="roundRect">
            <a:avLst>
              <a:gd name="adj" fmla="val 0"/>
            </a:avLst>
          </a:prstGeom>
          <a:solidFill>
            <a:srgbClr val="990033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95500"/>
            <a:ext cx="69977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Times New Roman" charset="0"/>
              </a:rPr>
              <a:t>Third level</a:t>
            </a:r>
          </a:p>
          <a:p>
            <a:pPr lvl="3"/>
            <a:r>
              <a:rPr lang="en-US">
                <a:sym typeface="Times New Roman" charset="0"/>
              </a:rPr>
              <a:t>Fourth level</a:t>
            </a:r>
          </a:p>
          <a:p>
            <a:pPr lvl="4"/>
            <a:r>
              <a:rPr lang="en-US">
                <a:sym typeface="Times New Roman Bold" charset="0"/>
              </a:rPr>
              <a:t>Fifth level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9700" y="406400"/>
            <a:ext cx="1028700" cy="98583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46900" y="1866900"/>
            <a:ext cx="1790700" cy="83978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65500" y="4584700"/>
            <a:ext cx="2414588" cy="4191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" y="1841500"/>
            <a:ext cx="1524000" cy="892175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grpSp>
        <p:nvGrpSpPr>
          <p:cNvPr id="22537" name="Group 11"/>
          <p:cNvGrpSpPr>
            <a:grpSpLocks/>
          </p:cNvGrpSpPr>
          <p:nvPr/>
        </p:nvGrpSpPr>
        <p:grpSpPr bwMode="auto">
          <a:xfrm>
            <a:off x="6940550" y="101600"/>
            <a:ext cx="2103438" cy="1600200"/>
            <a:chOff x="0" y="0"/>
            <a:chExt cx="1324" cy="1008"/>
          </a:xfrm>
        </p:grpSpPr>
        <p:sp>
          <p:nvSpPr>
            <p:cNvPr id="22545" name="Rectangle 8"/>
            <p:cNvSpPr>
              <a:spLocks/>
            </p:cNvSpPr>
            <p:nvPr/>
          </p:nvSpPr>
          <p:spPr bwMode="auto">
            <a:xfrm>
              <a:off x="151" y="104"/>
              <a:ext cx="1157" cy="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Ctr="1"/>
            <a:lstStyle/>
            <a:p>
              <a:pPr marL="39688" algn="ctr"/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M</a:t>
              </a:r>
              <a:r>
                <a:rPr lang="en-US" altLang="zh-CN" sz="32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 </a:t>
              </a:r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A</a:t>
              </a:r>
              <a:r>
                <a:rPr lang="en-US" altLang="zh-CN" sz="32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 </a:t>
              </a:r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M</a:t>
              </a:r>
              <a:r>
                <a:rPr lang="en-US" altLang="zh-CN" sz="3000">
                  <a:solidFill>
                    <a:srgbClr val="FFFFFF"/>
                  </a:solidFill>
                  <a:latin typeface="Academy Engraved LET" pitchFamily="-84" charset="0"/>
                  <a:ea typeface="MS PGothic" pitchFamily="34" charset="-128"/>
                  <a:sym typeface="Academy Engraved LET" pitchFamily="-84" charset="0"/>
                </a:rPr>
                <a:t> </a:t>
              </a:r>
            </a:p>
            <a:p>
              <a:pPr marL="39688" algn="ctr"/>
              <a:endParaRPr lang="en-US" altLang="zh-CN" sz="3000">
                <a:solidFill>
                  <a:srgbClr val="FFFFFF"/>
                </a:solidFill>
                <a:latin typeface="Academy Engraved LET" pitchFamily="-84" charset="0"/>
                <a:ea typeface="MS PGothic" pitchFamily="34" charset="-128"/>
                <a:sym typeface="Academy Engraved LET" pitchFamily="-84" charset="0"/>
              </a:endParaRPr>
            </a:p>
          </p:txBody>
        </p:sp>
        <p:sp>
          <p:nvSpPr>
            <p:cNvPr id="22546" name="Rectangle 9"/>
            <p:cNvSpPr>
              <a:spLocks/>
            </p:cNvSpPr>
            <p:nvPr/>
          </p:nvSpPr>
          <p:spPr bwMode="auto">
            <a:xfrm>
              <a:off x="266" y="397"/>
              <a:ext cx="1058" cy="2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9200" bIns="0"/>
            <a:lstStyle/>
            <a:p>
              <a:pPr marL="38100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</a:tabLst>
              </a:pP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I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nstitute of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M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echanics </a:t>
              </a:r>
            </a:p>
            <a:p>
              <a:pPr marL="38100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</a:tabLst>
              </a:pP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&amp;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A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dvanced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M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aterials</a:t>
              </a:r>
            </a:p>
          </p:txBody>
        </p:sp>
        <p:sp>
          <p:nvSpPr>
            <p:cNvPr id="22547" name="Rectangle 10"/>
            <p:cNvSpPr>
              <a:spLocks/>
            </p:cNvSpPr>
            <p:nvPr/>
          </p:nvSpPr>
          <p:spPr bwMode="auto">
            <a:xfrm>
              <a:off x="0" y="0"/>
              <a:ext cx="337" cy="10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/>
              <a:r>
                <a:rPr lang="en-US" altLang="zh-CN" sz="8000">
                  <a:solidFill>
                    <a:srgbClr val="FFFFFF"/>
                  </a:solidFill>
                  <a:latin typeface="Academy Engraved LET" pitchFamily="-84" charset="0"/>
                  <a:ea typeface="MS PGothic" pitchFamily="34" charset="-128"/>
                  <a:sym typeface="Academy Engraved LET" pitchFamily="-84" charset="0"/>
                </a:rPr>
                <a:t>I</a:t>
              </a:r>
            </a:p>
          </p:txBody>
        </p:sp>
      </p:grpSp>
      <p:pic>
        <p:nvPicPr>
          <p:cNvPr id="22538" name="Picture 1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100" y="4127500"/>
            <a:ext cx="1362075" cy="838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22539" name="Picture 1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651000" y="4162425"/>
            <a:ext cx="1016000" cy="8255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22540" name="Picture 1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032500" y="4238625"/>
            <a:ext cx="3009900" cy="803275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22541" name="Picture 1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8100" y="3175000"/>
            <a:ext cx="1612900" cy="3937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22542" name="Picture 16"/>
          <p:cNvPicPr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302500" y="2913063"/>
            <a:ext cx="1524000" cy="11176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22543" name="Picture 17"/>
          <p:cNvPicPr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378700" y="3754438"/>
            <a:ext cx="1447800" cy="5334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23570" name="Text Box 18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3467100" y="5080000"/>
            <a:ext cx="21272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00">
                <a:solidFill>
                  <a:srgbClr val="384F70"/>
                </a:solidFill>
                <a:latin typeface="Optima" pitchFamily="-84" charset="0"/>
                <a:ea typeface="MS PGothic" pitchFamily="34" charset="-128"/>
                <a:sym typeface="Optima" pitchFamily="-84" charset="0"/>
              </a:defRPr>
            </a:lvl1pPr>
          </a:lstStyle>
          <a:p>
            <a:fld id="{5B11C205-54CA-4D7A-AB99-364B18E3AA3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/>
  <p:hf hdr="0" ftr="0" dt="0"/>
  <p:txStyles>
    <p:titleStyle>
      <a:lvl1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  <a:sym typeface="Eurostile" pitchFamily="-84" charset="0"/>
        </a:defRPr>
      </a:lvl1pPr>
      <a:lvl2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2pPr>
      <a:lvl3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3pPr>
      <a:lvl4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4pPr>
      <a:lvl5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5pPr>
      <a:lvl6pPr marL="5683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6pPr>
      <a:lvl7pPr marL="10255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7pPr>
      <a:lvl8pPr marL="14827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8pPr>
      <a:lvl9pPr marL="19399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9pPr>
    </p:titleStyle>
    <p:bodyStyle>
      <a:lvl1pPr marL="342900" indent="-342900" algn="ctr" rtl="0" eaLnBrk="0" fontAlgn="base" hangingPunct="0">
        <a:lnSpc>
          <a:spcPct val="120000"/>
        </a:lnSpc>
        <a:spcBef>
          <a:spcPts val="1400"/>
        </a:spcBef>
        <a:spcAft>
          <a:spcPct val="0"/>
        </a:spcAft>
        <a:defRPr sz="16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1200">
          <a:solidFill>
            <a:srgbClr val="676767"/>
          </a:solidFill>
          <a:latin typeface="+mn-lt"/>
          <a:ea typeface="+mn-ea"/>
          <a:cs typeface="+mn-cs"/>
          <a:sym typeface="Arial" pitchFamily="34" charset="0"/>
        </a:defRPr>
      </a:lvl2pPr>
      <a:lvl3pPr marL="1628775" indent="-714375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Times New Roman" charset="0"/>
          <a:ea typeface="ヒラギノ明朝 ProN W3" charset="0"/>
          <a:cs typeface="ヒラギノ明朝 ProN W3" charset="0"/>
          <a:sym typeface="Times New Roman" pitchFamily="18" charset="0"/>
        </a:defRPr>
      </a:lvl3pPr>
      <a:lvl4pPr marL="2135188" indent="-763588" algn="ctr" rtl="0" eaLnBrk="0" fontAlgn="base" hangingPunct="0">
        <a:spcBef>
          <a:spcPct val="0"/>
        </a:spcBef>
        <a:spcAft>
          <a:spcPct val="0"/>
        </a:spcAft>
        <a:defRPr sz="1200">
          <a:solidFill>
            <a:srgbClr val="676767"/>
          </a:solidFill>
          <a:latin typeface="Times New Roman" charset="0"/>
          <a:ea typeface="ヒラギノ明朝 ProN W3" charset="0"/>
          <a:cs typeface="ヒラギノ明朝 ProN W3" charset="0"/>
          <a:sym typeface="Times New Roman" pitchFamily="18" charset="0"/>
        </a:defRPr>
      </a:lvl4pPr>
      <a:lvl5pPr marL="2622550" indent="-793750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Times New Roman Bold" charset="0"/>
          <a:ea typeface="ヒラギノ明朝 ProN W6" charset="0"/>
          <a:cs typeface="ヒラギノ明朝 ProN W6" charset="0"/>
          <a:sym typeface="Times New Roman Bold" pitchFamily="-84" charset="0"/>
        </a:defRPr>
      </a:lvl5pPr>
      <a:lvl6pPr marL="30797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Times New Roman Bold" charset="0"/>
          <a:ea typeface="ヒラギノ明朝 ProN W6" charset="0"/>
          <a:cs typeface="ヒラギノ明朝 ProN W6" charset="0"/>
          <a:sym typeface="Times New Roman Bold" charset="0"/>
        </a:defRPr>
      </a:lvl6pPr>
      <a:lvl7pPr marL="35369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Times New Roman Bold" charset="0"/>
          <a:ea typeface="ヒラギノ明朝 ProN W6" charset="0"/>
          <a:cs typeface="ヒラギノ明朝 ProN W6" charset="0"/>
          <a:sym typeface="Times New Roman Bold" charset="0"/>
        </a:defRPr>
      </a:lvl7pPr>
      <a:lvl8pPr marL="39941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Times New Roman Bold" charset="0"/>
          <a:ea typeface="ヒラギノ明朝 ProN W6" charset="0"/>
          <a:cs typeface="ヒラギノ明朝 ProN W6" charset="0"/>
          <a:sym typeface="Times New Roman Bold" charset="0"/>
        </a:defRPr>
      </a:lvl8pPr>
      <a:lvl9pPr marL="44513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Times New Roman Bold" charset="0"/>
          <a:ea typeface="ヒラギノ明朝 ProN W6" charset="0"/>
          <a:cs typeface="ヒラギノ明朝 ProN W6" charset="0"/>
          <a:sym typeface="Times New Roman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1"/>
          <p:cNvSpPr>
            <a:spLocks noChangeShapeType="1"/>
          </p:cNvSpPr>
          <p:nvPr/>
        </p:nvSpPr>
        <p:spPr bwMode="auto">
          <a:xfrm>
            <a:off x="4583113" y="796925"/>
            <a:ext cx="23812" cy="563245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3556" name="AutoShape 3"/>
          <p:cNvSpPr>
            <a:spLocks/>
          </p:cNvSpPr>
          <p:nvPr/>
        </p:nvSpPr>
        <p:spPr bwMode="auto">
          <a:xfrm>
            <a:off x="-50800" y="6604000"/>
            <a:ext cx="9245600" cy="2667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57" name="AutoShape 4"/>
          <p:cNvSpPr>
            <a:spLocks/>
          </p:cNvSpPr>
          <p:nvPr/>
        </p:nvSpPr>
        <p:spPr bwMode="auto">
          <a:xfrm>
            <a:off x="-50800" y="0"/>
            <a:ext cx="9245600" cy="584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3560" name="Rectangle 7"/>
          <p:cNvSpPr>
            <a:spLocks/>
          </p:cNvSpPr>
          <p:nvPr/>
        </p:nvSpPr>
        <p:spPr bwMode="auto">
          <a:xfrm>
            <a:off x="25400" y="6616700"/>
            <a:ext cx="6972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marL="28575"/>
            <a:r>
              <a:rPr lang="en-US" altLang="zh-CN" u="sng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  <a:hlinkClick r:id="rId13"/>
              </a:rPr>
              <a:t>stephane.bordas@alum.northwestern.edu</a:t>
            </a:r>
            <a:r>
              <a:rPr lang="en-US" altLang="zh-CN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 Demeass 2011, Luxembourg</a:t>
            </a:r>
          </a:p>
        </p:txBody>
      </p:sp>
      <p:sp>
        <p:nvSpPr>
          <p:cNvPr id="23561" name="Rectangle 8"/>
          <p:cNvSpPr>
            <a:spLocks/>
          </p:cNvSpPr>
          <p:nvPr/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23562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700" y="63500"/>
            <a:ext cx="488950" cy="469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24586" name="Text Box 10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FEA7FCED-350F-4A9B-8430-09F6EA335B6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/>
          </p:cNvSpPr>
          <p:nvPr/>
        </p:nvSpPr>
        <p:spPr bwMode="auto">
          <a:xfrm>
            <a:off x="-50800" y="6604000"/>
            <a:ext cx="9245600" cy="2667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4579" name="AutoShape 2"/>
          <p:cNvSpPr>
            <a:spLocks/>
          </p:cNvSpPr>
          <p:nvPr/>
        </p:nvSpPr>
        <p:spPr bwMode="auto">
          <a:xfrm>
            <a:off x="-50800" y="0"/>
            <a:ext cx="9245600" cy="584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4583" name="Rectangle 6"/>
          <p:cNvSpPr>
            <a:spLocks/>
          </p:cNvSpPr>
          <p:nvPr/>
        </p:nvSpPr>
        <p:spPr bwMode="auto">
          <a:xfrm>
            <a:off x="25400" y="6616700"/>
            <a:ext cx="6972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marL="28575"/>
            <a:r>
              <a:rPr lang="en-US" altLang="zh-CN" u="sng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  <a:hlinkClick r:id="rId13"/>
              </a:rPr>
              <a:t>stephane.bordas@alum.northwestern.edu</a:t>
            </a:r>
            <a:r>
              <a:rPr lang="en-US" altLang="zh-CN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 Demeass 2011, Luxembourg</a:t>
            </a:r>
          </a:p>
        </p:txBody>
      </p:sp>
      <p:sp>
        <p:nvSpPr>
          <p:cNvPr id="24584" name="Rectangle 7"/>
          <p:cNvSpPr>
            <a:spLocks/>
          </p:cNvSpPr>
          <p:nvPr/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" y="50800"/>
            <a:ext cx="488950" cy="469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25609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C390B7FE-0EA8-40BF-B5DE-4206A3137DE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93700"/>
            <a:ext cx="90424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38100"/>
            <a:ext cx="6108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5606" name="Rectangle 5"/>
          <p:cNvSpPr>
            <a:spLocks/>
          </p:cNvSpPr>
          <p:nvPr/>
        </p:nvSpPr>
        <p:spPr bwMode="auto">
          <a:xfrm>
            <a:off x="0" y="6527800"/>
            <a:ext cx="9144000" cy="3429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 flipH="1">
            <a:off x="8578850" y="6473825"/>
            <a:ext cx="7938" cy="3952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5608" name="Rectangle 7"/>
          <p:cNvSpPr>
            <a:spLocks/>
          </p:cNvSpPr>
          <p:nvPr/>
        </p:nvSpPr>
        <p:spPr bwMode="auto">
          <a:xfrm>
            <a:off x="-430213" y="6578600"/>
            <a:ext cx="681831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altLang="zh-CN" u="sng">
                <a:solidFill>
                  <a:srgbClr val="FFFFFF"/>
                </a:solidFill>
                <a:latin typeface="Courier" pitchFamily="-84" charset="0"/>
                <a:ea typeface="MS PGothic" pitchFamily="34" charset="-128"/>
                <a:sym typeface="Courier" pitchFamily="-84" charset="0"/>
                <a:hlinkClick r:id="rId13"/>
              </a:rPr>
              <a:t>stephane.bordas@alum.northwestern.edu, kerfridenP@cardiff.ac.uk</a:t>
            </a:r>
            <a:endParaRPr lang="en-US" altLang="zh-CN" u="sng">
              <a:solidFill>
                <a:srgbClr val="FFFFFF"/>
              </a:solidFill>
              <a:latin typeface="Courier" pitchFamily="-84" charset="0"/>
              <a:ea typeface="MS PGothic" pitchFamily="34" charset="-128"/>
              <a:sym typeface="Courier" pitchFamily="-84" charset="0"/>
            </a:endParaRPr>
          </a:p>
        </p:txBody>
      </p:sp>
      <p:pic>
        <p:nvPicPr>
          <p:cNvPr id="25609" name="Picture 8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4463" y="36513"/>
            <a:ext cx="330200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10" name="Rectangle 9"/>
          <p:cNvSpPr>
            <a:spLocks/>
          </p:cNvSpPr>
          <p:nvPr/>
        </p:nvSpPr>
        <p:spPr bwMode="auto">
          <a:xfrm>
            <a:off x="7575550" y="6505575"/>
            <a:ext cx="20320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altLang="zh-CN" sz="1800">
                <a:solidFill>
                  <a:srgbClr val="FE7038"/>
                </a:solidFill>
                <a:latin typeface="Helvetica Neue Light" pitchFamily="-84" charset="0"/>
                <a:ea typeface="MS PGothic" pitchFamily="34" charset="-128"/>
                <a:sym typeface="Helvetica Neue Light" pitchFamily="-84" charset="0"/>
              </a:rPr>
              <a:t>RealTcut</a:t>
            </a:r>
          </a:p>
        </p:txBody>
      </p:sp>
      <p:pic>
        <p:nvPicPr>
          <p:cNvPr id="25611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527800"/>
            <a:ext cx="423863" cy="3937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25612" name="Rectangle 11"/>
          <p:cNvSpPr>
            <a:spLocks/>
          </p:cNvSpPr>
          <p:nvPr/>
        </p:nvSpPr>
        <p:spPr bwMode="auto">
          <a:xfrm>
            <a:off x="7694613" y="-38100"/>
            <a:ext cx="177800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 anchorCtr="1"/>
          <a:lstStyle/>
          <a:p>
            <a:pPr marL="39688" algn="ctr"/>
            <a:r>
              <a:rPr lang="en-US" altLang="zh-CN" sz="280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iMAM</a:t>
            </a:r>
          </a:p>
          <a:p>
            <a:pPr marL="39688" algn="ctr"/>
            <a:endParaRPr lang="en-US" altLang="zh-CN" sz="2800">
              <a:solidFill>
                <a:srgbClr val="FFFFFF"/>
              </a:solidFill>
              <a:latin typeface="Helvetica Neue" pitchFamily="-84" charset="0"/>
              <a:ea typeface="MS PGothic" pitchFamily="34" charset="-128"/>
              <a:sym typeface="Helvetica Neue" pitchFamily="-84" charset="0"/>
            </a:endParaRPr>
          </a:p>
        </p:txBody>
      </p:sp>
      <p:sp>
        <p:nvSpPr>
          <p:cNvPr id="26636" name="Text Box 1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515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Optima" pitchFamily="-84" charset="0"/>
                <a:ea typeface="MS PGothic" pitchFamily="34" charset="-128"/>
                <a:sym typeface="Optima" pitchFamily="-84" charset="0"/>
              </a:defRPr>
            </a:lvl1pPr>
          </a:lstStyle>
          <a:p>
            <a:fld id="{8E69F6BA-5EB7-4F0D-9BDC-3C6880C2066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Helvetica Neue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Clr>
          <a:srgbClr val="343434"/>
        </a:buClr>
        <a:buSzPct val="200000"/>
        <a:buFont typeface="Calibri" pitchFamily="3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Calibri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Calibri" pitchFamily="3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Calibri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Calibri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Calibri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Clr>
          <a:srgbClr val="FE7038"/>
        </a:buClr>
        <a:buSzPct val="200000"/>
        <a:buFont typeface="Calibri" pitchFamily="34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Clr>
          <a:srgbClr val="FE7038"/>
        </a:buClr>
        <a:buSzPct val="200000"/>
        <a:buFont typeface="Calibri" pitchFamily="34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Clr>
          <a:srgbClr val="FE7038"/>
        </a:buClr>
        <a:buSzPct val="200000"/>
        <a:buFont typeface="Calibri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Clr>
          <a:srgbClr val="FE7038"/>
        </a:buClr>
        <a:buSzPct val="200000"/>
        <a:buFont typeface="Calibri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Clr>
          <a:srgbClr val="FE7038"/>
        </a:buClr>
        <a:buSzPct val="200000"/>
        <a:buFont typeface="Calibri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Clr>
          <a:srgbClr val="FE7038"/>
        </a:buClr>
        <a:buSzPct val="200000"/>
        <a:buFont typeface="Calibri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/>
          </p:cNvSpPr>
          <p:nvPr/>
        </p:nvSpPr>
        <p:spPr bwMode="auto">
          <a:xfrm>
            <a:off x="-50800" y="6604000"/>
            <a:ext cx="9245600" cy="2667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6627" name="AutoShape 2"/>
          <p:cNvSpPr>
            <a:spLocks/>
          </p:cNvSpPr>
          <p:nvPr/>
        </p:nvSpPr>
        <p:spPr bwMode="auto">
          <a:xfrm>
            <a:off x="-50800" y="0"/>
            <a:ext cx="9245600" cy="584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6631" name="Rectangle 6"/>
          <p:cNvSpPr>
            <a:spLocks/>
          </p:cNvSpPr>
          <p:nvPr/>
        </p:nvSpPr>
        <p:spPr bwMode="auto">
          <a:xfrm>
            <a:off x="25400" y="6616700"/>
            <a:ext cx="6972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marL="28575"/>
            <a:r>
              <a:rPr lang="en-US" altLang="zh-CN" u="sng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  <a:hlinkClick r:id="rId13"/>
              </a:rPr>
              <a:t>stephane.bordas@alum.northwestern.edu</a:t>
            </a:r>
            <a:r>
              <a:rPr lang="en-US" altLang="zh-CN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 Demeass 2011, Luxembourg</a:t>
            </a:r>
          </a:p>
        </p:txBody>
      </p:sp>
      <p:sp>
        <p:nvSpPr>
          <p:cNvPr id="26632" name="Rectangle 7"/>
          <p:cNvSpPr>
            <a:spLocks/>
          </p:cNvSpPr>
          <p:nvPr/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" y="50800"/>
            <a:ext cx="488950" cy="469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27657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63463FBD-8B0F-4032-B2D7-239A216EE1E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93700"/>
            <a:ext cx="90424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5400"/>
            <a:ext cx="6108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7654" name="Rectangle 5"/>
          <p:cNvSpPr>
            <a:spLocks/>
          </p:cNvSpPr>
          <p:nvPr/>
        </p:nvSpPr>
        <p:spPr bwMode="auto">
          <a:xfrm>
            <a:off x="0" y="6527800"/>
            <a:ext cx="9144000" cy="3429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 flipH="1">
            <a:off x="8578850" y="6473825"/>
            <a:ext cx="7938" cy="3952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7656" name="Rectangle 7"/>
          <p:cNvSpPr>
            <a:spLocks/>
          </p:cNvSpPr>
          <p:nvPr/>
        </p:nvSpPr>
        <p:spPr bwMode="auto">
          <a:xfrm>
            <a:off x="-430213" y="6578600"/>
            <a:ext cx="681831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altLang="zh-CN" u="sng">
                <a:solidFill>
                  <a:srgbClr val="FFFFFF"/>
                </a:solidFill>
                <a:latin typeface="Courier" pitchFamily="-84" charset="0"/>
                <a:ea typeface="MS PGothic" pitchFamily="34" charset="-128"/>
                <a:sym typeface="Courier" pitchFamily="-84" charset="0"/>
                <a:hlinkClick r:id="rId13"/>
              </a:rPr>
              <a:t>stephane.bordas@alum.northwestern.edu, kerfridenP@cardiff.ac.uk</a:t>
            </a:r>
            <a:endParaRPr lang="en-US" altLang="zh-CN" u="sng">
              <a:solidFill>
                <a:srgbClr val="FFFFFF"/>
              </a:solidFill>
              <a:latin typeface="Courier" pitchFamily="-84" charset="0"/>
              <a:ea typeface="MS PGothic" pitchFamily="34" charset="-128"/>
              <a:sym typeface="Courier" pitchFamily="-84" charset="0"/>
            </a:endParaRPr>
          </a:p>
        </p:txBody>
      </p:sp>
      <p:pic>
        <p:nvPicPr>
          <p:cNvPr id="27657" name="Picture 8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4463" y="36513"/>
            <a:ext cx="330200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8" name="Rectangle 9"/>
          <p:cNvSpPr>
            <a:spLocks/>
          </p:cNvSpPr>
          <p:nvPr/>
        </p:nvSpPr>
        <p:spPr bwMode="auto">
          <a:xfrm>
            <a:off x="7575550" y="6505575"/>
            <a:ext cx="20320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altLang="zh-CN" sz="1800">
                <a:solidFill>
                  <a:srgbClr val="FE7038"/>
                </a:solidFill>
                <a:latin typeface="Helvetica Neue Light" pitchFamily="-84" charset="0"/>
                <a:ea typeface="MS PGothic" pitchFamily="34" charset="-128"/>
                <a:sym typeface="Helvetica Neue Light" pitchFamily="-84" charset="0"/>
              </a:rPr>
              <a:t>RealTcut</a:t>
            </a:r>
          </a:p>
        </p:txBody>
      </p:sp>
      <p:pic>
        <p:nvPicPr>
          <p:cNvPr id="27659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527800"/>
            <a:ext cx="423863" cy="3937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27660" name="Rectangle 11"/>
          <p:cNvSpPr>
            <a:spLocks/>
          </p:cNvSpPr>
          <p:nvPr/>
        </p:nvSpPr>
        <p:spPr bwMode="auto">
          <a:xfrm>
            <a:off x="7694613" y="-38100"/>
            <a:ext cx="177800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 anchorCtr="1"/>
          <a:lstStyle/>
          <a:p>
            <a:pPr marL="39688" algn="ctr"/>
            <a:r>
              <a:rPr lang="en-US" altLang="zh-CN" sz="280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iMAM</a:t>
            </a:r>
          </a:p>
          <a:p>
            <a:pPr marL="39688" algn="ctr"/>
            <a:endParaRPr lang="en-US" altLang="zh-CN" sz="2800">
              <a:solidFill>
                <a:srgbClr val="FFFFFF"/>
              </a:solidFill>
              <a:latin typeface="Helvetica Neue" pitchFamily="-84" charset="0"/>
              <a:ea typeface="MS PGothic" pitchFamily="34" charset="-128"/>
              <a:sym typeface="Helvetica Neue" pitchFamily="-84" charset="0"/>
            </a:endParaRPr>
          </a:p>
        </p:txBody>
      </p:sp>
      <p:sp>
        <p:nvSpPr>
          <p:cNvPr id="28684" name="Text Box 1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515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Optima" pitchFamily="-84" charset="0"/>
                <a:ea typeface="MS PGothic" pitchFamily="34" charset="-128"/>
                <a:sym typeface="Optima" pitchFamily="-84" charset="0"/>
              </a:defRPr>
            </a:lvl1pPr>
          </a:lstStyle>
          <a:p>
            <a:fld id="{29B0C1A5-84C1-4987-87BA-36E29A43E5D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j-lt"/>
          <a:ea typeface="+mj-ea"/>
          <a:cs typeface="+mj-cs"/>
          <a:sym typeface="Calibri" pitchFamily="3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5pPr>
      <a:lvl6pPr marL="531813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89013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446213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903413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Clr>
          <a:srgbClr val="980032"/>
        </a:buClr>
        <a:buSzPct val="200000"/>
        <a:buFont typeface="Calibri" pitchFamily="34" charset="0"/>
        <a:buChar char="•"/>
        <a:defRPr>
          <a:solidFill>
            <a:srgbClr val="980032"/>
          </a:solidFill>
          <a:latin typeface="+mn-lt"/>
          <a:ea typeface="+mn-ea"/>
          <a:cs typeface="+mn-cs"/>
          <a:sym typeface="Calibri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Clr>
          <a:srgbClr val="980032"/>
        </a:buClr>
        <a:buSzPct val="150000"/>
        <a:buFont typeface="Calibri" pitchFamily="34" charset="0"/>
        <a:buChar char="‣"/>
        <a:defRPr>
          <a:solidFill>
            <a:srgbClr val="980032"/>
          </a:solidFill>
          <a:latin typeface="+mn-lt"/>
          <a:ea typeface="+mn-ea"/>
          <a:cs typeface="+mn-cs"/>
          <a:sym typeface="Calibri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980032"/>
        </a:buClr>
        <a:buSzPct val="150000"/>
        <a:buFont typeface="Calibri" pitchFamily="34" charset="0"/>
        <a:buChar char="-"/>
        <a:defRPr>
          <a:solidFill>
            <a:srgbClr val="980032"/>
          </a:solidFill>
          <a:latin typeface="+mn-lt"/>
          <a:ea typeface="+mn-ea"/>
          <a:cs typeface="+mn-cs"/>
          <a:sym typeface="Calibri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Clr>
          <a:srgbClr val="DE4F35"/>
        </a:buClr>
        <a:buSzPct val="200000"/>
        <a:buFont typeface="Calibri" pitchFamily="34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Clr>
          <a:srgbClr val="DE4F35"/>
        </a:buClr>
        <a:buSzPct val="200000"/>
        <a:buFont typeface="Calibri" pitchFamily="34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Clr>
          <a:srgbClr val="DE4F35"/>
        </a:buClr>
        <a:buSzPct val="200000"/>
        <a:buFont typeface="Calibri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Clr>
          <a:srgbClr val="DE4F35"/>
        </a:buClr>
        <a:buSzPct val="200000"/>
        <a:buFont typeface="Calibri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Clr>
          <a:srgbClr val="DE4F35"/>
        </a:buClr>
        <a:buSzPct val="200000"/>
        <a:buFont typeface="Calibri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Clr>
          <a:srgbClr val="DE4F35"/>
        </a:buClr>
        <a:buSzPct val="200000"/>
        <a:buFont typeface="Calibri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93700"/>
            <a:ext cx="90424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5400"/>
            <a:ext cx="6108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8678" name="Rectangle 5"/>
          <p:cNvSpPr>
            <a:spLocks/>
          </p:cNvSpPr>
          <p:nvPr/>
        </p:nvSpPr>
        <p:spPr bwMode="auto">
          <a:xfrm>
            <a:off x="0" y="6527800"/>
            <a:ext cx="9144000" cy="3429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 flipH="1">
            <a:off x="8578850" y="6473825"/>
            <a:ext cx="7938" cy="3952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8680" name="Rectangle 7"/>
          <p:cNvSpPr>
            <a:spLocks/>
          </p:cNvSpPr>
          <p:nvPr/>
        </p:nvSpPr>
        <p:spPr bwMode="auto">
          <a:xfrm>
            <a:off x="-430213" y="6578600"/>
            <a:ext cx="681831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altLang="zh-CN" u="sng">
                <a:solidFill>
                  <a:srgbClr val="FFFFFF"/>
                </a:solidFill>
                <a:latin typeface="Courier" pitchFamily="-84" charset="0"/>
                <a:ea typeface="MS PGothic" pitchFamily="34" charset="-128"/>
                <a:sym typeface="Courier" pitchFamily="-84" charset="0"/>
                <a:hlinkClick r:id="rId13"/>
              </a:rPr>
              <a:t>stephane.bordas@alum.northwestern.edu, kerfridenP@cardiff.ac.uk</a:t>
            </a:r>
            <a:endParaRPr lang="en-US" altLang="zh-CN" u="sng">
              <a:solidFill>
                <a:srgbClr val="FFFFFF"/>
              </a:solidFill>
              <a:latin typeface="Courier" pitchFamily="-84" charset="0"/>
              <a:ea typeface="MS PGothic" pitchFamily="34" charset="-128"/>
              <a:sym typeface="Courier" pitchFamily="-84" charset="0"/>
            </a:endParaRPr>
          </a:p>
        </p:txBody>
      </p:sp>
      <p:pic>
        <p:nvPicPr>
          <p:cNvPr id="28681" name="Picture 8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4463" y="36513"/>
            <a:ext cx="330200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82" name="Rectangle 9"/>
          <p:cNvSpPr>
            <a:spLocks/>
          </p:cNvSpPr>
          <p:nvPr/>
        </p:nvSpPr>
        <p:spPr bwMode="auto">
          <a:xfrm>
            <a:off x="7575550" y="6505575"/>
            <a:ext cx="20320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altLang="zh-CN" sz="1800">
                <a:solidFill>
                  <a:srgbClr val="FE7038"/>
                </a:solidFill>
                <a:latin typeface="Helvetica Neue Light" pitchFamily="-84" charset="0"/>
                <a:ea typeface="MS PGothic" pitchFamily="34" charset="-128"/>
                <a:sym typeface="Helvetica Neue Light" pitchFamily="-84" charset="0"/>
              </a:rPr>
              <a:t>RealTcut</a:t>
            </a:r>
          </a:p>
        </p:txBody>
      </p:sp>
      <p:pic>
        <p:nvPicPr>
          <p:cNvPr id="28683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527800"/>
            <a:ext cx="423863" cy="3937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28684" name="Rectangle 11"/>
          <p:cNvSpPr>
            <a:spLocks/>
          </p:cNvSpPr>
          <p:nvPr/>
        </p:nvSpPr>
        <p:spPr bwMode="auto">
          <a:xfrm>
            <a:off x="7694613" y="-38100"/>
            <a:ext cx="177800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 anchorCtr="1"/>
          <a:lstStyle/>
          <a:p>
            <a:pPr marL="39688" algn="ctr"/>
            <a:r>
              <a:rPr lang="en-US" altLang="zh-CN" sz="280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iMAM</a:t>
            </a:r>
          </a:p>
          <a:p>
            <a:pPr marL="39688" algn="ctr"/>
            <a:endParaRPr lang="en-US" altLang="zh-CN" sz="2800">
              <a:solidFill>
                <a:srgbClr val="FFFFFF"/>
              </a:solidFill>
              <a:latin typeface="Helvetica Neue" pitchFamily="-84" charset="0"/>
              <a:ea typeface="MS PGothic" pitchFamily="34" charset="-128"/>
              <a:sym typeface="Helvetica Neue" pitchFamily="-84" charset="0"/>
            </a:endParaRPr>
          </a:p>
        </p:txBody>
      </p:sp>
      <p:sp>
        <p:nvSpPr>
          <p:cNvPr id="29708" name="Text Box 1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515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Optima" pitchFamily="-84" charset="0"/>
                <a:ea typeface="MS PGothic" pitchFamily="34" charset="-128"/>
                <a:sym typeface="Optima" pitchFamily="-84" charset="0"/>
              </a:defRPr>
            </a:lvl1pPr>
          </a:lstStyle>
          <a:p>
            <a:fld id="{DA831A95-F83A-4E95-8538-F89B903958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j-lt"/>
          <a:ea typeface="+mj-ea"/>
          <a:cs typeface="+mj-cs"/>
          <a:sym typeface="Calibri" pitchFamily="3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5pPr>
      <a:lvl6pPr marL="531813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89013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446213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903413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Clr>
          <a:srgbClr val="980032"/>
        </a:buClr>
        <a:buSzPct val="200000"/>
        <a:buFont typeface="Calibri" pitchFamily="34" charset="0"/>
        <a:buChar char="•"/>
        <a:defRPr>
          <a:solidFill>
            <a:srgbClr val="980032"/>
          </a:solidFill>
          <a:latin typeface="+mn-lt"/>
          <a:ea typeface="+mn-ea"/>
          <a:cs typeface="+mn-cs"/>
          <a:sym typeface="Calibri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Clr>
          <a:srgbClr val="980032"/>
        </a:buClr>
        <a:buSzPct val="150000"/>
        <a:buFont typeface="Calibri" pitchFamily="34" charset="0"/>
        <a:buChar char="‣"/>
        <a:defRPr>
          <a:solidFill>
            <a:srgbClr val="980032"/>
          </a:solidFill>
          <a:latin typeface="+mn-lt"/>
          <a:ea typeface="+mn-ea"/>
          <a:cs typeface="+mn-cs"/>
          <a:sym typeface="Calibri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980032"/>
        </a:buClr>
        <a:buSzPct val="150000"/>
        <a:buFont typeface="Calibri" pitchFamily="34" charset="0"/>
        <a:buChar char="-"/>
        <a:defRPr>
          <a:solidFill>
            <a:srgbClr val="980032"/>
          </a:solidFill>
          <a:latin typeface="+mn-lt"/>
          <a:ea typeface="+mn-ea"/>
          <a:cs typeface="+mn-cs"/>
          <a:sym typeface="Calibri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Clr>
          <a:srgbClr val="DE4F35"/>
        </a:buClr>
        <a:buSzPct val="200000"/>
        <a:buFont typeface="Calibri" pitchFamily="34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Clr>
          <a:srgbClr val="DE4F35"/>
        </a:buClr>
        <a:buSzPct val="200000"/>
        <a:buFont typeface="Calibri" pitchFamily="34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Clr>
          <a:srgbClr val="DE4F35"/>
        </a:buClr>
        <a:buSzPct val="200000"/>
        <a:buFont typeface="Calibri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Clr>
          <a:srgbClr val="DE4F35"/>
        </a:buClr>
        <a:buSzPct val="200000"/>
        <a:buFont typeface="Calibri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Clr>
          <a:srgbClr val="DE4F35"/>
        </a:buClr>
        <a:buSzPct val="200000"/>
        <a:buFont typeface="Calibri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Clr>
          <a:srgbClr val="DE4F35"/>
        </a:buClr>
        <a:buSzPct val="200000"/>
        <a:buFont typeface="Calibri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/>
          </p:cNvSpPr>
          <p:nvPr/>
        </p:nvSpPr>
        <p:spPr bwMode="auto">
          <a:xfrm>
            <a:off x="-50800" y="6604000"/>
            <a:ext cx="9245600" cy="2667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9699" name="AutoShape 2"/>
          <p:cNvSpPr>
            <a:spLocks/>
          </p:cNvSpPr>
          <p:nvPr/>
        </p:nvSpPr>
        <p:spPr bwMode="auto">
          <a:xfrm>
            <a:off x="-50800" y="0"/>
            <a:ext cx="9245600" cy="584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703" name="Rectangle 6"/>
          <p:cNvSpPr>
            <a:spLocks/>
          </p:cNvSpPr>
          <p:nvPr/>
        </p:nvSpPr>
        <p:spPr bwMode="auto">
          <a:xfrm>
            <a:off x="25400" y="6616700"/>
            <a:ext cx="6972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marL="28575"/>
            <a:r>
              <a:rPr lang="en-US" altLang="zh-CN" u="sng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  <a:hlinkClick r:id="rId13"/>
              </a:rPr>
              <a:t>stephane.bordas@alum.northwestern.edu</a:t>
            </a:r>
            <a:r>
              <a:rPr lang="en-US" altLang="zh-CN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 Demeass 2011, Luxembourg</a:t>
            </a:r>
          </a:p>
        </p:txBody>
      </p:sp>
      <p:sp>
        <p:nvSpPr>
          <p:cNvPr id="29704" name="Rectangle 7"/>
          <p:cNvSpPr>
            <a:spLocks/>
          </p:cNvSpPr>
          <p:nvPr/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29705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" y="50800"/>
            <a:ext cx="488950" cy="469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30729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D12740C2-D636-43F8-8144-9BFACF2950F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93700"/>
            <a:ext cx="90424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5400"/>
            <a:ext cx="6108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0726" name="Rectangle 5"/>
          <p:cNvSpPr>
            <a:spLocks/>
          </p:cNvSpPr>
          <p:nvPr/>
        </p:nvSpPr>
        <p:spPr bwMode="auto">
          <a:xfrm>
            <a:off x="0" y="6527800"/>
            <a:ext cx="9144000" cy="3429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 flipH="1">
            <a:off x="8578850" y="6473825"/>
            <a:ext cx="7938" cy="3952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0728" name="Rectangle 7"/>
          <p:cNvSpPr>
            <a:spLocks/>
          </p:cNvSpPr>
          <p:nvPr/>
        </p:nvSpPr>
        <p:spPr bwMode="auto">
          <a:xfrm>
            <a:off x="-430213" y="6578600"/>
            <a:ext cx="681831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altLang="zh-CN" u="sng">
                <a:solidFill>
                  <a:srgbClr val="FFFFFF"/>
                </a:solidFill>
                <a:latin typeface="Courier" pitchFamily="-84" charset="0"/>
                <a:ea typeface="MS PGothic" pitchFamily="34" charset="-128"/>
                <a:sym typeface="Courier" pitchFamily="-84" charset="0"/>
                <a:hlinkClick r:id="rId13"/>
              </a:rPr>
              <a:t>stephane.bordas@alum.northwestern.edu, kerfridenP@cardiff.ac.uk</a:t>
            </a:r>
            <a:endParaRPr lang="en-US" altLang="zh-CN" u="sng">
              <a:solidFill>
                <a:srgbClr val="FFFFFF"/>
              </a:solidFill>
              <a:latin typeface="Courier" pitchFamily="-84" charset="0"/>
              <a:ea typeface="MS PGothic" pitchFamily="34" charset="-128"/>
              <a:sym typeface="Courier" pitchFamily="-84" charset="0"/>
            </a:endParaRPr>
          </a:p>
        </p:txBody>
      </p:sp>
      <p:pic>
        <p:nvPicPr>
          <p:cNvPr id="30729" name="Picture 8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4463" y="36513"/>
            <a:ext cx="330200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30" name="Rectangle 9"/>
          <p:cNvSpPr>
            <a:spLocks/>
          </p:cNvSpPr>
          <p:nvPr/>
        </p:nvSpPr>
        <p:spPr bwMode="auto">
          <a:xfrm>
            <a:off x="7575550" y="6505575"/>
            <a:ext cx="20320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altLang="zh-CN" sz="1800">
                <a:solidFill>
                  <a:srgbClr val="FE7038"/>
                </a:solidFill>
                <a:latin typeface="Helvetica Neue Light" pitchFamily="-84" charset="0"/>
                <a:ea typeface="MS PGothic" pitchFamily="34" charset="-128"/>
                <a:sym typeface="Helvetica Neue Light" pitchFamily="-84" charset="0"/>
              </a:rPr>
              <a:t>RealTcut</a:t>
            </a:r>
          </a:p>
        </p:txBody>
      </p:sp>
      <p:pic>
        <p:nvPicPr>
          <p:cNvPr id="30731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527800"/>
            <a:ext cx="423863" cy="3937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30732" name="Rectangle 11"/>
          <p:cNvSpPr>
            <a:spLocks/>
          </p:cNvSpPr>
          <p:nvPr/>
        </p:nvSpPr>
        <p:spPr bwMode="auto">
          <a:xfrm>
            <a:off x="7694613" y="-38100"/>
            <a:ext cx="177800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 anchorCtr="1"/>
          <a:lstStyle/>
          <a:p>
            <a:pPr marL="39688" algn="ctr"/>
            <a:r>
              <a:rPr lang="en-US" altLang="zh-CN" sz="2800">
                <a:solidFill>
                  <a:srgbClr val="FFFFFF"/>
                </a:solidFill>
                <a:latin typeface="Helvetica Neue" pitchFamily="-84" charset="0"/>
                <a:ea typeface="MS PGothic" pitchFamily="34" charset="-128"/>
                <a:sym typeface="Helvetica Neue" pitchFamily="-84" charset="0"/>
              </a:rPr>
              <a:t>iMAM</a:t>
            </a:r>
          </a:p>
          <a:p>
            <a:pPr marL="39688" algn="ctr"/>
            <a:endParaRPr lang="en-US" altLang="zh-CN" sz="2800">
              <a:solidFill>
                <a:srgbClr val="FFFFFF"/>
              </a:solidFill>
              <a:latin typeface="Helvetica Neue" pitchFamily="-84" charset="0"/>
              <a:ea typeface="MS PGothic" pitchFamily="34" charset="-128"/>
              <a:sym typeface="Helvetica Neue" pitchFamily="-84" charset="0"/>
            </a:endParaRPr>
          </a:p>
        </p:txBody>
      </p:sp>
      <p:sp>
        <p:nvSpPr>
          <p:cNvPr id="31756" name="Text Box 1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515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Optima" pitchFamily="-84" charset="0"/>
                <a:ea typeface="MS PGothic" pitchFamily="34" charset="-128"/>
                <a:sym typeface="Optima" pitchFamily="-84" charset="0"/>
              </a:defRPr>
            </a:lvl1pPr>
          </a:lstStyle>
          <a:p>
            <a:fld id="{9F1857D0-A8D9-4A6C-A63E-AF61CF239BF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j-lt"/>
          <a:ea typeface="+mj-ea"/>
          <a:cs typeface="+mj-cs"/>
          <a:sym typeface="Calibri" pitchFamily="3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pitchFamily="34" charset="0"/>
        </a:defRPr>
      </a:lvl5pPr>
      <a:lvl6pPr marL="531813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89013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446213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903413" algn="l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Clr>
          <a:srgbClr val="980032"/>
        </a:buClr>
        <a:buSzPct val="200000"/>
        <a:buFont typeface="Calibri" pitchFamily="34" charset="0"/>
        <a:buChar char="•"/>
        <a:defRPr>
          <a:solidFill>
            <a:srgbClr val="980032"/>
          </a:solidFill>
          <a:latin typeface="+mn-lt"/>
          <a:ea typeface="+mn-ea"/>
          <a:cs typeface="+mn-cs"/>
          <a:sym typeface="Calibri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Clr>
          <a:srgbClr val="980032"/>
        </a:buClr>
        <a:buSzPct val="150000"/>
        <a:buFont typeface="Calibri" pitchFamily="34" charset="0"/>
        <a:buChar char="‣"/>
        <a:defRPr>
          <a:solidFill>
            <a:srgbClr val="980032"/>
          </a:solidFill>
          <a:latin typeface="+mn-lt"/>
          <a:ea typeface="+mn-ea"/>
          <a:cs typeface="+mn-cs"/>
          <a:sym typeface="Calibri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980032"/>
        </a:buClr>
        <a:buSzPct val="150000"/>
        <a:buFont typeface="Calibri" pitchFamily="34" charset="0"/>
        <a:buChar char="-"/>
        <a:defRPr>
          <a:solidFill>
            <a:srgbClr val="980032"/>
          </a:solidFill>
          <a:latin typeface="+mn-lt"/>
          <a:ea typeface="+mn-ea"/>
          <a:cs typeface="+mn-cs"/>
          <a:sym typeface="Calibri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Clr>
          <a:srgbClr val="DE4F35"/>
        </a:buClr>
        <a:buSzPct val="200000"/>
        <a:buFont typeface="Calibri" pitchFamily="34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Clr>
          <a:srgbClr val="DE4F35"/>
        </a:buClr>
        <a:buSzPct val="200000"/>
        <a:buFont typeface="Calibri" pitchFamily="34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Clr>
          <a:srgbClr val="DE4F35"/>
        </a:buClr>
        <a:buSzPct val="200000"/>
        <a:buFont typeface="Calibri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Clr>
          <a:srgbClr val="DE4F35"/>
        </a:buClr>
        <a:buSzPct val="200000"/>
        <a:buFont typeface="Calibri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Clr>
          <a:srgbClr val="DE4F35"/>
        </a:buClr>
        <a:buSzPct val="200000"/>
        <a:buFont typeface="Calibri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Clr>
          <a:srgbClr val="DE4F35"/>
        </a:buClr>
        <a:buSzPct val="200000"/>
        <a:buFont typeface="Calibri" charset="0"/>
        <a:buChar char="➡"/>
        <a:defRPr>
          <a:solidFill>
            <a:srgbClr val="DE4F35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3315" name="AutoShape 2"/>
          <p:cNvSpPr>
            <a:spLocks/>
          </p:cNvSpPr>
          <p:nvPr/>
        </p:nvSpPr>
        <p:spPr bwMode="auto">
          <a:xfrm>
            <a:off x="-50800" y="6604000"/>
            <a:ext cx="9245600" cy="2667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3316" name="AutoShape 3"/>
          <p:cNvSpPr>
            <a:spLocks/>
          </p:cNvSpPr>
          <p:nvPr/>
        </p:nvSpPr>
        <p:spPr bwMode="auto">
          <a:xfrm>
            <a:off x="-50800" y="0"/>
            <a:ext cx="9245600" cy="584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319" name="Rectangle 6"/>
          <p:cNvSpPr>
            <a:spLocks/>
          </p:cNvSpPr>
          <p:nvPr/>
        </p:nvSpPr>
        <p:spPr bwMode="auto">
          <a:xfrm>
            <a:off x="25400" y="6616700"/>
            <a:ext cx="6972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marL="28575"/>
            <a:r>
              <a:rPr lang="en-US" altLang="zh-CN" u="sng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  <a:hlinkClick r:id="rId13"/>
              </a:rPr>
              <a:t>IMoSiM2 stephane.bordas@alum.northwestern.edu</a:t>
            </a:r>
            <a:r>
              <a:rPr lang="en-US" altLang="zh-CN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 </a:t>
            </a:r>
          </a:p>
        </p:txBody>
      </p:sp>
      <p:sp>
        <p:nvSpPr>
          <p:cNvPr id="13320" name="Rectangle 7"/>
          <p:cNvSpPr>
            <a:spLocks/>
          </p:cNvSpPr>
          <p:nvPr/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700" y="63500"/>
            <a:ext cx="488950" cy="469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14345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1E9BCDDF-0B20-4959-A99D-BE884901CB7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254000"/>
            <a:ext cx="6108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31750" name="Group 8"/>
          <p:cNvGrpSpPr>
            <a:grpSpLocks/>
          </p:cNvGrpSpPr>
          <p:nvPr/>
        </p:nvGrpSpPr>
        <p:grpSpPr bwMode="auto">
          <a:xfrm>
            <a:off x="7245350" y="-241300"/>
            <a:ext cx="2036763" cy="1549400"/>
            <a:chOff x="0" y="0"/>
            <a:chExt cx="1282" cy="976"/>
          </a:xfrm>
        </p:grpSpPr>
        <p:sp>
          <p:nvSpPr>
            <p:cNvPr id="31757" name="Rectangle 5"/>
            <p:cNvSpPr>
              <a:spLocks/>
            </p:cNvSpPr>
            <p:nvPr/>
          </p:nvSpPr>
          <p:spPr bwMode="auto">
            <a:xfrm>
              <a:off x="146" y="101"/>
              <a:ext cx="1120" cy="7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Ctr="1"/>
            <a:lstStyle/>
            <a:p>
              <a:pPr marL="39688" algn="ctr"/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M</a:t>
              </a:r>
              <a:r>
                <a:rPr lang="en-US" altLang="zh-CN" sz="32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 </a:t>
              </a:r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A</a:t>
              </a:r>
              <a:r>
                <a:rPr lang="en-US" altLang="zh-CN" sz="32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 </a:t>
              </a:r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M</a:t>
              </a:r>
              <a:r>
                <a:rPr lang="en-US" altLang="zh-CN" sz="3000">
                  <a:solidFill>
                    <a:srgbClr val="FFFFFF"/>
                  </a:solidFill>
                  <a:latin typeface="Academy Engraved LET" pitchFamily="-84" charset="0"/>
                  <a:ea typeface="MS PGothic" pitchFamily="34" charset="-128"/>
                  <a:sym typeface="Academy Engraved LET" pitchFamily="-84" charset="0"/>
                </a:rPr>
                <a:t> </a:t>
              </a:r>
            </a:p>
            <a:p>
              <a:pPr marL="39688" algn="ctr"/>
              <a:endParaRPr lang="en-US" altLang="zh-CN" sz="3000">
                <a:solidFill>
                  <a:srgbClr val="FFFFFF"/>
                </a:solidFill>
                <a:latin typeface="Academy Engraved LET" pitchFamily="-84" charset="0"/>
                <a:ea typeface="MS PGothic" pitchFamily="34" charset="-128"/>
                <a:sym typeface="Academy Engraved LET" pitchFamily="-84" charset="0"/>
              </a:endParaRPr>
            </a:p>
          </p:txBody>
        </p:sp>
        <p:sp>
          <p:nvSpPr>
            <p:cNvPr id="31758" name="Rectangle 6"/>
            <p:cNvSpPr>
              <a:spLocks/>
            </p:cNvSpPr>
            <p:nvPr/>
          </p:nvSpPr>
          <p:spPr bwMode="auto">
            <a:xfrm>
              <a:off x="258" y="385"/>
              <a:ext cx="10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9200" bIns="0"/>
            <a:lstStyle/>
            <a:p>
              <a:pPr marL="38100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</a:tabLst>
              </a:pP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I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nstitute of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M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echanics </a:t>
              </a:r>
            </a:p>
            <a:p>
              <a:pPr marL="38100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</a:tabLst>
              </a:pP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&amp;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A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dvanced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M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aterials</a:t>
              </a:r>
            </a:p>
          </p:txBody>
        </p:sp>
        <p:sp>
          <p:nvSpPr>
            <p:cNvPr id="31759" name="Rectangle 7"/>
            <p:cNvSpPr>
              <a:spLocks/>
            </p:cNvSpPr>
            <p:nvPr/>
          </p:nvSpPr>
          <p:spPr bwMode="auto">
            <a:xfrm>
              <a:off x="0" y="0"/>
              <a:ext cx="326" cy="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altLang="zh-CN" sz="8000">
                  <a:solidFill>
                    <a:srgbClr val="FFFFFF"/>
                  </a:solidFill>
                  <a:latin typeface="Academy Engraved LET" pitchFamily="-84" charset="0"/>
                  <a:ea typeface="MS PGothic" pitchFamily="34" charset="-128"/>
                  <a:sym typeface="Academy Engraved LET" pitchFamily="-84" charset="0"/>
                </a:rPr>
                <a:t>I</a:t>
              </a:r>
            </a:p>
          </p:txBody>
        </p:sp>
      </p:grpSp>
      <p:sp>
        <p:nvSpPr>
          <p:cNvPr id="31751" name="Rectangle 9"/>
          <p:cNvSpPr>
            <a:spLocks/>
          </p:cNvSpPr>
          <p:nvPr/>
        </p:nvSpPr>
        <p:spPr bwMode="auto">
          <a:xfrm>
            <a:off x="0" y="6489700"/>
            <a:ext cx="9144000" cy="3810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1752" name="Rectangle 10"/>
          <p:cNvSpPr>
            <a:spLocks/>
          </p:cNvSpPr>
          <p:nvPr/>
        </p:nvSpPr>
        <p:spPr bwMode="auto">
          <a:xfrm>
            <a:off x="5283200" y="6527800"/>
            <a:ext cx="31623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200" bIns="0">
            <a:spAutoFit/>
          </a:bodyPr>
          <a:lstStyle/>
          <a:p>
            <a:pPr marL="38100" algn="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altLang="zh-CN" sz="140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sym typeface="Arial Narrow" pitchFamily="34" charset="0"/>
              </a:rPr>
              <a:t>Institute of Mechanics and Advanced Materials</a:t>
            </a:r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 flipH="1">
            <a:off x="8578850" y="6473825"/>
            <a:ext cx="7938" cy="3952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1754" name="Rectangle 12"/>
          <p:cNvSpPr>
            <a:spLocks/>
          </p:cNvSpPr>
          <p:nvPr/>
        </p:nvSpPr>
        <p:spPr bwMode="auto">
          <a:xfrm>
            <a:off x="-468313" y="6540500"/>
            <a:ext cx="269081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200" bIns="0"/>
          <a:lstStyle/>
          <a:p>
            <a:pPr marL="38100" algn="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altLang="zh-CN" u="sng">
                <a:solidFill>
                  <a:srgbClr val="FFFFFF"/>
                </a:solidFill>
                <a:latin typeface="Courier" pitchFamily="-84" charset="0"/>
                <a:ea typeface="MS PGothic" pitchFamily="34" charset="-128"/>
                <a:sym typeface="Courier" pitchFamily="-84" charset="0"/>
                <a:hlinkClick r:id="rId13"/>
              </a:rPr>
              <a:t>bordasS@cardiff.ac.uk</a:t>
            </a:r>
            <a:endParaRPr lang="en-US" altLang="zh-CN" u="sng">
              <a:solidFill>
                <a:srgbClr val="FFFFFF"/>
              </a:solidFill>
              <a:latin typeface="Courier" pitchFamily="-84" charset="0"/>
              <a:ea typeface="MS PGothic" pitchFamily="34" charset="-128"/>
              <a:sym typeface="Courier" pitchFamily="-84" charset="0"/>
            </a:endParaRPr>
          </a:p>
        </p:txBody>
      </p:sp>
      <p:pic>
        <p:nvPicPr>
          <p:cNvPr id="31755" name="Picture 13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4463" y="36513"/>
            <a:ext cx="622300" cy="62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82" name="Text Box 1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EDDCFEAA-BD29-4F8D-A7C8-5F55D359BB7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Calibri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Calibri Bold" charset="0"/>
          <a:ea typeface="ヒラギノ角ゴ ProN W6" charset="0"/>
          <a:cs typeface="ヒラギノ角ゴ ProN W6" charset="0"/>
          <a:sym typeface="Calibri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Calibri Bold" charset="0"/>
          <a:ea typeface="ヒラギノ角ゴ ProN W6" charset="0"/>
          <a:cs typeface="ヒラギノ角ゴ ProN W6" charset="0"/>
          <a:sym typeface="Calibri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Calibri Bold" charset="0"/>
          <a:ea typeface="ヒラギノ角ゴ ProN W6" charset="0"/>
          <a:cs typeface="ヒラギノ角ゴ ProN W6" charset="0"/>
          <a:sym typeface="Calibri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Calibri Bold" charset="0"/>
          <a:ea typeface="ヒラギノ角ゴ ProN W6" charset="0"/>
          <a:cs typeface="ヒラギノ角ゴ ProN W6" charset="0"/>
          <a:sym typeface="Calibri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Clr>
          <a:srgbClr val="343434"/>
        </a:buClr>
        <a:buSzPct val="200000"/>
        <a:buFont typeface="Calibri" pitchFamily="3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Calibri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Calibri" pitchFamily="3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Calibri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Calibri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Calibri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Clr>
          <a:srgbClr val="FE7038"/>
        </a:buClr>
        <a:buSzPct val="200000"/>
        <a:buFont typeface="Calibri" pitchFamily="34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Clr>
          <a:srgbClr val="FE7038"/>
        </a:buClr>
        <a:buSzPct val="200000"/>
        <a:buFont typeface="Calibri" pitchFamily="34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Clr>
          <a:srgbClr val="FE7038"/>
        </a:buClr>
        <a:buSzPct val="200000"/>
        <a:buFont typeface="Calibri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Clr>
          <a:srgbClr val="FE7038"/>
        </a:buClr>
        <a:buSzPct val="200000"/>
        <a:buFont typeface="Calibri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Clr>
          <a:srgbClr val="FE7038"/>
        </a:buClr>
        <a:buSzPct val="200000"/>
        <a:buFont typeface="Calibri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Clr>
          <a:srgbClr val="FE7038"/>
        </a:buClr>
        <a:buSzPct val="200000"/>
        <a:buFont typeface="Calibri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/>
          </p:cNvSpPr>
          <p:nvPr/>
        </p:nvSpPr>
        <p:spPr bwMode="auto">
          <a:xfrm>
            <a:off x="-50800" y="6604000"/>
            <a:ext cx="9245600" cy="2667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2771" name="AutoShape 2"/>
          <p:cNvSpPr>
            <a:spLocks/>
          </p:cNvSpPr>
          <p:nvPr/>
        </p:nvSpPr>
        <p:spPr bwMode="auto">
          <a:xfrm>
            <a:off x="-50800" y="0"/>
            <a:ext cx="9245600" cy="584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2775" name="Rectangle 6"/>
          <p:cNvSpPr>
            <a:spLocks/>
          </p:cNvSpPr>
          <p:nvPr/>
        </p:nvSpPr>
        <p:spPr bwMode="auto">
          <a:xfrm>
            <a:off x="25400" y="6616700"/>
            <a:ext cx="6972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marL="28575"/>
            <a:r>
              <a:rPr lang="en-US" altLang="zh-CN" u="sng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  <a:hlinkClick r:id="rId13"/>
              </a:rPr>
              <a:t>stephane.bordas@alum.northwestern.edu</a:t>
            </a:r>
            <a:r>
              <a:rPr lang="en-US" altLang="zh-CN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 Demeass 2011, Luxembourg</a:t>
            </a:r>
          </a:p>
        </p:txBody>
      </p:sp>
      <p:sp>
        <p:nvSpPr>
          <p:cNvPr id="32776" name="Rectangle 7"/>
          <p:cNvSpPr>
            <a:spLocks/>
          </p:cNvSpPr>
          <p:nvPr/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32777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" y="50800"/>
            <a:ext cx="488950" cy="469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33801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632CF0AF-12D8-49E6-95CE-07C4556B8C2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/>
          </p:cNvSpPr>
          <p:nvPr/>
        </p:nvSpPr>
        <p:spPr bwMode="auto">
          <a:xfrm>
            <a:off x="-50800" y="6604000"/>
            <a:ext cx="9245600" cy="2667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3795" name="AutoShape 2"/>
          <p:cNvSpPr>
            <a:spLocks/>
          </p:cNvSpPr>
          <p:nvPr/>
        </p:nvSpPr>
        <p:spPr bwMode="auto">
          <a:xfrm>
            <a:off x="-50800" y="0"/>
            <a:ext cx="9245600" cy="584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799" name="Rectangle 6"/>
          <p:cNvSpPr>
            <a:spLocks/>
          </p:cNvSpPr>
          <p:nvPr/>
        </p:nvSpPr>
        <p:spPr bwMode="auto">
          <a:xfrm>
            <a:off x="25400" y="6616700"/>
            <a:ext cx="6972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marL="28575"/>
            <a:r>
              <a:rPr lang="en-US" altLang="zh-CN" u="sng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  <a:hlinkClick r:id="rId13"/>
              </a:rPr>
              <a:t>stephane.bordas@alum.northwestern.edu</a:t>
            </a:r>
            <a:r>
              <a:rPr lang="en-US" altLang="zh-CN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 Demeass 2011, Luxembourg</a:t>
            </a:r>
          </a:p>
        </p:txBody>
      </p:sp>
      <p:sp>
        <p:nvSpPr>
          <p:cNvPr id="33800" name="Rectangle 7"/>
          <p:cNvSpPr>
            <a:spLocks/>
          </p:cNvSpPr>
          <p:nvPr/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33801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" y="50800"/>
            <a:ext cx="488950" cy="469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34825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B8499B19-D928-4BC9-8DB6-E23FCE726E5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/>
          </p:cNvSpPr>
          <p:nvPr/>
        </p:nvSpPr>
        <p:spPr bwMode="auto">
          <a:xfrm>
            <a:off x="-50800" y="6604000"/>
            <a:ext cx="9245600" cy="2667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4819" name="AutoShape 2"/>
          <p:cNvSpPr>
            <a:spLocks/>
          </p:cNvSpPr>
          <p:nvPr/>
        </p:nvSpPr>
        <p:spPr bwMode="auto">
          <a:xfrm>
            <a:off x="-50800" y="0"/>
            <a:ext cx="9245600" cy="5842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4823" name="Rectangle 6"/>
          <p:cNvSpPr>
            <a:spLocks/>
          </p:cNvSpPr>
          <p:nvPr/>
        </p:nvSpPr>
        <p:spPr bwMode="auto">
          <a:xfrm>
            <a:off x="25400" y="6616700"/>
            <a:ext cx="6972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marL="28575"/>
            <a:r>
              <a:rPr lang="en-US" altLang="zh-CN" u="sng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  <a:hlinkClick r:id="rId13"/>
              </a:rPr>
              <a:t>IMoSiM2 stephane.bordas@alum.northwestern.edu</a:t>
            </a:r>
            <a:r>
              <a:rPr lang="en-US" altLang="zh-CN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 </a:t>
            </a:r>
          </a:p>
        </p:txBody>
      </p:sp>
      <p:sp>
        <p:nvSpPr>
          <p:cNvPr id="34824" name="Rectangle 7"/>
          <p:cNvSpPr>
            <a:spLocks/>
          </p:cNvSpPr>
          <p:nvPr/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34825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" y="50800"/>
            <a:ext cx="488950" cy="469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34826" name="Picture 9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67500" y="125413"/>
            <a:ext cx="1266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0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47025" y="-114300"/>
            <a:ext cx="120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Text Box 1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BD7214A1-52F6-451B-A363-B125107E028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1"/>
          <p:cNvSpPr>
            <a:spLocks noChangeShapeType="1"/>
          </p:cNvSpPr>
          <p:nvPr/>
        </p:nvSpPr>
        <p:spPr bwMode="auto">
          <a:xfrm>
            <a:off x="3502025" y="796925"/>
            <a:ext cx="23813" cy="563245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5843" name="AutoShape 2"/>
          <p:cNvSpPr>
            <a:spLocks/>
          </p:cNvSpPr>
          <p:nvPr/>
        </p:nvSpPr>
        <p:spPr bwMode="auto">
          <a:xfrm>
            <a:off x="-50800" y="6604000"/>
            <a:ext cx="9245600" cy="2667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5844" name="AutoShape 3"/>
          <p:cNvSpPr>
            <a:spLocks/>
          </p:cNvSpPr>
          <p:nvPr/>
        </p:nvSpPr>
        <p:spPr bwMode="auto">
          <a:xfrm>
            <a:off x="-50800" y="0"/>
            <a:ext cx="9245600" cy="58420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5848" name="Rectangle 7"/>
          <p:cNvSpPr>
            <a:spLocks/>
          </p:cNvSpPr>
          <p:nvPr/>
        </p:nvSpPr>
        <p:spPr bwMode="auto">
          <a:xfrm>
            <a:off x="25400" y="6616700"/>
            <a:ext cx="6972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marL="28575"/>
            <a:r>
              <a:rPr lang="en-US" altLang="zh-CN" u="sng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  <a:hlinkClick r:id="rId13"/>
              </a:rPr>
              <a:t>stephane.bordas@alum.northwestern.edu</a:t>
            </a:r>
            <a:r>
              <a:rPr lang="en-US" altLang="zh-CN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 Demeass 2011, Luxembourg</a:t>
            </a:r>
          </a:p>
        </p:txBody>
      </p:sp>
      <p:sp>
        <p:nvSpPr>
          <p:cNvPr id="35849" name="Rectangle 8"/>
          <p:cNvSpPr>
            <a:spLocks/>
          </p:cNvSpPr>
          <p:nvPr/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35850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3500"/>
            <a:ext cx="488950" cy="469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35851" name="Picture 10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67500" y="125413"/>
            <a:ext cx="1266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1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47025" y="-114300"/>
            <a:ext cx="120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Text Box 1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E50AF6A2-62E8-4448-A88E-F838B8721D2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-50800" y="0"/>
            <a:ext cx="9245600" cy="5842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14340" name="AutoShape 3"/>
          <p:cNvSpPr>
            <a:spLocks/>
          </p:cNvSpPr>
          <p:nvPr/>
        </p:nvSpPr>
        <p:spPr bwMode="auto">
          <a:xfrm>
            <a:off x="-50800" y="6604000"/>
            <a:ext cx="9245600" cy="2667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4343" name="Rectangle 6"/>
          <p:cNvSpPr>
            <a:spLocks/>
          </p:cNvSpPr>
          <p:nvPr/>
        </p:nvSpPr>
        <p:spPr bwMode="auto">
          <a:xfrm>
            <a:off x="25400" y="6616700"/>
            <a:ext cx="6972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marL="28575"/>
            <a:r>
              <a:rPr lang="en-US" altLang="zh-CN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P. Kerfriden </a:t>
            </a:r>
            <a:r>
              <a:rPr lang="en-US" altLang="zh-CN">
                <a:solidFill>
                  <a:srgbClr val="FFFFFF"/>
                </a:solidFill>
                <a:ea typeface="MS PGothic" pitchFamily="34" charset="-128"/>
              </a:rPr>
              <a:t>- 13 May, 2010</a:t>
            </a:r>
          </a:p>
        </p:txBody>
      </p:sp>
      <p:sp>
        <p:nvSpPr>
          <p:cNvPr id="14344" name="Rectangle 7"/>
          <p:cNvSpPr>
            <a:spLocks/>
          </p:cNvSpPr>
          <p:nvPr/>
        </p:nvSpPr>
        <p:spPr bwMode="auto">
          <a:xfrm>
            <a:off x="457200" y="241300"/>
            <a:ext cx="8255000" cy="342900"/>
          </a:xfrm>
          <a:prstGeom prst="rect">
            <a:avLst/>
          </a:prstGeom>
          <a:noFill/>
          <a:ln w="6350">
            <a:solidFill>
              <a:srgbClr val="B3B3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85200" y="12700"/>
            <a:ext cx="47625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15369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DB280636-A9F9-4AB5-A83C-FCD2A2C38F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E88D51CE-AC12-4CBF-AE6F-14B4F6B8D16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"/>
          <p:cNvSpPr>
            <a:spLocks noChangeShapeType="1"/>
          </p:cNvSpPr>
          <p:nvPr/>
        </p:nvSpPr>
        <p:spPr bwMode="auto">
          <a:xfrm>
            <a:off x="3502025" y="796925"/>
            <a:ext cx="23813" cy="563245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87" name="AutoShape 2"/>
          <p:cNvSpPr>
            <a:spLocks/>
          </p:cNvSpPr>
          <p:nvPr/>
        </p:nvSpPr>
        <p:spPr bwMode="auto">
          <a:xfrm>
            <a:off x="-50800" y="6604000"/>
            <a:ext cx="9245600" cy="2667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6388" name="AutoShape 3"/>
          <p:cNvSpPr>
            <a:spLocks/>
          </p:cNvSpPr>
          <p:nvPr/>
        </p:nvSpPr>
        <p:spPr bwMode="auto">
          <a:xfrm>
            <a:off x="-50800" y="0"/>
            <a:ext cx="9245600" cy="584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392" name="Rectangle 7"/>
          <p:cNvSpPr>
            <a:spLocks/>
          </p:cNvSpPr>
          <p:nvPr/>
        </p:nvSpPr>
        <p:spPr bwMode="auto">
          <a:xfrm>
            <a:off x="25400" y="6616700"/>
            <a:ext cx="6972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marL="28575"/>
            <a:r>
              <a:rPr lang="en-US" altLang="zh-CN" u="sng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  <a:hlinkClick r:id="rId13"/>
              </a:rPr>
              <a:t>IMoSiM2 stephane.bordas@alum.northwestern.edu</a:t>
            </a:r>
            <a:r>
              <a:rPr lang="en-US" altLang="zh-CN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 </a:t>
            </a:r>
          </a:p>
        </p:txBody>
      </p:sp>
      <p:sp>
        <p:nvSpPr>
          <p:cNvPr id="16393" name="Rectangle 8"/>
          <p:cNvSpPr>
            <a:spLocks/>
          </p:cNvSpPr>
          <p:nvPr/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3500"/>
            <a:ext cx="488950" cy="469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17418" name="Text Box 10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070B00ED-6EB4-4749-B1B1-9A7CE2D759B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1"/>
          <p:cNvSpPr>
            <a:spLocks noChangeShapeType="1"/>
          </p:cNvSpPr>
          <p:nvPr/>
        </p:nvSpPr>
        <p:spPr bwMode="auto">
          <a:xfrm>
            <a:off x="3502025" y="796925"/>
            <a:ext cx="23813" cy="563245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7411" name="AutoShape 2"/>
          <p:cNvSpPr>
            <a:spLocks/>
          </p:cNvSpPr>
          <p:nvPr/>
        </p:nvSpPr>
        <p:spPr bwMode="auto">
          <a:xfrm>
            <a:off x="-50800" y="6604000"/>
            <a:ext cx="9245600" cy="2667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7412" name="AutoShape 3"/>
          <p:cNvSpPr>
            <a:spLocks/>
          </p:cNvSpPr>
          <p:nvPr/>
        </p:nvSpPr>
        <p:spPr bwMode="auto">
          <a:xfrm>
            <a:off x="-50800" y="0"/>
            <a:ext cx="9245600" cy="584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7416" name="Rectangle 7"/>
          <p:cNvSpPr>
            <a:spLocks/>
          </p:cNvSpPr>
          <p:nvPr/>
        </p:nvSpPr>
        <p:spPr bwMode="auto">
          <a:xfrm>
            <a:off x="25400" y="6616700"/>
            <a:ext cx="6972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marL="28575"/>
            <a:r>
              <a:rPr lang="en-US" altLang="zh-CN" u="sng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  <a:hlinkClick r:id="rId13"/>
              </a:rPr>
              <a:t>stephane.bordas@alum.northwestern.edu</a:t>
            </a:r>
            <a:r>
              <a:rPr lang="en-US" altLang="zh-CN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 Demeass 2011, Luxembourg</a:t>
            </a:r>
          </a:p>
        </p:txBody>
      </p:sp>
      <p:sp>
        <p:nvSpPr>
          <p:cNvPr id="17417" name="Rectangle 8"/>
          <p:cNvSpPr>
            <a:spLocks/>
          </p:cNvSpPr>
          <p:nvPr/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17418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3500"/>
            <a:ext cx="488950" cy="469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18442" name="Text Box 10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C442AD93-D459-42CF-9355-310EFC03A60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/>
          </p:cNvSpPr>
          <p:nvPr/>
        </p:nvSpPr>
        <p:spPr bwMode="auto">
          <a:xfrm>
            <a:off x="-50800" y="6604000"/>
            <a:ext cx="9245600" cy="2667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8435" name="AutoShape 2"/>
          <p:cNvSpPr>
            <a:spLocks/>
          </p:cNvSpPr>
          <p:nvPr/>
        </p:nvSpPr>
        <p:spPr bwMode="auto">
          <a:xfrm>
            <a:off x="-50800" y="0"/>
            <a:ext cx="9245600" cy="584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39" name="Rectangle 6"/>
          <p:cNvSpPr>
            <a:spLocks/>
          </p:cNvSpPr>
          <p:nvPr/>
        </p:nvSpPr>
        <p:spPr bwMode="auto">
          <a:xfrm>
            <a:off x="25400" y="6616700"/>
            <a:ext cx="6972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marL="28575"/>
            <a:r>
              <a:rPr lang="en-US" altLang="zh-CN" u="sng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  <a:hlinkClick r:id="rId13"/>
              </a:rPr>
              <a:t>stephane.bordas@alum.northwestern.edu</a:t>
            </a:r>
            <a:r>
              <a:rPr lang="en-US" altLang="zh-CN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 Demeass 2011, Luxembourg</a:t>
            </a:r>
          </a:p>
        </p:txBody>
      </p:sp>
      <p:sp>
        <p:nvSpPr>
          <p:cNvPr id="18440" name="Rectangle 7"/>
          <p:cNvSpPr>
            <a:spLocks/>
          </p:cNvSpPr>
          <p:nvPr/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" y="50800"/>
            <a:ext cx="488950" cy="469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19465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FFFC2AB7-0516-494F-98DB-B2EE65C17DD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1"/>
          <p:cNvSpPr>
            <a:spLocks noChangeShapeType="1"/>
          </p:cNvSpPr>
          <p:nvPr/>
        </p:nvSpPr>
        <p:spPr bwMode="auto">
          <a:xfrm>
            <a:off x="4583113" y="796925"/>
            <a:ext cx="23812" cy="563245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9460" name="AutoShape 3"/>
          <p:cNvSpPr>
            <a:spLocks/>
          </p:cNvSpPr>
          <p:nvPr/>
        </p:nvSpPr>
        <p:spPr bwMode="auto">
          <a:xfrm>
            <a:off x="-50800" y="6604000"/>
            <a:ext cx="9245600" cy="2667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9461" name="AutoShape 4"/>
          <p:cNvSpPr>
            <a:spLocks/>
          </p:cNvSpPr>
          <p:nvPr/>
        </p:nvSpPr>
        <p:spPr bwMode="auto">
          <a:xfrm>
            <a:off x="-50800" y="0"/>
            <a:ext cx="9245600" cy="584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9464" name="Rectangle 7"/>
          <p:cNvSpPr>
            <a:spLocks/>
          </p:cNvSpPr>
          <p:nvPr/>
        </p:nvSpPr>
        <p:spPr bwMode="auto">
          <a:xfrm>
            <a:off x="25400" y="6616700"/>
            <a:ext cx="6972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marL="28575"/>
            <a:r>
              <a:rPr lang="en-US" altLang="zh-CN" u="sng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  <a:hlinkClick r:id="rId13"/>
              </a:rPr>
              <a:t>stephane.bordas@alum.northwestern.edu</a:t>
            </a:r>
            <a:r>
              <a:rPr lang="en-US" altLang="zh-CN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 Demeass 2011, Luxembourg</a:t>
            </a:r>
          </a:p>
        </p:txBody>
      </p:sp>
      <p:sp>
        <p:nvSpPr>
          <p:cNvPr id="19465" name="Rectangle 8"/>
          <p:cNvSpPr>
            <a:spLocks/>
          </p:cNvSpPr>
          <p:nvPr/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700" y="63500"/>
            <a:ext cx="488950" cy="469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20490" name="Text Box 10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FCC63E35-B265-4935-A7F9-5E32705705A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1"/>
          <p:cNvSpPr>
            <a:spLocks noChangeShapeType="1"/>
          </p:cNvSpPr>
          <p:nvPr/>
        </p:nvSpPr>
        <p:spPr bwMode="auto">
          <a:xfrm>
            <a:off x="3502025" y="796925"/>
            <a:ext cx="23813" cy="563245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0483" name="AutoShape 2"/>
          <p:cNvSpPr>
            <a:spLocks/>
          </p:cNvSpPr>
          <p:nvPr/>
        </p:nvSpPr>
        <p:spPr bwMode="auto">
          <a:xfrm>
            <a:off x="-50800" y="6604000"/>
            <a:ext cx="9245600" cy="2667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84" name="AutoShape 3"/>
          <p:cNvSpPr>
            <a:spLocks/>
          </p:cNvSpPr>
          <p:nvPr/>
        </p:nvSpPr>
        <p:spPr bwMode="auto">
          <a:xfrm>
            <a:off x="-50800" y="0"/>
            <a:ext cx="9245600" cy="584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800100"/>
            <a:ext cx="8051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3214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76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25400" y="6616700"/>
            <a:ext cx="6972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28575" bIns="0"/>
          <a:lstStyle/>
          <a:p>
            <a:pPr marL="28575"/>
            <a:r>
              <a:rPr lang="en-US" altLang="zh-CN" u="sng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  <a:hlinkClick r:id="rId13"/>
              </a:rPr>
              <a:t>IMoSiM2 stephane.bordas@alum.northwestern.edu</a:t>
            </a:r>
            <a:r>
              <a:rPr lang="en-US" altLang="zh-CN">
                <a:solidFill>
                  <a:srgbClr val="FFFFFF"/>
                </a:solidFill>
                <a:latin typeface="Arial Bold" pitchFamily="-84" charset="0"/>
                <a:ea typeface="MS PGothic" pitchFamily="34" charset="-128"/>
                <a:sym typeface="Arial Bold" pitchFamily="-84" charset="0"/>
              </a:rPr>
              <a:t> </a:t>
            </a:r>
          </a:p>
        </p:txBody>
      </p:sp>
      <p:sp>
        <p:nvSpPr>
          <p:cNvPr id="20489" name="Rectangle 8"/>
          <p:cNvSpPr>
            <a:spLocks/>
          </p:cNvSpPr>
          <p:nvPr/>
        </p:nvSpPr>
        <p:spPr bwMode="auto">
          <a:xfrm>
            <a:off x="469900" y="254000"/>
            <a:ext cx="8255000" cy="342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pic>
        <p:nvPicPr>
          <p:cNvPr id="20490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3500"/>
            <a:ext cx="488950" cy="469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21514" name="Text Box 10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C784AD8E-3344-482F-A506-B5F1DC23351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5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5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306.0536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fld id="{FCF7BF0D-21D3-4AAE-A8A5-F76EA8793F7D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37890" name="Rectangle 1"/>
          <p:cNvSpPr>
            <a:spLocks/>
          </p:cNvSpPr>
          <p:nvPr/>
        </p:nvSpPr>
        <p:spPr bwMode="auto">
          <a:xfrm>
            <a:off x="88900" y="1790700"/>
            <a:ext cx="8953500" cy="424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2146" bIns="0"/>
          <a:lstStyle/>
          <a:p>
            <a:pPr algn="ctr">
              <a:lnSpc>
                <a:spcPct val="120000"/>
              </a:lnSpc>
              <a:spcBef>
                <a:spcPts val="1400"/>
              </a:spcBef>
            </a:pPr>
            <a:r>
              <a:rPr lang="en-US" altLang="zh-CN" sz="3600" dirty="0" smtClean="0">
                <a:solidFill>
                  <a:srgbClr val="343434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rPr>
              <a:t>Smooth nodal stress in the XFEM for crack propagation simulations</a:t>
            </a:r>
          </a:p>
          <a:p>
            <a:pPr algn="ctr">
              <a:spcBef>
                <a:spcPts val="1400"/>
              </a:spcBef>
            </a:pPr>
            <a:r>
              <a:rPr lang="en-US" altLang="zh-CN" sz="2400" dirty="0">
                <a:solidFill>
                  <a:srgbClr val="343434"/>
                </a:solidFill>
                <a:latin typeface="Calibri Bold Italic" pitchFamily="-84" charset="0"/>
                <a:ea typeface="ヒラギノ角ゴ ProN W6" pitchFamily="-84" charset="-128"/>
                <a:sym typeface="Calibri Bold Italic" pitchFamily="-84" charset="0"/>
              </a:rPr>
              <a:t/>
            </a:r>
            <a:br>
              <a:rPr lang="en-US" altLang="zh-CN" sz="2400" dirty="0">
                <a:solidFill>
                  <a:srgbClr val="343434"/>
                </a:solidFill>
                <a:latin typeface="Calibri Bold Italic" pitchFamily="-84" charset="0"/>
                <a:ea typeface="ヒラギノ角ゴ ProN W6" pitchFamily="-84" charset="-128"/>
                <a:sym typeface="Calibri Bold Italic" pitchFamily="-84" charset="0"/>
              </a:rPr>
            </a:br>
            <a:r>
              <a:rPr lang="en-US" altLang="zh-CN" sz="2400" dirty="0" smtClean="0">
                <a:solidFill>
                  <a:srgbClr val="343434"/>
                </a:solidFill>
                <a:latin typeface="Calibri Bold Italic" pitchFamily="-84" charset="0"/>
                <a:ea typeface="ヒラギノ角ゴ ProN W6" pitchFamily="-84" charset="-128"/>
                <a:sym typeface="Calibri Bold Italic" pitchFamily="-84" charset="0"/>
              </a:rPr>
              <a:t>X. </a:t>
            </a:r>
            <a:r>
              <a:rPr lang="en-US" altLang="zh-CN" sz="2400" dirty="0" err="1" smtClean="0">
                <a:solidFill>
                  <a:srgbClr val="343434"/>
                </a:solidFill>
                <a:latin typeface="Calibri Bold Italic" pitchFamily="-84" charset="0"/>
                <a:ea typeface="ヒラギノ角ゴ ProN W6" pitchFamily="-84" charset="-128"/>
                <a:sym typeface="Calibri Bold Italic" pitchFamily="-84" charset="0"/>
              </a:rPr>
              <a:t>Peng</a:t>
            </a:r>
            <a:r>
              <a:rPr lang="en-US" altLang="zh-CN" sz="2400" dirty="0" smtClean="0">
                <a:solidFill>
                  <a:srgbClr val="343434"/>
                </a:solidFill>
                <a:latin typeface="Calibri Bold Italic" pitchFamily="-84" charset="0"/>
                <a:ea typeface="ヒラギノ角ゴ ProN W6" pitchFamily="-84" charset="-128"/>
                <a:sym typeface="Calibri Bold Italic" pitchFamily="-84" charset="0"/>
              </a:rPr>
              <a:t>, S. P. A. </a:t>
            </a:r>
            <a:r>
              <a:rPr lang="en-US" altLang="zh-CN" sz="2400" dirty="0" err="1" smtClean="0">
                <a:solidFill>
                  <a:srgbClr val="343434"/>
                </a:solidFill>
                <a:latin typeface="Calibri Bold Italic" pitchFamily="-84" charset="0"/>
                <a:ea typeface="ヒラギノ角ゴ ProN W6" pitchFamily="-84" charset="-128"/>
                <a:sym typeface="Calibri Bold Italic" pitchFamily="-84" charset="0"/>
              </a:rPr>
              <a:t>Bordas</a:t>
            </a:r>
            <a:r>
              <a:rPr lang="en-US" altLang="zh-CN" sz="2400" dirty="0" smtClean="0">
                <a:solidFill>
                  <a:srgbClr val="343434"/>
                </a:solidFill>
                <a:latin typeface="Calibri Bold Italic" pitchFamily="-84" charset="0"/>
                <a:ea typeface="ヒラギノ角ゴ ProN W6" pitchFamily="-84" charset="-128"/>
                <a:sym typeface="Calibri Bold Italic" pitchFamily="-84" charset="0"/>
              </a:rPr>
              <a:t>, S. </a:t>
            </a:r>
            <a:r>
              <a:rPr lang="en-US" altLang="zh-CN" sz="2400" dirty="0" err="1" smtClean="0">
                <a:solidFill>
                  <a:srgbClr val="343434"/>
                </a:solidFill>
                <a:latin typeface="Calibri Bold Italic" pitchFamily="-84" charset="0"/>
                <a:ea typeface="ヒラギノ角ゴ ProN W6" pitchFamily="-84" charset="-128"/>
                <a:sym typeface="Calibri Bold Italic" pitchFamily="-84" charset="0"/>
              </a:rPr>
              <a:t>Natarajan</a:t>
            </a:r>
            <a:r>
              <a:rPr lang="en-US" altLang="zh-CN" sz="2400" dirty="0">
                <a:solidFill>
                  <a:srgbClr val="343434"/>
                </a:solidFill>
                <a:latin typeface="Calibri Italic" pitchFamily="-84" charset="0"/>
                <a:ea typeface="MS PGothic" pitchFamily="34" charset="-128"/>
                <a:sym typeface="Calibri Italic" pitchFamily="-84" charset="0"/>
              </a:rPr>
              <a:t/>
            </a:r>
            <a:br>
              <a:rPr lang="en-US" altLang="zh-CN" sz="2400" dirty="0">
                <a:solidFill>
                  <a:srgbClr val="343434"/>
                </a:solidFill>
                <a:latin typeface="Calibri Italic" pitchFamily="-84" charset="0"/>
                <a:ea typeface="MS PGothic" pitchFamily="34" charset="-128"/>
                <a:sym typeface="Calibri Italic" pitchFamily="-84" charset="0"/>
              </a:rPr>
            </a:br>
            <a:endParaRPr lang="en-US" altLang="zh-CN" sz="2400" dirty="0" smtClean="0">
              <a:solidFill>
                <a:srgbClr val="343434"/>
              </a:solidFill>
              <a:latin typeface="Calibri Italic" pitchFamily="-84" charset="0"/>
              <a:ea typeface="MS PGothic" pitchFamily="34" charset="-128"/>
              <a:sym typeface="Calibri Italic" pitchFamily="-84" charset="0"/>
            </a:endParaRPr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en-US" altLang="zh-CN" sz="1800" dirty="0">
                <a:solidFill>
                  <a:srgbClr val="343434"/>
                </a:solidFill>
                <a:latin typeface="Calibri" pitchFamily="34" charset="0"/>
                <a:sym typeface="Calibri" pitchFamily="34" charset="0"/>
              </a:rPr>
              <a:t/>
            </a:r>
            <a:br>
              <a:rPr lang="en-US" altLang="zh-CN" sz="1800" dirty="0">
                <a:solidFill>
                  <a:srgbClr val="343434"/>
                </a:solidFill>
                <a:latin typeface="Calibri" pitchFamily="34" charset="0"/>
                <a:sym typeface="Calibri" pitchFamily="34" charset="0"/>
              </a:rPr>
            </a:br>
            <a:r>
              <a:rPr lang="en-US" altLang="zh-CN" sz="2400" dirty="0">
                <a:solidFill>
                  <a:srgbClr val="343434"/>
                </a:solidFill>
                <a:latin typeface="Calibri" pitchFamily="34" charset="0"/>
                <a:sym typeface="Calibri" pitchFamily="34" charset="0"/>
              </a:rPr>
              <a:t/>
            </a:r>
            <a:br>
              <a:rPr lang="en-US" altLang="zh-CN" sz="2400" dirty="0">
                <a:solidFill>
                  <a:srgbClr val="343434"/>
                </a:solidFill>
                <a:latin typeface="Calibri" pitchFamily="34" charset="0"/>
                <a:sym typeface="Calibri" pitchFamily="34" charset="0"/>
              </a:rPr>
            </a:br>
            <a:endParaRPr lang="en-US" altLang="zh-CN" sz="2400" dirty="0">
              <a:solidFill>
                <a:srgbClr val="343434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467100" y="5080000"/>
            <a:ext cx="212725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993B66DB-9452-4343-9AED-96156CC23DD5}" type="slidenum">
              <a:rPr lang="en-US" altLang="zh-CN" sz="700">
                <a:solidFill>
                  <a:srgbClr val="384F70"/>
                </a:solidFill>
                <a:latin typeface="Optima" pitchFamily="-84" charset="0"/>
                <a:ea typeface="MS PGothic" pitchFamily="34" charset="-128"/>
                <a:sym typeface="Optima" pitchFamily="-84" charset="0"/>
              </a:rPr>
              <a:pPr algn="ctr"/>
              <a:t>1</a:t>
            </a:fld>
            <a:endParaRPr lang="en-US" altLang="zh-CN" sz="700">
              <a:solidFill>
                <a:srgbClr val="384F70"/>
              </a:solidFill>
              <a:latin typeface="Optima" pitchFamily="-84" charset="0"/>
              <a:ea typeface="MS PGothic" pitchFamily="34" charset="-128"/>
              <a:sym typeface="Optima" pitchFamily="-84" charset="0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88900" y="6324600"/>
            <a:ext cx="1266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S PGothic" pitchFamily="34" charset="-128"/>
                <a:sym typeface="Calibri" pitchFamily="34" charset="0"/>
              </a:rPr>
              <a:t>June </a:t>
            </a:r>
            <a:r>
              <a:rPr lang="en-US" altLang="zh-CN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S PGothic" pitchFamily="34" charset="-128"/>
                <a:sym typeface="Calibri" pitchFamily="34" charset="0"/>
              </a:rPr>
              <a:t>2013</a:t>
            </a: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899592" y="4365104"/>
            <a:ext cx="7488832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b="1" dirty="0" smtClean="0">
                <a:solidFill>
                  <a:srgbClr val="343434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rPr>
              <a:t>Institute of Mechanics and Advanced materials, Cardiff University, UK</a:t>
            </a:r>
          </a:p>
          <a:p>
            <a:pPr>
              <a:spcBef>
                <a:spcPts val="200"/>
              </a:spcBef>
            </a:pPr>
            <a:endParaRPr lang="en-US" altLang="zh-CN" sz="2000" b="1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"/>
          <p:cNvSpPr>
            <a:spLocks/>
          </p:cNvSpPr>
          <p:nvPr/>
        </p:nvSpPr>
        <p:spPr bwMode="auto">
          <a:xfrm>
            <a:off x="101600" y="711200"/>
            <a:ext cx="8953500" cy="5918200"/>
          </a:xfrm>
          <a:prstGeom prst="roundRect">
            <a:avLst>
              <a:gd name="adj" fmla="val 3218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10</a:t>
            </a:fld>
            <a:endParaRPr lang="en-US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6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7" name="Picture 1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25400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Bold" charset="0"/>
                <a:ea typeface="+mj-ea"/>
                <a:cs typeface="Calibri Bold" charset="0"/>
                <a:sym typeface="Calibri Bold" charset="0"/>
              </a:rPr>
              <a:t>Double-interpolation finite element method (DFEM)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13" name="AutoShape 70"/>
          <p:cNvSpPr>
            <a:spLocks/>
          </p:cNvSpPr>
          <p:nvPr/>
        </p:nvSpPr>
        <p:spPr bwMode="auto">
          <a:xfrm rot="8816077">
            <a:off x="4969449" y="4377424"/>
            <a:ext cx="673100" cy="336931"/>
          </a:xfrm>
          <a:prstGeom prst="rightArrow">
            <a:avLst>
              <a:gd name="adj1" fmla="val 50000"/>
              <a:gd name="adj2" fmla="val 144287"/>
            </a:avLst>
          </a:prstGeom>
          <a:gradFill rotWithShape="0">
            <a:gsLst>
              <a:gs pos="0">
                <a:srgbClr val="3A7BCA"/>
              </a:gs>
              <a:gs pos="20001">
                <a:srgbClr val="3C7BC6"/>
              </a:gs>
              <a:gs pos="100000">
                <a:srgbClr val="2E5D97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zh-CN" alt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395536" y="1196752"/>
            <a:ext cx="8472611" cy="5316438"/>
            <a:chOff x="467544" y="1196752"/>
            <a:chExt cx="8472611" cy="5316438"/>
          </a:xfrm>
        </p:grpSpPr>
        <p:pic>
          <p:nvPicPr>
            <p:cNvPr id="35430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1628800"/>
              <a:ext cx="3648075" cy="482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430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27784" y="3789040"/>
              <a:ext cx="2819400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683568" y="2276872"/>
            <a:ext cx="3886200" cy="741363"/>
          </p:xfrm>
          <a:graphic>
            <a:graphicData uri="http://schemas.openxmlformats.org/presentationml/2006/ole">
              <p:oleObj spid="_x0000_s354309" name="Formula" r:id="rId6" imgW="1960920" imgH="374760" progId="Equation.Ribbit">
                <p:embed/>
              </p:oleObj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755576" y="3429000"/>
            <a:ext cx="3870325" cy="742950"/>
          </p:xfrm>
          <a:graphic>
            <a:graphicData uri="http://schemas.openxmlformats.org/presentationml/2006/ole">
              <p:oleObj spid="_x0000_s354310" name="Formula" r:id="rId7" imgW="1953360" imgH="374760" progId="Equation.Ribbit">
                <p:embed/>
              </p:oleObj>
            </a:graphicData>
          </a:graphic>
        </p:graphicFrame>
        <p:sp>
          <p:nvSpPr>
            <p:cNvPr id="17" name="AutoShape 10"/>
            <p:cNvSpPr txBox="1">
              <a:spLocks/>
            </p:cNvSpPr>
            <p:nvPr/>
          </p:nvSpPr>
          <p:spPr bwMode="auto">
            <a:xfrm>
              <a:off x="467544" y="1196752"/>
              <a:ext cx="4320480" cy="864096"/>
            </a:xfrm>
            <a:prstGeom prst="roundRect">
              <a:avLst>
                <a:gd name="adj" fmla="val 20000"/>
              </a:avLst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lIns="0" tIns="0" rIns="32146" bIns="0" anchor="ctr"/>
            <a:lstStyle/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r>
                <a:rPr lang="en-US" altLang="zh-CN" sz="2400" b="1" kern="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Calculation of Nodal derivatives</a:t>
              </a:r>
              <a:r>
                <a:rPr kumimoji="0" lang="en-US" altLang="zh-CN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  <a:sym typeface="Calibri Bold" pitchFamily="-84" charset="0"/>
                </a:rPr>
                <a:t>: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11</a:t>
            </a:fld>
            <a:endParaRPr lang="en-US" altLang="zh-C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4221088"/>
            <a:ext cx="3024336" cy="216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1556792"/>
            <a:ext cx="36480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8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9" name="Picture 1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cxnSp>
        <p:nvCxnSpPr>
          <p:cNvPr id="11" name="曲线连接符 10"/>
          <p:cNvCxnSpPr/>
          <p:nvPr/>
        </p:nvCxnSpPr>
        <p:spPr bwMode="auto">
          <a:xfrm>
            <a:off x="2915816" y="2996952"/>
            <a:ext cx="2376264" cy="2088232"/>
          </a:xfrm>
          <a:prstGeom prst="curvedConnector3">
            <a:avLst>
              <a:gd name="adj1" fmla="val 50000"/>
            </a:avLst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25400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Bold" charset="0"/>
                <a:ea typeface="+mj-ea"/>
                <a:cs typeface="Calibri Bold" charset="0"/>
                <a:sym typeface="Calibri Bold" charset="0"/>
              </a:rPr>
              <a:t>Double-interpolation finite element method (DFEM)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14" name="AutoShape 10"/>
          <p:cNvSpPr txBox="1">
            <a:spLocks/>
          </p:cNvSpPr>
          <p:nvPr/>
        </p:nvSpPr>
        <p:spPr bwMode="auto">
          <a:xfrm>
            <a:off x="395536" y="692696"/>
            <a:ext cx="4320480" cy="86409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marR="0" lvl="0" indent="-3175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200000"/>
              <a:buFont typeface="Arial Bold" pitchFamily="-84" charset="0"/>
              <a:buNone/>
              <a:tabLst/>
              <a:defRPr/>
            </a:pPr>
            <a:r>
              <a:rPr lang="en-US" altLang="zh-CN" sz="2400" b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Calculation of weights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rPr>
              <a:t>: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 Bold" pitchFamily="-84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5099322" y="2935288"/>
          <a:ext cx="2713038" cy="838200"/>
        </p:xfrm>
        <a:graphic>
          <a:graphicData uri="http://schemas.openxmlformats.org/presentationml/2006/ole">
            <p:oleObj spid="_x0000_s361474" name="Formula" r:id="rId6" imgW="1366560" imgH="425520" progId="Equation.Ribbit">
              <p:embed/>
            </p:oleObj>
          </a:graphicData>
        </a:graphic>
      </p:graphicFrame>
      <p:sp>
        <p:nvSpPr>
          <p:cNvPr id="17" name="AutoShape 10"/>
          <p:cNvSpPr txBox="1">
            <a:spLocks/>
          </p:cNvSpPr>
          <p:nvPr/>
        </p:nvSpPr>
        <p:spPr bwMode="auto">
          <a:xfrm>
            <a:off x="4211960" y="1772816"/>
            <a:ext cx="4608512" cy="86409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marR="0" lvl="0" indent="-3175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200000"/>
              <a:buFont typeface="Arial Bold" pitchFamily="-84" charset="0"/>
              <a:buNone/>
              <a:tabLst/>
              <a:defRPr/>
            </a:pPr>
            <a:r>
              <a:rPr lang="en-US" altLang="zh-CN" sz="2400" kern="0" noProof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The weight of triangle </a:t>
            </a:r>
            <a:r>
              <a:rPr lang="en-US" altLang="zh-CN" sz="2400" i="1" kern="0" noProof="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Calibri Bold" pitchFamily="-84" charset="0"/>
              </a:rPr>
              <a:t>i</a:t>
            </a:r>
            <a:r>
              <a:rPr lang="en-US" altLang="zh-CN" sz="2400" kern="0" noProof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in support domain of </a:t>
            </a:r>
            <a:r>
              <a:rPr lang="en-US" altLang="zh-CN" sz="2400" i="1" kern="0" noProof="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Calibri Bold" pitchFamily="-84" charset="0"/>
              </a:rPr>
              <a:t>I</a:t>
            </a:r>
            <a:r>
              <a:rPr lang="en-US" altLang="zh-CN" sz="2400" kern="0" noProof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is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rPr>
              <a:t>: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 Bold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12</a:t>
            </a:fld>
            <a:endParaRPr lang="en-US" altLang="zh-CN"/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8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9" name="Picture 1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5400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Bold" charset="0"/>
                <a:ea typeface="+mj-ea"/>
                <a:cs typeface="Calibri Bold" charset="0"/>
                <a:sym typeface="Calibri Bold" charset="0"/>
              </a:rPr>
              <a:t>Double-interpolation finite element method (DFEM)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11" name="AutoShape 1"/>
          <p:cNvSpPr>
            <a:spLocks/>
          </p:cNvSpPr>
          <p:nvPr/>
        </p:nvSpPr>
        <p:spPr bwMode="auto">
          <a:xfrm>
            <a:off x="82996" y="836712"/>
            <a:ext cx="8953500" cy="5918200"/>
          </a:xfrm>
          <a:prstGeom prst="roundRect">
            <a:avLst>
              <a:gd name="adj" fmla="val 3218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 dirty="0"/>
          </a:p>
        </p:txBody>
      </p:sp>
      <p:sp>
        <p:nvSpPr>
          <p:cNvPr id="12" name="AutoShape 10"/>
          <p:cNvSpPr txBox="1">
            <a:spLocks/>
          </p:cNvSpPr>
          <p:nvPr/>
        </p:nvSpPr>
        <p:spPr bwMode="auto">
          <a:xfrm>
            <a:off x="467544" y="836712"/>
            <a:ext cx="5400600" cy="86409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marR="0" lvl="0" indent="-3175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200000"/>
              <a:buFont typeface="Arial Bold" pitchFamily="-84" charset="0"/>
              <a:buNone/>
              <a:tabLst/>
              <a:defRPr/>
            </a:pPr>
            <a:r>
              <a:rPr lang="en-US" altLang="zh-CN" sz="2400" b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The basis functions are given as(node </a:t>
            </a:r>
            <a:r>
              <a:rPr lang="en-US" altLang="zh-CN" sz="2400" b="1" i="1" kern="0" dirty="0" smtClean="0">
                <a:solidFill>
                  <a:srgbClr val="343434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Calibri Bold" pitchFamily="-84" charset="0"/>
              </a:rPr>
              <a:t>I</a:t>
            </a:r>
            <a:r>
              <a:rPr lang="en-US" altLang="zh-CN" sz="2400" b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):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 Bold" pitchFamily="-84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187624" y="1700808"/>
          <a:ext cx="5591175" cy="390525"/>
        </p:xfrm>
        <a:graphic>
          <a:graphicData uri="http://schemas.openxmlformats.org/presentationml/2006/ole">
            <p:oleObj spid="_x0000_s355330" name="Formula" r:id="rId4" imgW="2820960" imgH="196920" progId="Equation.Ribbit">
              <p:embed/>
            </p:oleObj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39552" y="2276872"/>
          <a:ext cx="8002588" cy="762000"/>
        </p:xfrm>
        <a:graphic>
          <a:graphicData uri="http://schemas.openxmlformats.org/presentationml/2006/ole">
            <p:oleObj spid="_x0000_s355331" name="Formula" r:id="rId5" imgW="4037400" imgH="384840" progId="Equation.Ribbit">
              <p:embed/>
            </p:oleObj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611560" y="3140968"/>
          <a:ext cx="7634288" cy="762000"/>
        </p:xfrm>
        <a:graphic>
          <a:graphicData uri="http://schemas.openxmlformats.org/presentationml/2006/ole">
            <p:oleObj spid="_x0000_s355332" name="Formula" r:id="rId6" imgW="3852000" imgH="384840" progId="Equation.Ribbit">
              <p:embed/>
            </p:oleObj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899592" y="4221088"/>
          <a:ext cx="1338262" cy="307975"/>
        </p:xfrm>
        <a:graphic>
          <a:graphicData uri="http://schemas.openxmlformats.org/presentationml/2006/ole">
            <p:oleObj spid="_x0000_s355333" name="Formula" r:id="rId7" imgW="674640" imgH="156240" progId="Equation.Ribbit">
              <p:embed/>
            </p:oleObj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4716016" y="4293096"/>
          <a:ext cx="195263" cy="239713"/>
        </p:xfrm>
        <a:graphic>
          <a:graphicData uri="http://schemas.openxmlformats.org/presentationml/2006/ole">
            <p:oleObj spid="_x0000_s355334" name="Formula" r:id="rId8" imgW="97920" imgH="120960" progId="Equation.Ribbit">
              <p:embed/>
            </p:oleObj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755576" y="4005064"/>
            <a:ext cx="5976664" cy="2592288"/>
            <a:chOff x="899592" y="4077072"/>
            <a:chExt cx="5976664" cy="2592288"/>
          </a:xfrm>
        </p:grpSpPr>
        <p:sp>
          <p:nvSpPr>
            <p:cNvPr id="17" name="AutoShape 10"/>
            <p:cNvSpPr txBox="1">
              <a:spLocks/>
            </p:cNvSpPr>
            <p:nvPr/>
          </p:nvSpPr>
          <p:spPr bwMode="auto">
            <a:xfrm>
              <a:off x="899592" y="4077072"/>
              <a:ext cx="5976664" cy="2592288"/>
            </a:xfrm>
            <a:prstGeom prst="roundRect">
              <a:avLst>
                <a:gd name="adj" fmla="val 20000"/>
              </a:avLst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lIns="0" tIns="0" rIns="32146" bIns="0" anchor="ctr"/>
            <a:lstStyle/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r>
                <a:rPr lang="en-US" altLang="zh-CN" sz="2400" kern="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                     are functions </a:t>
              </a:r>
              <a:r>
                <a:rPr lang="en-US" altLang="zh-CN" sz="2400" kern="0" dirty="0" err="1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w.r.t</a:t>
              </a:r>
              <a:r>
                <a:rPr lang="en-US" altLang="zh-CN" sz="2400" kern="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.     , for example:</a:t>
              </a:r>
            </a:p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endParaRPr lang="en-US" altLang="zh-CN" sz="24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endParaRPr>
            </a:p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endPara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endParaRPr>
            </a:p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endParaRPr lang="en-US" altLang="zh-CN" sz="24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endParaRPr>
            </a:p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endParaRPr>
            </a:p>
          </p:txBody>
        </p:sp>
        <p:graphicFrame>
          <p:nvGraphicFramePr>
            <p:cNvPr id="19" name="对象 18"/>
            <p:cNvGraphicFramePr>
              <a:graphicFrameLocks noChangeAspect="1"/>
            </p:cNvGraphicFramePr>
            <p:nvPr/>
          </p:nvGraphicFramePr>
          <p:xfrm>
            <a:off x="971600" y="4941168"/>
            <a:ext cx="3630612" cy="655638"/>
          </p:xfrm>
          <a:graphic>
            <a:graphicData uri="http://schemas.openxmlformats.org/presentationml/2006/ole">
              <p:oleObj spid="_x0000_s355335" name="Formula" r:id="rId9" imgW="1831680" imgH="330480" progId="Equation.Ribbit">
                <p:embed/>
              </p:oleObj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/>
          </p:nvGraphicFramePr>
          <p:xfrm>
            <a:off x="3347864" y="5589240"/>
            <a:ext cx="2373312" cy="239713"/>
          </p:xfrm>
          <a:graphic>
            <a:graphicData uri="http://schemas.openxmlformats.org/presentationml/2006/ole">
              <p:oleObj spid="_x0000_s355336" name="Formula" r:id="rId10" imgW="1196640" imgH="120960" progId="Equation.Ribbit">
                <p:embed/>
              </p:oleObj>
            </a:graphicData>
          </a:graphic>
        </p:graphicFrame>
        <p:graphicFrame>
          <p:nvGraphicFramePr>
            <p:cNvPr id="21" name="对象 20"/>
            <p:cNvGraphicFramePr>
              <a:graphicFrameLocks noChangeAspect="1"/>
            </p:cNvGraphicFramePr>
            <p:nvPr/>
          </p:nvGraphicFramePr>
          <p:xfrm>
            <a:off x="3347864" y="5877272"/>
            <a:ext cx="1646238" cy="314325"/>
          </p:xfrm>
          <a:graphic>
            <a:graphicData uri="http://schemas.openxmlformats.org/presentationml/2006/ole">
              <p:oleObj spid="_x0000_s355337" name="Formula" r:id="rId11" imgW="830880" imgH="158760" progId="Equation.Ribbit">
                <p:embed/>
              </p:oleObj>
            </a:graphicData>
          </a:graphic>
        </p:graphicFrame>
        <p:graphicFrame>
          <p:nvGraphicFramePr>
            <p:cNvPr id="22" name="对象 21"/>
            <p:cNvGraphicFramePr>
              <a:graphicFrameLocks noChangeAspect="1"/>
            </p:cNvGraphicFramePr>
            <p:nvPr/>
          </p:nvGraphicFramePr>
          <p:xfrm>
            <a:off x="3347864" y="6285631"/>
            <a:ext cx="1706562" cy="239713"/>
          </p:xfrm>
          <a:graphic>
            <a:graphicData uri="http://schemas.openxmlformats.org/presentationml/2006/ole">
              <p:oleObj spid="_x0000_s355338" name="Formula" r:id="rId12" imgW="860040" imgH="120960" progId="Equation.Ribbit">
                <p:embed/>
              </p:oleObj>
            </a:graphicData>
          </a:graphic>
        </p:graphicFrame>
        <p:sp>
          <p:nvSpPr>
            <p:cNvPr id="23" name="AutoShape 10"/>
            <p:cNvSpPr txBox="1">
              <a:spLocks/>
            </p:cNvSpPr>
            <p:nvPr/>
          </p:nvSpPr>
          <p:spPr bwMode="auto">
            <a:xfrm>
              <a:off x="971600" y="6021288"/>
              <a:ext cx="2160240" cy="504056"/>
            </a:xfrm>
            <a:prstGeom prst="roundRect">
              <a:avLst>
                <a:gd name="adj" fmla="val 20000"/>
              </a:avLst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lIns="0" tIns="0" rIns="32146" bIns="0" anchor="ctr"/>
            <a:lstStyle/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r>
                <a:rPr lang="en-US" altLang="zh-CN" sz="2400" kern="0" noProof="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Area of triangle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 bwMode="auto">
            <a:xfrm flipV="1">
              <a:off x="2339752" y="5661248"/>
              <a:ext cx="0" cy="360040"/>
            </a:xfrm>
            <a:prstGeom prst="straightConnector1">
              <a:avLst/>
            </a:prstGeom>
            <a:solidFill>
              <a:srgbClr val="FFFFFF">
                <a:alpha val="0"/>
              </a:srgb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56176" y="3861048"/>
            <a:ext cx="2819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13</a:t>
            </a:fld>
            <a:endParaRPr lang="en-US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6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7" name="Picture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25400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Bold" charset="0"/>
                <a:ea typeface="+mj-ea"/>
                <a:cs typeface="Calibri Bold" charset="0"/>
                <a:sym typeface="Calibri Bold" charset="0"/>
              </a:rPr>
              <a:t>Double-interpolation finite element method (DFEM)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95536" y="620688"/>
            <a:ext cx="7632452" cy="6237312"/>
            <a:chOff x="395536" y="620688"/>
            <a:chExt cx="7632452" cy="6237312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43050" y="836613"/>
              <a:ext cx="6249988" cy="302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76375" y="3859213"/>
              <a:ext cx="6551613" cy="299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10"/>
            <p:cNvSpPr txBox="1">
              <a:spLocks/>
            </p:cNvSpPr>
            <p:nvPr/>
          </p:nvSpPr>
          <p:spPr bwMode="auto">
            <a:xfrm>
              <a:off x="395536" y="620688"/>
              <a:ext cx="5400600" cy="864096"/>
            </a:xfrm>
            <a:prstGeom prst="roundRect">
              <a:avLst>
                <a:gd name="adj" fmla="val 20000"/>
              </a:avLst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lIns="0" tIns="0" rIns="32146" bIns="0" anchor="ctr"/>
            <a:lstStyle/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r>
                <a:rPr lang="en-US" altLang="zh-CN" sz="2400" b="1" kern="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The plot of shape function: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14</a:t>
            </a:fld>
            <a:endParaRPr lang="en-US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6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7" name="Picture 1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25400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Bold" charset="0"/>
                <a:ea typeface="+mj-ea"/>
                <a:cs typeface="Calibri Bold" charset="0"/>
                <a:sym typeface="Calibri Bold" charset="0"/>
              </a:rPr>
              <a:t>The enriched DFEM</a:t>
            </a: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charset="0"/>
              </a:rPr>
              <a:t> for crack simulation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pic>
        <p:nvPicPr>
          <p:cNvPr id="35636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6134100"/>
            <a:ext cx="638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636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192" y="6134100"/>
            <a:ext cx="638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组合 22"/>
          <p:cNvGrpSpPr/>
          <p:nvPr/>
        </p:nvGrpSpPr>
        <p:grpSpPr>
          <a:xfrm>
            <a:off x="323528" y="836712"/>
            <a:ext cx="8507412" cy="5929089"/>
            <a:chOff x="323528" y="836712"/>
            <a:chExt cx="8507412" cy="5929089"/>
          </a:xfrm>
        </p:grpSpPr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485775" y="1428750"/>
            <a:ext cx="8291513" cy="850900"/>
          </p:xfrm>
          <a:graphic>
            <a:graphicData uri="http://schemas.openxmlformats.org/presentationml/2006/ole">
              <p:oleObj spid="_x0000_s356354" name="Formula" r:id="rId5" imgW="4685040" imgH="481680" progId="Equation.Ribbit">
                <p:embed/>
              </p:oleObj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323528" y="2450976"/>
            <a:ext cx="8507412" cy="762000"/>
          </p:xfrm>
          <a:graphic>
            <a:graphicData uri="http://schemas.openxmlformats.org/presentationml/2006/ole">
              <p:oleObj spid="_x0000_s356358" name="Formula" r:id="rId6" imgW="4291560" imgH="384840" progId="Equation.Ribbit">
                <p:embed/>
              </p:oleObj>
            </a:graphicData>
          </a:graphic>
        </p:graphicFrame>
        <p:sp>
          <p:nvSpPr>
            <p:cNvPr id="16" name="AutoShape 10"/>
            <p:cNvSpPr txBox="1">
              <a:spLocks/>
            </p:cNvSpPr>
            <p:nvPr/>
          </p:nvSpPr>
          <p:spPr bwMode="auto">
            <a:xfrm>
              <a:off x="3347864" y="836712"/>
              <a:ext cx="3528392" cy="504056"/>
            </a:xfrm>
            <a:prstGeom prst="roundRect">
              <a:avLst>
                <a:gd name="adj" fmla="val 20000"/>
              </a:avLst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25400">
              <a:noFill/>
              <a:miter lim="800000"/>
              <a:headEnd/>
              <a:tailEnd/>
            </a:ln>
          </p:spPr>
          <p:txBody>
            <a:bodyPr vert="horz" lIns="0" tIns="0" rIns="32146" bIns="0" anchor="ctr"/>
            <a:lstStyle/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r>
                <a:rPr lang="en-US" altLang="zh-CN" sz="2400" kern="0" noProof="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DFEM shape function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 bwMode="auto">
            <a:xfrm flipH="1">
              <a:off x="2339752" y="1340768"/>
              <a:ext cx="1872208" cy="216024"/>
            </a:xfrm>
            <a:prstGeom prst="straightConnector1">
              <a:avLst/>
            </a:prstGeom>
            <a:solidFill>
              <a:srgbClr val="FFFFFF">
                <a:alpha val="0"/>
              </a:srgb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直接箭头连接符 19"/>
            <p:cNvCxnSpPr/>
            <p:nvPr/>
          </p:nvCxnSpPr>
          <p:spPr bwMode="auto">
            <a:xfrm flipH="1">
              <a:off x="4355976" y="1340768"/>
              <a:ext cx="432048" cy="216024"/>
            </a:xfrm>
            <a:prstGeom prst="straightConnector1">
              <a:avLst/>
            </a:prstGeom>
            <a:solidFill>
              <a:srgbClr val="FFFFFF">
                <a:alpha val="0"/>
              </a:srgb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直接箭头连接符 21"/>
            <p:cNvCxnSpPr/>
            <p:nvPr/>
          </p:nvCxnSpPr>
          <p:spPr bwMode="auto">
            <a:xfrm>
              <a:off x="6012160" y="1412776"/>
              <a:ext cx="504056" cy="144016"/>
            </a:xfrm>
            <a:prstGeom prst="straightConnector1">
              <a:avLst/>
            </a:prstGeom>
            <a:solidFill>
              <a:srgbClr val="FFFFFF">
                <a:alpha val="0"/>
              </a:srgb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356362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79912" y="3356992"/>
              <a:ext cx="2562225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6363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72200" y="3356992"/>
              <a:ext cx="2333625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6366" name="Picture 1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7544" y="3212976"/>
              <a:ext cx="3514725" cy="355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15</a:t>
            </a:fld>
            <a:endParaRPr lang="en-US" altLang="zh-CN"/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8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9" name="Picture 1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5400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Bold" charset="0"/>
                <a:ea typeface="+mj-ea"/>
                <a:cs typeface="Calibri Bold" charset="0"/>
                <a:sym typeface="Calibri Bold" charset="0"/>
              </a:rPr>
              <a:t>Numerical example of 1D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Bold" charset="0"/>
                <a:ea typeface="+mj-ea"/>
                <a:cs typeface="Calibri Bold" charset="0"/>
                <a:sym typeface="Calibri Bold" charset="0"/>
              </a:rPr>
              <a:t> bar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0" y="548680"/>
            <a:ext cx="8892480" cy="6264696"/>
            <a:chOff x="0" y="548680"/>
            <a:chExt cx="8892480" cy="626469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276872"/>
              <a:ext cx="513397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组合 15"/>
            <p:cNvGrpSpPr/>
            <p:nvPr/>
          </p:nvGrpSpPr>
          <p:grpSpPr>
            <a:xfrm>
              <a:off x="1115616" y="1268760"/>
              <a:ext cx="1728192" cy="1008112"/>
              <a:chOff x="1259632" y="404664"/>
              <a:chExt cx="2052638" cy="1216521"/>
            </a:xfrm>
          </p:grpSpPr>
          <p:graphicFrame>
            <p:nvGraphicFramePr>
              <p:cNvPr id="12" name="对象 11"/>
              <p:cNvGraphicFramePr>
                <a:graphicFrameLocks noChangeAspect="1"/>
              </p:cNvGraphicFramePr>
              <p:nvPr/>
            </p:nvGraphicFramePr>
            <p:xfrm>
              <a:off x="1259632" y="404664"/>
              <a:ext cx="2052638" cy="723900"/>
            </p:xfrm>
            <a:graphic>
              <a:graphicData uri="http://schemas.openxmlformats.org/presentationml/2006/ole">
                <p:oleObj spid="_x0000_s357378" name="Formula" r:id="rId5" imgW="1035360" imgH="364680" progId="Equation.Ribbit">
                  <p:embed/>
                </p:oleObj>
              </a:graphicData>
            </a:graphic>
          </p:graphicFrame>
          <p:graphicFrame>
            <p:nvGraphicFramePr>
              <p:cNvPr id="13" name="对象 12"/>
              <p:cNvGraphicFramePr>
                <a:graphicFrameLocks noChangeAspect="1"/>
              </p:cNvGraphicFramePr>
              <p:nvPr/>
            </p:nvGraphicFramePr>
            <p:xfrm>
              <a:off x="1331640" y="1268760"/>
              <a:ext cx="1204912" cy="352425"/>
            </p:xfrm>
            <a:graphic>
              <a:graphicData uri="http://schemas.openxmlformats.org/presentationml/2006/ole">
                <p:oleObj spid="_x0000_s357379" name="Formula" r:id="rId6" imgW="608400" imgH="177840" progId="Equation.Ribbit">
                  <p:embed/>
                </p:oleObj>
              </a:graphicData>
            </a:graphic>
          </p:graphicFrame>
        </p:grpSp>
        <p:grpSp>
          <p:nvGrpSpPr>
            <p:cNvPr id="26" name="组合 25"/>
            <p:cNvGrpSpPr/>
            <p:nvPr/>
          </p:nvGrpSpPr>
          <p:grpSpPr>
            <a:xfrm>
              <a:off x="4716016" y="1268760"/>
              <a:ext cx="2520280" cy="1008112"/>
              <a:chOff x="4716016" y="1268760"/>
              <a:chExt cx="3594100" cy="1458838"/>
            </a:xfrm>
          </p:grpSpPr>
          <p:graphicFrame>
            <p:nvGraphicFramePr>
              <p:cNvPr id="15" name="对象 14"/>
              <p:cNvGraphicFramePr>
                <a:graphicFrameLocks noChangeAspect="1"/>
              </p:cNvGraphicFramePr>
              <p:nvPr/>
            </p:nvGraphicFramePr>
            <p:xfrm>
              <a:off x="4716016" y="1268760"/>
              <a:ext cx="3594100" cy="776288"/>
            </p:xfrm>
            <a:graphic>
              <a:graphicData uri="http://schemas.openxmlformats.org/presentationml/2006/ole">
                <p:oleObj spid="_x0000_s357380" name="Formula" r:id="rId7" imgW="1812600" imgH="391320" progId="Equation.Ribbit">
                  <p:embed/>
                </p:oleObj>
              </a:graphicData>
            </a:graphic>
          </p:graphicFrame>
          <p:graphicFrame>
            <p:nvGraphicFramePr>
              <p:cNvPr id="17" name="对象 16"/>
              <p:cNvGraphicFramePr>
                <a:graphicFrameLocks noChangeAspect="1"/>
              </p:cNvGraphicFramePr>
              <p:nvPr/>
            </p:nvGraphicFramePr>
            <p:xfrm>
              <a:off x="4716016" y="2060848"/>
              <a:ext cx="2555875" cy="666750"/>
            </p:xfrm>
            <a:graphic>
              <a:graphicData uri="http://schemas.openxmlformats.org/presentationml/2006/ole">
                <p:oleObj spid="_x0000_s357381" name="Formula" r:id="rId8" imgW="1289160" imgH="336600" progId="Equation.Ribbit">
                  <p:embed/>
                </p:oleObj>
              </a:graphicData>
            </a:graphic>
          </p:graphicFrame>
        </p:grpSp>
        <p:sp>
          <p:nvSpPr>
            <p:cNvPr id="18" name="AutoShape 10"/>
            <p:cNvSpPr txBox="1">
              <a:spLocks/>
            </p:cNvSpPr>
            <p:nvPr/>
          </p:nvSpPr>
          <p:spPr bwMode="auto">
            <a:xfrm>
              <a:off x="467544" y="620688"/>
              <a:ext cx="3528392" cy="1656184"/>
            </a:xfrm>
            <a:prstGeom prst="roundRect">
              <a:avLst>
                <a:gd name="adj" fmla="val 2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lIns="0" tIns="0" rIns="32146" bIns="0" anchor="ctr"/>
            <a:lstStyle/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r>
                <a:rPr lang="en-US" altLang="zh-CN" sz="2400" b="1" kern="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Problem definition:</a:t>
              </a:r>
              <a:endPara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endParaRPr>
            </a:p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endParaRPr lang="en-US" altLang="zh-CN" sz="2400" b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endParaRPr>
            </a:p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endParaRPr>
            </a:p>
          </p:txBody>
        </p:sp>
        <p:sp>
          <p:nvSpPr>
            <p:cNvPr id="19" name="AutoShape 10"/>
            <p:cNvSpPr txBox="1">
              <a:spLocks/>
            </p:cNvSpPr>
            <p:nvPr/>
          </p:nvSpPr>
          <p:spPr bwMode="auto">
            <a:xfrm>
              <a:off x="4283968" y="548680"/>
              <a:ext cx="3384376" cy="1728192"/>
            </a:xfrm>
            <a:prstGeom prst="roundRect">
              <a:avLst>
                <a:gd name="adj" fmla="val 2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lIns="0" tIns="0" rIns="32146" bIns="0" anchor="ctr"/>
            <a:lstStyle/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r>
                <a:rPr lang="en-US" altLang="zh-CN" sz="2400" b="1" kern="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Analytical solutions:</a:t>
              </a:r>
            </a:p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endPara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endParaRPr>
            </a:p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endParaRPr>
            </a:p>
          </p:txBody>
        </p:sp>
        <p:pic>
          <p:nvPicPr>
            <p:cNvPr id="357385" name="Picture 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47035" y="3356992"/>
              <a:ext cx="3741389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AutoShape 10"/>
            <p:cNvSpPr txBox="1">
              <a:spLocks/>
            </p:cNvSpPr>
            <p:nvPr/>
          </p:nvSpPr>
          <p:spPr bwMode="auto">
            <a:xfrm>
              <a:off x="4716016" y="2348880"/>
              <a:ext cx="3672408" cy="1080120"/>
            </a:xfrm>
            <a:prstGeom prst="roundRect">
              <a:avLst>
                <a:gd name="adj" fmla="val 20000"/>
              </a:avLst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25400">
              <a:noFill/>
              <a:miter lim="800000"/>
              <a:headEnd/>
              <a:tailEnd/>
            </a:ln>
          </p:spPr>
          <p:txBody>
            <a:bodyPr vert="horz" lIns="0" tIns="0" rIns="32146" bIns="0" anchor="ctr"/>
            <a:lstStyle/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r>
                <a:rPr lang="en-US" altLang="zh-CN" sz="2000" kern="0" noProof="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E: Young’s Modulus</a:t>
              </a:r>
            </a:p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dirty="0" smtClean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  <a:sym typeface="Calibri Bold" pitchFamily="-84" charset="0"/>
                </a:rPr>
                <a:t>A:</a:t>
              </a:r>
              <a:r>
                <a:rPr kumimoji="0" lang="en-US" altLang="zh-CN" sz="2000" i="0" u="none" strike="noStrike" kern="0" cap="none" spc="0" normalizeH="0" dirty="0" smtClean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  <a:sym typeface="Calibri Bold" pitchFamily="-84" charset="0"/>
                </a:rPr>
                <a:t> Area of cross section</a:t>
              </a:r>
            </a:p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r>
                <a:rPr lang="en-US" altLang="zh-CN" sz="2000" kern="0" baseline="0" noProof="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L:Length</a:t>
              </a:r>
              <a:endPara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endParaRPr>
            </a:p>
          </p:txBody>
        </p:sp>
        <p:pic>
          <p:nvPicPr>
            <p:cNvPr id="357386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4584" y="3284984"/>
              <a:ext cx="4343400" cy="3140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AutoShape 10"/>
            <p:cNvSpPr txBox="1">
              <a:spLocks/>
            </p:cNvSpPr>
            <p:nvPr/>
          </p:nvSpPr>
          <p:spPr bwMode="auto">
            <a:xfrm>
              <a:off x="107504" y="6381328"/>
              <a:ext cx="4320480" cy="432048"/>
            </a:xfrm>
            <a:prstGeom prst="roundRect">
              <a:avLst>
                <a:gd name="adj" fmla="val 2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lIns="0" tIns="0" rIns="32146" bIns="0" anchor="ctr"/>
            <a:lstStyle/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r>
                <a:rPr lang="en-US" altLang="zh-CN" sz="2000" b="1" kern="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Displacement(L2) and energy(H1) norm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endParaRPr>
            </a:p>
          </p:txBody>
        </p:sp>
        <p:sp>
          <p:nvSpPr>
            <p:cNvPr id="28" name="AutoShape 10"/>
            <p:cNvSpPr txBox="1">
              <a:spLocks/>
            </p:cNvSpPr>
            <p:nvPr/>
          </p:nvSpPr>
          <p:spPr bwMode="auto">
            <a:xfrm>
              <a:off x="4716016" y="6381328"/>
              <a:ext cx="4176464" cy="432048"/>
            </a:xfrm>
            <a:prstGeom prst="roundRect">
              <a:avLst>
                <a:gd name="adj" fmla="val 2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lIns="0" tIns="0" rIns="32146" bIns="0" anchor="ctr"/>
            <a:lstStyle/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r>
                <a:rPr lang="en-US" altLang="zh-CN" sz="2000" b="1" kern="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Relative error of stress distribution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16</a:t>
            </a:fld>
            <a:endParaRPr lang="en-US" altLang="zh-CN"/>
          </a:p>
        </p:txBody>
      </p:sp>
      <p:grpSp>
        <p:nvGrpSpPr>
          <p:cNvPr id="8" name="组合 7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9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10" name="Picture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25400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Bold" charset="0"/>
                <a:ea typeface="+mj-ea"/>
                <a:cs typeface="Calibri Bold" charset="0"/>
                <a:sym typeface="Calibri Bold" charset="0"/>
              </a:rPr>
              <a:t>Numerical example of Cantilever beam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-27384"/>
            <a:ext cx="9144000" cy="6408712"/>
            <a:chOff x="0" y="-27384"/>
            <a:chExt cx="9144000" cy="640871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58822" y="-27384"/>
              <a:ext cx="3285178" cy="1224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62869"/>
              <a:ext cx="6000750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10"/>
            <p:cNvSpPr txBox="1">
              <a:spLocks/>
            </p:cNvSpPr>
            <p:nvPr/>
          </p:nvSpPr>
          <p:spPr bwMode="auto">
            <a:xfrm>
              <a:off x="323528" y="836712"/>
              <a:ext cx="2808312" cy="504056"/>
            </a:xfrm>
            <a:prstGeom prst="roundRect">
              <a:avLst>
                <a:gd name="adj" fmla="val 2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lIns="0" tIns="0" rIns="32146" bIns="0" anchor="ctr"/>
            <a:lstStyle/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r>
                <a:rPr lang="en-US" altLang="zh-CN" sz="2400" b="1" kern="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Analytical solutions: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endParaRPr>
            </a:p>
          </p:txBody>
        </p:sp>
        <p:pic>
          <p:nvPicPr>
            <p:cNvPr id="35840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5536" y="3009478"/>
              <a:ext cx="4076700" cy="337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0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86597" y="3013670"/>
              <a:ext cx="4333875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04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60121" y="1268760"/>
              <a:ext cx="2944327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17</a:t>
            </a:fld>
            <a:endParaRPr lang="en-US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6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7" name="Picture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25400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Bold" charset="0"/>
                <a:ea typeface="+mj-ea"/>
                <a:cs typeface="Calibri Bold" charset="0"/>
                <a:sym typeface="Calibri Bold" charset="0"/>
              </a:rPr>
              <a:t>Numerical example of Mode I crack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3528" y="620688"/>
            <a:ext cx="8640960" cy="5760640"/>
            <a:chOff x="323528" y="620688"/>
            <a:chExt cx="8640960" cy="5760640"/>
          </a:xfrm>
        </p:grpSpPr>
        <p:sp>
          <p:nvSpPr>
            <p:cNvPr id="10" name="AutoShape 10"/>
            <p:cNvSpPr txBox="1">
              <a:spLocks/>
            </p:cNvSpPr>
            <p:nvPr/>
          </p:nvSpPr>
          <p:spPr bwMode="auto">
            <a:xfrm>
              <a:off x="323528" y="1196752"/>
              <a:ext cx="5112568" cy="1656184"/>
            </a:xfrm>
            <a:prstGeom prst="roundRect">
              <a:avLst>
                <a:gd name="adj" fmla="val 2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lIns="0" tIns="0" rIns="32146" bIns="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zh-CN" sz="2400" b="1" dirty="0" smtClean="0">
                  <a:ea typeface="宋体" pitchFamily="2" charset="-122"/>
                </a:rPr>
                <a:t>Mode-I crack results:</a:t>
              </a:r>
            </a:p>
            <a:p>
              <a:pPr marL="457200" indent="-457200">
                <a:buClrTx/>
                <a:buFontTx/>
                <a:buAutoNum type="alphaLcParenR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zh-CN" sz="2400" b="1" dirty="0" smtClean="0">
                  <a:ea typeface="宋体" pitchFamily="2" charset="-122"/>
                </a:rPr>
                <a:t>explicit crack (FEM);</a:t>
              </a:r>
            </a:p>
            <a:p>
              <a:pPr marL="457200" indent="-457200">
                <a:buClrTx/>
                <a:buFontTx/>
                <a:buAutoNum type="alphaLcParenR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zh-CN" sz="2400" b="1" dirty="0" smtClean="0">
                  <a:ea typeface="宋体" pitchFamily="2" charset="-122"/>
                </a:rPr>
                <a:t>only Heaviside enrichment;</a:t>
              </a:r>
            </a:p>
            <a:p>
              <a:pPr marL="457200" indent="-457200">
                <a:buClrTx/>
                <a:buFontTx/>
                <a:buAutoNum type="alphaLcParenR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zh-CN" sz="2400" b="1" dirty="0" smtClean="0">
                  <a:ea typeface="宋体" pitchFamily="2" charset="-122"/>
                </a:rPr>
                <a:t>full enrichment</a:t>
              </a:r>
              <a:endParaRPr lang="en-US" altLang="zh-CN" sz="2400" b="1" dirty="0">
                <a:ea typeface="宋体" pitchFamily="2" charset="-122"/>
              </a:endParaRPr>
            </a:p>
          </p:txBody>
        </p:sp>
        <p:pic>
          <p:nvPicPr>
            <p:cNvPr id="3594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84168" y="620688"/>
              <a:ext cx="2562225" cy="247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5536" y="3104728"/>
              <a:ext cx="4333875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97288" y="3095203"/>
              <a:ext cx="4267200" cy="328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18</a:t>
            </a:fld>
            <a:endParaRPr lang="en-US" altLang="zh-CN"/>
          </a:p>
        </p:txBody>
      </p:sp>
      <p:pic>
        <p:nvPicPr>
          <p:cNvPr id="66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6" y="64765"/>
            <a:ext cx="47434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881" y="188640"/>
            <a:ext cx="42195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3546301"/>
            <a:ext cx="4143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"/>
          <p:cNvSpPr txBox="1">
            <a:spLocks/>
          </p:cNvSpPr>
          <p:nvPr/>
        </p:nvSpPr>
        <p:spPr bwMode="auto">
          <a:xfrm>
            <a:off x="4788024" y="3501008"/>
            <a:ext cx="4320480" cy="165618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2400" b="1" dirty="0" smtClean="0">
                <a:ea typeface="宋体" pitchFamily="2" charset="-122"/>
              </a:rPr>
              <a:t>Effect of geometrical enrichment</a:t>
            </a:r>
            <a:endParaRPr lang="en-US" altLang="zh-CN" sz="2400" b="1" dirty="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19</a:t>
            </a:fld>
            <a:endParaRPr lang="en-US" altLang="zh-CN"/>
          </a:p>
        </p:txBody>
      </p:sp>
      <p:pic>
        <p:nvPicPr>
          <p:cNvPr id="66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420888"/>
            <a:ext cx="44196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2348880"/>
            <a:ext cx="47529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0"/>
          <p:cNvSpPr txBox="1">
            <a:spLocks/>
          </p:cNvSpPr>
          <p:nvPr/>
        </p:nvSpPr>
        <p:spPr bwMode="auto">
          <a:xfrm>
            <a:off x="323528" y="980728"/>
            <a:ext cx="5112568" cy="165618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2400" b="1" dirty="0" smtClean="0">
                <a:ea typeface="宋体" pitchFamily="2" charset="-122"/>
              </a:rPr>
              <a:t>Local error of equivalent stress</a:t>
            </a:r>
            <a:endParaRPr lang="en-US" altLang="zh-CN" sz="2400" b="1" dirty="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"/>
          <p:cNvSpPr>
            <a:spLocks/>
          </p:cNvSpPr>
          <p:nvPr/>
        </p:nvSpPr>
        <p:spPr bwMode="auto">
          <a:xfrm>
            <a:off x="107504" y="692696"/>
            <a:ext cx="8953500" cy="5918200"/>
          </a:xfrm>
          <a:prstGeom prst="roundRect">
            <a:avLst>
              <a:gd name="adj" fmla="val 3218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 dirty="0"/>
          </a:p>
        </p:txBody>
      </p:sp>
      <p:grpSp>
        <p:nvGrpSpPr>
          <p:cNvPr id="67" name="组合 66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52228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52235" name="Picture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52229" name="Line 4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52231" name="Rectangle 6"/>
          <p:cNvSpPr>
            <a:spLocks/>
          </p:cNvSpPr>
          <p:nvPr/>
        </p:nvSpPr>
        <p:spPr bwMode="auto">
          <a:xfrm>
            <a:off x="0" y="6527800"/>
            <a:ext cx="4699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spcBef>
                <a:spcPts val="300"/>
              </a:spcBef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endParaRPr lang="en-US" altLang="zh-CN" sz="1000">
              <a:solidFill>
                <a:srgbClr val="FFFFFF"/>
              </a:solidFill>
              <a:latin typeface="Arial Narrow" pitchFamily="34" charset="0"/>
              <a:ea typeface="MS PGothic" pitchFamily="34" charset="-128"/>
              <a:sym typeface="Arial Narrow" pitchFamily="34" charset="0"/>
            </a:endParaRPr>
          </a:p>
          <a:p>
            <a:pPr algn="r">
              <a:spcBef>
                <a:spcPts val="100"/>
              </a:spcBef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endParaRPr lang="en-US" altLang="zh-CN">
              <a:solidFill>
                <a:srgbClr val="FFFFFF"/>
              </a:solidFill>
              <a:latin typeface="Arial Narrow" pitchFamily="34" charset="0"/>
              <a:ea typeface="MS PGothic" pitchFamily="34" charset="-128"/>
              <a:sym typeface="Arial Narrow" pitchFamily="34" charset="0"/>
            </a:endParaRP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>
          <a:xfrm>
            <a:off x="25400" y="101600"/>
            <a:ext cx="8089900" cy="342900"/>
          </a:xfrm>
        </p:spPr>
        <p:txBody>
          <a:bodyPr rIns="152400"/>
          <a:lstStyle/>
          <a:p>
            <a:pPr indent="0" eaLnBrk="1" hangingPunct="1">
              <a:defRPr/>
            </a:pPr>
            <a:r>
              <a:rPr lang="en-US" sz="2200" dirty="0" smtClean="0">
                <a:latin typeface="Calibri Bold" charset="0"/>
                <a:cs typeface="Calibri Bold" charset="0"/>
                <a:sym typeface="Calibri Bold" charset="0"/>
              </a:rPr>
              <a:t>Outline</a:t>
            </a:r>
            <a:endParaRPr lang="en-US" sz="2200" dirty="0" smtClean="0">
              <a:sym typeface="Calibri" charset="0"/>
            </a:endParaRPr>
          </a:p>
        </p:txBody>
      </p:sp>
      <p:sp>
        <p:nvSpPr>
          <p:cNvPr id="41" name="AutoShape 10"/>
          <p:cNvSpPr>
            <a:spLocks/>
          </p:cNvSpPr>
          <p:nvPr/>
        </p:nvSpPr>
        <p:spPr bwMode="auto">
          <a:xfrm>
            <a:off x="395536" y="1844824"/>
            <a:ext cx="7560840" cy="309634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Wingdings" pitchFamily="2" charset="2"/>
              <a:buChar char="p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Motivation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Some problems in XFEM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Features of XDFEM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Char char="p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Formulation of DFEM and its enrichment form</a:t>
            </a:r>
          </a:p>
          <a:p>
            <a:pPr>
              <a:spcBef>
                <a:spcPts val="200"/>
              </a:spcBef>
              <a:buFont typeface="Wingdings" pitchFamily="2" charset="2"/>
              <a:buChar char="p"/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Char char="p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Results and conclusions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467544" y="836712"/>
            <a:ext cx="8496944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rPr>
              <a:t>Extended  double-interpolation finite element method (XDFEM)</a:t>
            </a: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20</a:t>
            </a:fld>
            <a:endParaRPr lang="en-US" altLang="zh-CN"/>
          </a:p>
        </p:txBody>
      </p:sp>
      <p:pic>
        <p:nvPicPr>
          <p:cNvPr id="67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118" y="44624"/>
            <a:ext cx="37528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1558" y="116632"/>
            <a:ext cx="37528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07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1537" y="3951312"/>
            <a:ext cx="7400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21</a:t>
            </a:fld>
            <a:endParaRPr lang="en-US" altLang="zh-CN"/>
          </a:p>
        </p:txBody>
      </p:sp>
      <p:pic>
        <p:nvPicPr>
          <p:cNvPr id="67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4624"/>
            <a:ext cx="51625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571" y="2897460"/>
            <a:ext cx="54959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0"/>
          <p:cNvSpPr txBox="1">
            <a:spLocks/>
          </p:cNvSpPr>
          <p:nvPr/>
        </p:nvSpPr>
        <p:spPr bwMode="auto">
          <a:xfrm>
            <a:off x="5580112" y="620688"/>
            <a:ext cx="5112568" cy="165618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2400" b="1" dirty="0" smtClean="0">
                <a:ea typeface="宋体" pitchFamily="2" charset="-122"/>
              </a:rPr>
              <a:t>Computational cost</a:t>
            </a:r>
            <a:endParaRPr lang="en-US" altLang="zh-CN" sz="2400" b="1" dirty="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22</a:t>
            </a:fld>
            <a:endParaRPr lang="en-US" altLang="zh-CN"/>
          </a:p>
        </p:txBody>
      </p:sp>
      <p:pic>
        <p:nvPicPr>
          <p:cNvPr id="67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99" y="664468"/>
            <a:ext cx="51149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60648"/>
            <a:ext cx="2971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0"/>
          <p:cNvSpPr txBox="1">
            <a:spLocks/>
          </p:cNvSpPr>
          <p:nvPr/>
        </p:nvSpPr>
        <p:spPr bwMode="auto">
          <a:xfrm>
            <a:off x="251520" y="260648"/>
            <a:ext cx="8640960" cy="3240360"/>
          </a:xfrm>
          <a:prstGeom prst="roundRect">
            <a:avLst>
              <a:gd name="adj" fmla="val 3828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CN" sz="2400" b="1" dirty="0" smtClean="0">
              <a:ea typeface="宋体" pitchFamily="2" charset="-122"/>
            </a:endParaRPr>
          </a:p>
          <a:p>
            <a:pPr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CN" sz="2400" b="1" dirty="0">
              <a:ea typeface="宋体" pitchFamily="2" charset="-122"/>
            </a:endParaRPr>
          </a:p>
        </p:txBody>
      </p:sp>
      <p:pic>
        <p:nvPicPr>
          <p:cNvPr id="672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3573016"/>
            <a:ext cx="48291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27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032" y="4794473"/>
            <a:ext cx="4239998" cy="9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23</a:t>
            </a:fld>
            <a:endParaRPr lang="en-US" altLang="zh-CN"/>
          </a:p>
        </p:txBody>
      </p:sp>
      <p:pic>
        <p:nvPicPr>
          <p:cNvPr id="67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2637234"/>
            <a:ext cx="52197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-27384"/>
            <a:ext cx="53149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24</a:t>
            </a:fld>
            <a:endParaRPr lang="en-US" altLang="zh-CN"/>
          </a:p>
        </p:txBody>
      </p:sp>
      <p:pic>
        <p:nvPicPr>
          <p:cNvPr id="67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640"/>
            <a:ext cx="84963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5373216"/>
            <a:ext cx="27622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4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761" y="5759921"/>
            <a:ext cx="1704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48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6165304"/>
            <a:ext cx="20478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25</a:t>
            </a:fld>
            <a:endParaRPr lang="en-US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6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7" name="Picture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25400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Reference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9" name="AutoShape 10"/>
          <p:cNvSpPr txBox="1">
            <a:spLocks/>
          </p:cNvSpPr>
          <p:nvPr/>
        </p:nvSpPr>
        <p:spPr bwMode="auto">
          <a:xfrm>
            <a:off x="251520" y="764704"/>
            <a:ext cx="8640960" cy="5760640"/>
          </a:xfrm>
          <a:prstGeom prst="roundRect">
            <a:avLst>
              <a:gd name="adj" fmla="val 3828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CN" sz="2400" b="1" dirty="0" smtClean="0">
              <a:ea typeface="宋体" pitchFamily="2" charset="-122"/>
            </a:endParaRPr>
          </a:p>
          <a:p>
            <a:pPr>
              <a:buClrTx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CN" sz="2400" b="1" dirty="0">
              <a:ea typeface="宋体" pitchFamily="2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395536" y="1052736"/>
            <a:ext cx="8229600" cy="3528392"/>
          </a:xfrm>
          <a:prstGeom prst="rect">
            <a:avLst/>
          </a:prstGeom>
        </p:spPr>
        <p:txBody>
          <a:bodyPr vert="horz"/>
          <a:lstStyle/>
          <a:p>
            <a:pPr marL="317500" marR="0" lvl="0" indent="-317500" algn="l" defTabSz="914400" rtl="0" eaLnBrk="0" fontAlgn="base" latinLnBrk="0" hangingPunct="0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Pct val="200000"/>
              <a:buFont typeface="Arial Bold" pitchFamily="-84" charset="0"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Moës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N., </a:t>
            </a: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Dolbow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J., &amp; </a:t>
            </a: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Belytschko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T. (1999). A finite element method for crack growth without </a:t>
            </a: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remeshing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. </a:t>
            </a:r>
            <a:r>
              <a:rPr kumimoji="0" lang="en-US" altLang="zh-C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IJNME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</a:t>
            </a:r>
            <a:r>
              <a:rPr kumimoji="0" lang="en-US" altLang="zh-C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46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(1), 131–150. </a:t>
            </a:r>
          </a:p>
          <a:p>
            <a:pPr marL="317500" marR="0" lvl="0" indent="-317500" algn="l" defTabSz="914400" rtl="0" eaLnBrk="0" fontAlgn="base" latinLnBrk="0" hangingPunct="0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Pct val="200000"/>
              <a:buFont typeface="Arial Bold" pitchFamily="-84" charset="0"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Melenk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J. M., &amp; </a:t>
            </a: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Babuška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I. (1996). The partition of unity finite element method: Basic theory and applications. </a:t>
            </a:r>
            <a:r>
              <a:rPr kumimoji="0" lang="en-US" altLang="zh-C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CMAME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</a:t>
            </a:r>
            <a:r>
              <a:rPr kumimoji="0" lang="en-US" altLang="zh-C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139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(1-4), 289–314. </a:t>
            </a:r>
          </a:p>
          <a:p>
            <a:pPr marL="317500" marR="0" lvl="0" indent="-317500" algn="l" defTabSz="914400" rtl="0" eaLnBrk="0" fontAlgn="base" latinLnBrk="0" hangingPunct="0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Pct val="200000"/>
              <a:buFont typeface="Arial Bold" pitchFamily="-84" charset="0"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Laborde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P., </a:t>
            </a: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Pommier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J., </a:t>
            </a: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Renard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Y., &amp; </a:t>
            </a: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Salaün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M. (2005). High-order extended finite element method for cracked domains. </a:t>
            </a:r>
            <a:r>
              <a:rPr kumimoji="0" lang="en-US" altLang="zh-C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IJNME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</a:t>
            </a:r>
            <a:r>
              <a:rPr kumimoji="0" lang="en-US" altLang="zh-C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64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(3), 354–381. </a:t>
            </a:r>
          </a:p>
          <a:p>
            <a:pPr marL="317500" marR="0" lvl="0" indent="-317500" algn="l" defTabSz="914400" rtl="0" eaLnBrk="0" fontAlgn="base" latinLnBrk="0" hangingPunct="0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Pct val="200000"/>
              <a:buFont typeface="Arial Bold" pitchFamily="-84" charset="0"/>
              <a:buChar char="•"/>
              <a:tabLst/>
              <a:defRPr/>
            </a:pPr>
            <a:r>
              <a:rPr kumimoji="0" lang="en-GB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Wu, S. C., Zhang, W. H., </a:t>
            </a:r>
            <a:r>
              <a:rPr kumimoji="0" lang="en-GB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Peng</a:t>
            </a:r>
            <a:r>
              <a:rPr kumimoji="0" lang="en-GB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X., &amp; Miao, B. R. (2012). A twice-interpolation finite element method (TFEM) for crack propagation problems. IJCM, </a:t>
            </a:r>
            <a:r>
              <a:rPr kumimoji="0" lang="en-GB" altLang="zh-C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09</a:t>
            </a:r>
            <a:r>
              <a:rPr kumimoji="0" lang="en-GB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(04), 1250055.</a:t>
            </a:r>
          </a:p>
          <a:p>
            <a:pPr marL="317500" marR="0" lvl="0" indent="-317500" algn="l" defTabSz="914400" rtl="0" eaLnBrk="0" fontAlgn="base" latinLnBrk="0" hangingPunct="0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Pct val="200000"/>
              <a:buFont typeface="Arial Bold" pitchFamily="-84" charset="0"/>
              <a:buChar char="•"/>
              <a:tabLst/>
              <a:defRPr/>
            </a:pPr>
            <a:r>
              <a:rPr kumimoji="0" lang="en-GB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Peng</a:t>
            </a:r>
            <a:r>
              <a:rPr kumimoji="0" lang="en-GB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X., </a:t>
            </a:r>
            <a:r>
              <a:rPr kumimoji="0" lang="en-GB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Kulasegaram</a:t>
            </a:r>
            <a:r>
              <a:rPr kumimoji="0" lang="en-GB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S., </a:t>
            </a:r>
            <a:r>
              <a:rPr kumimoji="0" lang="en-GB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Bordas</a:t>
            </a:r>
            <a:r>
              <a:rPr kumimoji="0" lang="en-GB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</a:rPr>
              <a:t>, S. P.A., Wu, S. C. (2013). An extended finite element method with smooth nodal stress. </a:t>
            </a:r>
            <a:r>
              <a:rPr kumimoji="0" lang="en-GB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Arial" pitchFamily="34" charset="0"/>
                <a:hlinkClick r:id="rId3"/>
              </a:rPr>
              <a:t>http://arxiv.org/abs/1306.0536</a:t>
            </a:r>
            <a:endParaRPr kumimoji="0" lang="en-GB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Arial" pitchFamily="34" charset="0"/>
            </a:endParaRPr>
          </a:p>
          <a:p>
            <a:pPr marL="317500" marR="0" lvl="0" indent="-317500" algn="l" defTabSz="914400" rtl="0" eaLnBrk="0" fontAlgn="base" latinLnBrk="0" hangingPunct="0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Pct val="200000"/>
              <a:buFont typeface="Arial Bold" pitchFamily="-84" charset="0"/>
              <a:buChar char="•"/>
              <a:tabLst/>
              <a:defRPr/>
            </a:pP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17500" marR="0" lvl="0" indent="-317500" algn="l" defTabSz="914400" rtl="0" eaLnBrk="0" fontAlgn="base" latinLnBrk="0" hangingPunct="0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Pct val="200000"/>
              <a:buFont typeface="Arial Bold" pitchFamily="-84" charset="0"/>
              <a:buChar char="•"/>
              <a:tabLst/>
              <a:defRPr/>
            </a:pP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17500" marR="0" lvl="0" indent="-317500" algn="l" defTabSz="914400" rtl="0" eaLnBrk="0" fontAlgn="base" latinLnBrk="0" hangingPunct="0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Pct val="200000"/>
              <a:buFont typeface="Arial Bold" pitchFamily="-84" charset="0"/>
              <a:buChar char="•"/>
              <a:tabLst/>
              <a:defRPr/>
            </a:pP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17500" marR="0" lvl="0" indent="-317500" algn="l" defTabSz="914400" rtl="0" eaLnBrk="0" fontAlgn="base" latinLnBrk="0" hangingPunct="0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Pct val="200000"/>
              <a:buFont typeface="Arial Bold" pitchFamily="-84" charset="0"/>
              <a:buChar char="•"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3</a:t>
            </a:fld>
            <a:endParaRPr lang="en-US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6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7" name="Picture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25400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Bold" charset="0"/>
                <a:ea typeface="+mj-ea"/>
                <a:cs typeface="Calibri Bold" charset="0"/>
                <a:sym typeface="Calibri Bold" charset="0"/>
              </a:rPr>
              <a:t>Motivation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9" name="AutoShape 1"/>
          <p:cNvSpPr>
            <a:spLocks/>
          </p:cNvSpPr>
          <p:nvPr/>
        </p:nvSpPr>
        <p:spPr bwMode="auto">
          <a:xfrm>
            <a:off x="82996" y="692696"/>
            <a:ext cx="8953500" cy="5918200"/>
          </a:xfrm>
          <a:prstGeom prst="roundRect">
            <a:avLst>
              <a:gd name="adj" fmla="val 3218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 dirty="0"/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>
            <a:off x="395536" y="764704"/>
            <a:ext cx="7560840" cy="417646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</a:pPr>
            <a:endParaRPr lang="en-US" altLang="zh-CN" sz="2800" b="1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</a:pPr>
            <a:r>
              <a:rPr lang="en-US" altLang="zh-CN" sz="28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Some problems in XFEM</a:t>
            </a:r>
          </a:p>
          <a:p>
            <a:pPr>
              <a:spcBef>
                <a:spcPts val="200"/>
              </a:spcBef>
            </a:pPr>
            <a:endParaRPr lang="en-US" altLang="zh-CN" sz="2400" b="1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Numerical integration for enriched elements</a:t>
            </a:r>
          </a:p>
          <a:p>
            <a:pPr>
              <a:spcBef>
                <a:spcPts val="200"/>
              </a:spcBef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Lower order continuity and poor precision at crack front</a:t>
            </a:r>
          </a:p>
          <a:p>
            <a:pPr>
              <a:spcBef>
                <a:spcPts val="200"/>
              </a:spcBef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Blending elements and sub-optimal convergence</a:t>
            </a:r>
          </a:p>
          <a:p>
            <a:pPr>
              <a:spcBef>
                <a:spcPts val="200"/>
              </a:spcBef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Ill-conditioning</a:t>
            </a:r>
          </a:p>
          <a:p>
            <a:pPr>
              <a:spcBef>
                <a:spcPts val="200"/>
              </a:spcBef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4</a:t>
            </a:fld>
            <a:endParaRPr lang="en-US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6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7" name="Picture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25400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Bold" charset="0"/>
                <a:ea typeface="+mj-ea"/>
                <a:cs typeface="Calibri Bold" charset="0"/>
                <a:sym typeface="Calibri Bold" charset="0"/>
              </a:rPr>
              <a:t>Motivation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9" name="AutoShape 1"/>
          <p:cNvSpPr>
            <a:spLocks/>
          </p:cNvSpPr>
          <p:nvPr/>
        </p:nvSpPr>
        <p:spPr bwMode="auto">
          <a:xfrm>
            <a:off x="82996" y="692696"/>
            <a:ext cx="8953500" cy="5918200"/>
          </a:xfrm>
          <a:prstGeom prst="roundRect">
            <a:avLst>
              <a:gd name="adj" fmla="val 3218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 dirty="0"/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>
            <a:off x="395536" y="764704"/>
            <a:ext cx="7560840" cy="518457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</a:pPr>
            <a:endParaRPr lang="en-US" altLang="zh-CN" sz="2800" b="1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</a:pPr>
            <a:r>
              <a:rPr lang="en-US" altLang="zh-CN" sz="28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Basic features of XDFEM</a:t>
            </a:r>
          </a:p>
          <a:p>
            <a:pPr>
              <a:spcBef>
                <a:spcPts val="200"/>
              </a:spcBef>
            </a:pPr>
            <a:endParaRPr lang="en-US" altLang="zh-CN" sz="2400" b="1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More accurate than standard FEM using the same simplex mesh (the same DOFs)</a:t>
            </a:r>
          </a:p>
          <a:p>
            <a:pPr>
              <a:spcBef>
                <a:spcPts val="200"/>
              </a:spcBef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Higher order basis without introducing extra DOFs</a:t>
            </a:r>
          </a:p>
          <a:p>
            <a:pPr>
              <a:spcBef>
                <a:spcPts val="200"/>
              </a:spcBef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Smooth nodal stress, do not need post-processing</a:t>
            </a:r>
          </a:p>
          <a:p>
            <a:pPr>
              <a:spcBef>
                <a:spcPts val="200"/>
              </a:spcBef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Increased bandwidth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/>
          <p:cNvGrpSpPr/>
          <p:nvPr/>
        </p:nvGrpSpPr>
        <p:grpSpPr>
          <a:xfrm>
            <a:off x="101600" y="711200"/>
            <a:ext cx="8953500" cy="5958160"/>
            <a:chOff x="101600" y="711200"/>
            <a:chExt cx="8953500" cy="5958160"/>
          </a:xfrm>
        </p:grpSpPr>
        <p:sp>
          <p:nvSpPr>
            <p:cNvPr id="38" name="AutoShape 1"/>
            <p:cNvSpPr>
              <a:spLocks/>
            </p:cNvSpPr>
            <p:nvPr/>
          </p:nvSpPr>
          <p:spPr bwMode="auto">
            <a:xfrm>
              <a:off x="101600" y="711200"/>
              <a:ext cx="8953500" cy="5918200"/>
            </a:xfrm>
            <a:prstGeom prst="roundRect">
              <a:avLst>
                <a:gd name="adj" fmla="val 3218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zh-CN" dirty="0"/>
            </a:p>
          </p:txBody>
        </p:sp>
        <p:grpSp>
          <p:nvGrpSpPr>
            <p:cNvPr id="3" name="组合 36"/>
            <p:cNvGrpSpPr/>
            <p:nvPr/>
          </p:nvGrpSpPr>
          <p:grpSpPr>
            <a:xfrm>
              <a:off x="251520" y="1268760"/>
              <a:ext cx="7992888" cy="5400600"/>
              <a:chOff x="251520" y="1268760"/>
              <a:chExt cx="7992888" cy="5400600"/>
            </a:xfrm>
          </p:grpSpPr>
          <p:sp>
            <p:nvSpPr>
              <p:cNvPr id="31" name="AutoShape 10"/>
              <p:cNvSpPr>
                <a:spLocks/>
              </p:cNvSpPr>
              <p:nvPr/>
            </p:nvSpPr>
            <p:spPr bwMode="auto">
              <a:xfrm>
                <a:off x="611560" y="2636912"/>
                <a:ext cx="3816424" cy="720080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32146" bIns="0" anchor="ctr"/>
              <a:lstStyle/>
              <a:p>
                <a:pPr algn="ctr">
                  <a:spcBef>
                    <a:spcPts val="200"/>
                  </a:spcBef>
                </a:pPr>
                <a:r>
                  <a:rPr lang="en-US" altLang="zh-CN" sz="2400" dirty="0" smtClean="0">
                    <a:solidFill>
                      <a:srgbClr val="343434"/>
                    </a:solidFill>
                    <a:latin typeface="Calibri" pitchFamily="34" charset="0"/>
                    <a:ea typeface="MS PGothic" pitchFamily="34" charset="-128"/>
                    <a:sym typeface="Calibri Bold" pitchFamily="-84" charset="0"/>
                  </a:rPr>
                  <a:t>The </a:t>
                </a:r>
                <a:r>
                  <a:rPr lang="en-US" altLang="zh-CN" sz="2400" b="1" i="1" dirty="0" smtClean="0">
                    <a:solidFill>
                      <a:srgbClr val="343434"/>
                    </a:solidFill>
                    <a:latin typeface="Calibri" pitchFamily="34" charset="0"/>
                    <a:ea typeface="MS PGothic" pitchFamily="34" charset="-128"/>
                    <a:sym typeface="Calibri Bold" pitchFamily="-84" charset="0"/>
                  </a:rPr>
                  <a:t>first stage </a:t>
                </a:r>
                <a:r>
                  <a:rPr lang="en-US" altLang="zh-CN" sz="2400" dirty="0" smtClean="0">
                    <a:solidFill>
                      <a:srgbClr val="343434"/>
                    </a:solidFill>
                    <a:latin typeface="Calibri" pitchFamily="34" charset="0"/>
                    <a:ea typeface="MS PGothic" pitchFamily="34" charset="-128"/>
                    <a:sym typeface="Calibri Bold" pitchFamily="-84" charset="0"/>
                  </a:rPr>
                  <a:t>of interpolation: traditional FEM</a:t>
                </a:r>
                <a:endParaRPr lang="en-US" altLang="zh-CN" sz="2400" dirty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endParaRPr>
              </a:p>
            </p:txBody>
          </p:sp>
          <p:sp>
            <p:nvSpPr>
              <p:cNvPr id="32" name="AutoShape 10"/>
              <p:cNvSpPr>
                <a:spLocks/>
              </p:cNvSpPr>
              <p:nvPr/>
            </p:nvSpPr>
            <p:spPr bwMode="auto">
              <a:xfrm>
                <a:off x="1331640" y="1268760"/>
                <a:ext cx="2304256" cy="576064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32146" bIns="0" anchor="ctr"/>
              <a:lstStyle/>
              <a:p>
                <a:pPr algn="ctr">
                  <a:spcBef>
                    <a:spcPts val="200"/>
                  </a:spcBef>
                </a:pPr>
                <a:r>
                  <a:rPr lang="en-US" altLang="zh-CN" sz="2400" dirty="0" err="1" smtClean="0">
                    <a:solidFill>
                      <a:srgbClr val="343434"/>
                    </a:solidFill>
                    <a:latin typeface="Calibri" pitchFamily="34" charset="0"/>
                    <a:ea typeface="MS PGothic" pitchFamily="34" charset="-128"/>
                    <a:sym typeface="Calibri Bold" pitchFamily="-84" charset="0"/>
                  </a:rPr>
                  <a:t>Discretization</a:t>
                </a:r>
                <a:endParaRPr lang="en-US" altLang="zh-CN" sz="2400" dirty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endParaRPr>
              </a:p>
            </p:txBody>
          </p:sp>
          <p:sp>
            <p:nvSpPr>
              <p:cNvPr id="35" name="AutoShape 10"/>
              <p:cNvSpPr>
                <a:spLocks/>
              </p:cNvSpPr>
              <p:nvPr/>
            </p:nvSpPr>
            <p:spPr bwMode="auto">
              <a:xfrm>
                <a:off x="611560" y="4509120"/>
                <a:ext cx="3816424" cy="1008112"/>
              </a:xfrm>
              <a:prstGeom prst="roundRect">
                <a:avLst>
                  <a:gd name="adj" fmla="val 20000"/>
                </a:avLst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32146" bIns="0" anchor="ctr"/>
              <a:lstStyle/>
              <a:p>
                <a:pPr algn="ctr">
                  <a:spcBef>
                    <a:spcPts val="200"/>
                  </a:spcBef>
                </a:pPr>
                <a:r>
                  <a:rPr lang="en-US" altLang="zh-CN" sz="2400" dirty="0" smtClean="0">
                    <a:solidFill>
                      <a:srgbClr val="343434"/>
                    </a:solidFill>
                    <a:latin typeface="Calibri" pitchFamily="34" charset="0"/>
                    <a:ea typeface="MS PGothic" pitchFamily="34" charset="-128"/>
                    <a:sym typeface="Calibri Bold" pitchFamily="-84" charset="0"/>
                  </a:rPr>
                  <a:t>The </a:t>
                </a:r>
                <a:r>
                  <a:rPr lang="en-US" altLang="zh-CN" sz="2400" b="1" i="1" dirty="0" smtClean="0">
                    <a:solidFill>
                      <a:srgbClr val="343434"/>
                    </a:solidFill>
                    <a:latin typeface="Calibri" pitchFamily="34" charset="0"/>
                    <a:ea typeface="MS PGothic" pitchFamily="34" charset="-128"/>
                    <a:sym typeface="Calibri Bold" pitchFamily="-84" charset="0"/>
                  </a:rPr>
                  <a:t>second stage </a:t>
                </a:r>
                <a:r>
                  <a:rPr lang="en-US" altLang="zh-CN" sz="2400" dirty="0" smtClean="0">
                    <a:solidFill>
                      <a:srgbClr val="343434"/>
                    </a:solidFill>
                    <a:latin typeface="Calibri" pitchFamily="34" charset="0"/>
                    <a:ea typeface="MS PGothic" pitchFamily="34" charset="-128"/>
                    <a:sym typeface="Calibri Bold" pitchFamily="-84" charset="0"/>
                  </a:rPr>
                  <a:t>of interpolation: reproducing from previous result</a:t>
                </a:r>
                <a:endParaRPr lang="en-US" altLang="zh-CN" sz="2400" dirty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endParaRPr>
              </a:p>
            </p:txBody>
          </p:sp>
          <p:graphicFrame>
            <p:nvGraphicFramePr>
              <p:cNvPr id="43" name="对象 42"/>
              <p:cNvGraphicFramePr>
                <a:graphicFrameLocks noChangeAspect="1"/>
              </p:cNvGraphicFramePr>
              <p:nvPr/>
            </p:nvGraphicFramePr>
            <p:xfrm>
              <a:off x="611560" y="3429000"/>
              <a:ext cx="3844925" cy="387350"/>
            </p:xfrm>
            <a:graphic>
              <a:graphicData uri="http://schemas.openxmlformats.org/presentationml/2006/ole">
                <p:oleObj spid="_x0000_s365570" name="Formula" r:id="rId3" imgW="1939320" imgH="195840" progId="Equation.Ribbit">
                  <p:embed/>
                </p:oleObj>
              </a:graphicData>
            </a:graphic>
          </p:graphicFrame>
          <p:graphicFrame>
            <p:nvGraphicFramePr>
              <p:cNvPr id="45" name="对象 44"/>
              <p:cNvGraphicFramePr>
                <a:graphicFrameLocks noChangeAspect="1"/>
              </p:cNvGraphicFramePr>
              <p:nvPr/>
            </p:nvGraphicFramePr>
            <p:xfrm>
              <a:off x="251520" y="5589240"/>
              <a:ext cx="6365875" cy="415925"/>
            </p:xfrm>
            <a:graphic>
              <a:graphicData uri="http://schemas.openxmlformats.org/presentationml/2006/ole">
                <p:oleObj spid="_x0000_s365571" name="Formula" r:id="rId4" imgW="3210840" imgH="209880" progId="Equation.Ribbit">
                  <p:embed/>
                </p:oleObj>
              </a:graphicData>
            </a:graphic>
          </p:graphicFrame>
          <p:sp>
            <p:nvSpPr>
              <p:cNvPr id="50" name="AutoShape 70"/>
              <p:cNvSpPr>
                <a:spLocks/>
              </p:cNvSpPr>
              <p:nvPr/>
            </p:nvSpPr>
            <p:spPr bwMode="auto">
              <a:xfrm>
                <a:off x="4211960" y="1412776"/>
                <a:ext cx="673100" cy="336931"/>
              </a:xfrm>
              <a:prstGeom prst="rightArrow">
                <a:avLst>
                  <a:gd name="adj1" fmla="val 50000"/>
                  <a:gd name="adj2" fmla="val 14428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zh-CN" altLang="zh-CN"/>
              </a:p>
            </p:txBody>
          </p:sp>
          <p:sp>
            <p:nvSpPr>
              <p:cNvPr id="52" name="AutoShape 70"/>
              <p:cNvSpPr>
                <a:spLocks/>
              </p:cNvSpPr>
              <p:nvPr/>
            </p:nvSpPr>
            <p:spPr bwMode="auto">
              <a:xfrm rot="1645309">
                <a:off x="4715739" y="3727728"/>
                <a:ext cx="1046586" cy="254137"/>
              </a:xfrm>
              <a:prstGeom prst="rightArrow">
                <a:avLst>
                  <a:gd name="adj1" fmla="val 50000"/>
                  <a:gd name="adj2" fmla="val 14428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zh-CN" altLang="zh-CN"/>
              </a:p>
            </p:txBody>
          </p:sp>
          <p:sp>
            <p:nvSpPr>
              <p:cNvPr id="57" name="AutoShape 70"/>
              <p:cNvSpPr>
                <a:spLocks/>
              </p:cNvSpPr>
              <p:nvPr/>
            </p:nvSpPr>
            <p:spPr bwMode="auto">
              <a:xfrm rot="9314549">
                <a:off x="4721132" y="4932610"/>
                <a:ext cx="1046586" cy="254137"/>
              </a:xfrm>
              <a:prstGeom prst="rightArrow">
                <a:avLst>
                  <a:gd name="adj1" fmla="val 50000"/>
                  <a:gd name="adj2" fmla="val 14428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zh-CN" altLang="zh-CN"/>
              </a:p>
            </p:txBody>
          </p:sp>
          <p:sp>
            <p:nvSpPr>
              <p:cNvPr id="58" name="AutoShape 10"/>
              <p:cNvSpPr>
                <a:spLocks/>
              </p:cNvSpPr>
              <p:nvPr/>
            </p:nvSpPr>
            <p:spPr bwMode="auto">
              <a:xfrm>
                <a:off x="683568" y="6021288"/>
                <a:ext cx="5616624" cy="576064"/>
              </a:xfrm>
              <a:prstGeom prst="roundRect">
                <a:avLst>
                  <a:gd name="adj" fmla="val 20000"/>
                </a:avLst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0" tIns="0" rIns="32146" bIns="0" anchor="ctr"/>
              <a:lstStyle/>
              <a:p>
                <a:pPr>
                  <a:spcBef>
                    <a:spcPts val="200"/>
                  </a:spcBef>
                </a:pPr>
                <a:r>
                  <a:rPr lang="en-US" altLang="zh-CN" sz="2400" dirty="0" smtClean="0">
                    <a:solidFill>
                      <a:srgbClr val="343434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                         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are </a:t>
                </a:r>
                <a:r>
                  <a:rPr lang="en-US" altLang="zh-CN" sz="2400" dirty="0" err="1" smtClean="0">
                    <a:solidFill>
                      <a:srgbClr val="FF0000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Hermitian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rPr>
                  <a:t> basis functions</a:t>
                </a:r>
                <a:endParaRPr lang="en-US" altLang="zh-CN" sz="2400" dirty="0">
                  <a:solidFill>
                    <a:srgbClr val="FF0000"/>
                  </a:solidFill>
                  <a:latin typeface="Calibri" pitchFamily="34" charset="0"/>
                  <a:ea typeface="MS PGothic" pitchFamily="34" charset="-128"/>
                  <a:sym typeface="Calibri" pitchFamily="34" charset="0"/>
                </a:endParaRPr>
              </a:p>
            </p:txBody>
          </p:sp>
          <p:pic>
            <p:nvPicPr>
              <p:cNvPr id="66" name="Picture 249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77292" y="5856560"/>
                <a:ext cx="2222500" cy="812800"/>
              </a:xfrm>
              <a:prstGeom prst="rect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</p:pic>
          <p:sp>
            <p:nvSpPr>
              <p:cNvPr id="56" name="椭圆 55"/>
              <p:cNvSpPr/>
              <p:nvPr/>
            </p:nvSpPr>
            <p:spPr bwMode="auto">
              <a:xfrm>
                <a:off x="5796136" y="4149080"/>
                <a:ext cx="2448272" cy="864096"/>
              </a:xfrm>
              <a:prstGeom prst="ellipse">
                <a:avLst/>
              </a:prstGeom>
              <a:noFill/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51" name="AutoShape 70"/>
              <p:cNvSpPr>
                <a:spLocks/>
              </p:cNvSpPr>
              <p:nvPr/>
            </p:nvSpPr>
            <p:spPr bwMode="auto">
              <a:xfrm rot="9314549">
                <a:off x="4505109" y="2823381"/>
                <a:ext cx="1046586" cy="254137"/>
              </a:xfrm>
              <a:prstGeom prst="rightArrow">
                <a:avLst>
                  <a:gd name="adj1" fmla="val 50000"/>
                  <a:gd name="adj2" fmla="val 14428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algn="ctr" rotWithShape="0">
                  <a:schemeClr val="bg2">
                    <a:alpha val="34998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zh-CN" altLang="zh-CN"/>
              </a:p>
            </p:txBody>
          </p:sp>
        </p:grpSp>
      </p:grpSp>
      <p:pic>
        <p:nvPicPr>
          <p:cNvPr id="52258" name="Picture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0072" y="764704"/>
            <a:ext cx="3571875" cy="25717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grpSp>
        <p:nvGrpSpPr>
          <p:cNvPr id="5" name="组合 66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52228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52235" name="Picture 15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52229" name="Line 4"/>
          <p:cNvSpPr>
            <a:spLocks noChangeShapeType="1"/>
          </p:cNvSpPr>
          <p:nvPr/>
        </p:nvSpPr>
        <p:spPr bwMode="auto">
          <a:xfrm>
            <a:off x="8726488" y="582613"/>
            <a:ext cx="12700" cy="1270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52231" name="Rectangle 6"/>
          <p:cNvSpPr>
            <a:spLocks/>
          </p:cNvSpPr>
          <p:nvPr/>
        </p:nvSpPr>
        <p:spPr bwMode="auto">
          <a:xfrm>
            <a:off x="0" y="6527800"/>
            <a:ext cx="4699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spcBef>
                <a:spcPts val="300"/>
              </a:spcBef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endParaRPr lang="en-US" altLang="zh-CN" sz="1000">
              <a:solidFill>
                <a:srgbClr val="FFFFFF"/>
              </a:solidFill>
              <a:latin typeface="Arial Narrow" pitchFamily="34" charset="0"/>
              <a:ea typeface="MS PGothic" pitchFamily="34" charset="-128"/>
              <a:sym typeface="Arial Narrow" pitchFamily="34" charset="0"/>
            </a:endParaRPr>
          </a:p>
          <a:p>
            <a:pPr algn="r">
              <a:spcBef>
                <a:spcPts val="100"/>
              </a:spcBef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endParaRPr lang="en-US" altLang="zh-CN">
              <a:solidFill>
                <a:srgbClr val="FFFFFF"/>
              </a:solidFill>
              <a:latin typeface="Arial Narrow" pitchFamily="34" charset="0"/>
              <a:ea typeface="MS PGothic" pitchFamily="34" charset="-128"/>
              <a:sym typeface="Arial Narrow" pitchFamily="34" charset="0"/>
            </a:endParaRP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>
          <a:xfrm>
            <a:off x="25400" y="101600"/>
            <a:ext cx="8089900" cy="342900"/>
          </a:xfrm>
        </p:spPr>
        <p:txBody>
          <a:bodyPr rIns="152400"/>
          <a:lstStyle/>
          <a:p>
            <a:pPr indent="0" eaLnBrk="1" hangingPunct="1">
              <a:defRPr/>
            </a:pPr>
            <a:r>
              <a:rPr lang="en-US" sz="2200" dirty="0" smtClean="0">
                <a:latin typeface="Calibri Bold" charset="0"/>
                <a:cs typeface="Calibri Bold" charset="0"/>
                <a:sym typeface="Calibri Bold" charset="0"/>
              </a:rPr>
              <a:t>Double-interpolation finite element method (DFEM)</a:t>
            </a:r>
            <a:endParaRPr lang="en-US" sz="2200" dirty="0" smtClean="0">
              <a:sym typeface="Calibri" charset="0"/>
            </a:endParaRPr>
          </a:p>
        </p:txBody>
      </p:sp>
      <p:sp>
        <p:nvSpPr>
          <p:cNvPr id="30" name="AutoShape 10"/>
          <p:cNvSpPr>
            <a:spLocks/>
          </p:cNvSpPr>
          <p:nvPr/>
        </p:nvSpPr>
        <p:spPr bwMode="auto">
          <a:xfrm>
            <a:off x="323528" y="620688"/>
            <a:ext cx="4536504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43434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rPr>
              <a:t>The construction of DFEM in 1D</a:t>
            </a: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34" name="AutoShape 70"/>
          <p:cNvSpPr>
            <a:spLocks/>
          </p:cNvSpPr>
          <p:nvPr/>
        </p:nvSpPr>
        <p:spPr bwMode="auto">
          <a:xfrm rot="5400000">
            <a:off x="2171667" y="2084917"/>
            <a:ext cx="673100" cy="336931"/>
          </a:xfrm>
          <a:prstGeom prst="rightArrow">
            <a:avLst>
              <a:gd name="adj1" fmla="val 50000"/>
              <a:gd name="adj2" fmla="val 144287"/>
            </a:avLst>
          </a:prstGeom>
          <a:gradFill rotWithShape="0">
            <a:gsLst>
              <a:gs pos="0">
                <a:srgbClr val="3A7BCA"/>
              </a:gs>
              <a:gs pos="20001">
                <a:srgbClr val="3C7BC6"/>
              </a:gs>
              <a:gs pos="100000">
                <a:srgbClr val="2E5D97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6" name="AutoShape 70"/>
          <p:cNvSpPr>
            <a:spLocks/>
          </p:cNvSpPr>
          <p:nvPr/>
        </p:nvSpPr>
        <p:spPr bwMode="auto">
          <a:xfrm rot="5400000">
            <a:off x="2171667" y="4029133"/>
            <a:ext cx="673100" cy="336931"/>
          </a:xfrm>
          <a:prstGeom prst="rightArrow">
            <a:avLst>
              <a:gd name="adj1" fmla="val 50000"/>
              <a:gd name="adj2" fmla="val 144287"/>
            </a:avLst>
          </a:prstGeom>
          <a:gradFill rotWithShape="0">
            <a:gsLst>
              <a:gs pos="0">
                <a:srgbClr val="3A7BCA"/>
              </a:gs>
              <a:gs pos="20001">
                <a:srgbClr val="3C7BC6"/>
              </a:gs>
              <a:gs pos="100000">
                <a:srgbClr val="2E5D97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53" name="AutoShape 10"/>
          <p:cNvSpPr>
            <a:spLocks/>
          </p:cNvSpPr>
          <p:nvPr/>
        </p:nvSpPr>
        <p:spPr bwMode="auto">
          <a:xfrm>
            <a:off x="6012160" y="4077072"/>
            <a:ext cx="2448272" cy="108012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Provide            at each node </a:t>
            </a: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54" name="对象 53"/>
          <p:cNvGraphicFramePr>
            <a:graphicFrameLocks noChangeAspect="1"/>
          </p:cNvGraphicFramePr>
          <p:nvPr/>
        </p:nvGraphicFramePr>
        <p:xfrm>
          <a:off x="7092950" y="4270375"/>
          <a:ext cx="657225" cy="327025"/>
        </p:xfrm>
        <a:graphic>
          <a:graphicData uri="http://schemas.openxmlformats.org/presentationml/2006/ole">
            <p:oleObj spid="_x0000_s365572" name="Formula" r:id="rId8" imgW="331560" imgH="153720" progId="Equation.Ribbit">
              <p:embed/>
            </p:oleObj>
          </a:graphicData>
        </a:graphic>
      </p:graphicFrame>
      <p:graphicFrame>
        <p:nvGraphicFramePr>
          <p:cNvPr id="59" name="对象 58"/>
          <p:cNvGraphicFramePr>
            <a:graphicFrameLocks noChangeAspect="1"/>
          </p:cNvGraphicFramePr>
          <p:nvPr/>
        </p:nvGraphicFramePr>
        <p:xfrm>
          <a:off x="755576" y="6165304"/>
          <a:ext cx="1662112" cy="314325"/>
        </p:xfrm>
        <a:graphic>
          <a:graphicData uri="http://schemas.openxmlformats.org/presentationml/2006/ole">
            <p:oleObj spid="_x0000_s365573" name="Formula" r:id="rId9" imgW="838440" imgH="158760" progId="Equation.Ribbit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"/>
          <p:cNvSpPr>
            <a:spLocks/>
          </p:cNvSpPr>
          <p:nvPr/>
        </p:nvSpPr>
        <p:spPr bwMode="auto">
          <a:xfrm>
            <a:off x="101600" y="692696"/>
            <a:ext cx="8953500" cy="5918200"/>
          </a:xfrm>
          <a:prstGeom prst="roundRect">
            <a:avLst>
              <a:gd name="adj" fmla="val 3218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6</a:t>
            </a:fld>
            <a:endParaRPr lang="en-US" altLang="zh-CN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8" name="Picture 1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25400" y="101600"/>
            <a:ext cx="8089900" cy="342900"/>
          </a:xfrm>
        </p:spPr>
        <p:txBody>
          <a:bodyPr rIns="152400"/>
          <a:lstStyle/>
          <a:p>
            <a:pPr indent="0" eaLnBrk="1" hangingPunct="1">
              <a:defRPr/>
            </a:pPr>
            <a:r>
              <a:rPr lang="en-US" sz="2200" dirty="0" smtClean="0">
                <a:latin typeface="Calibri Bold" charset="0"/>
                <a:cs typeface="Calibri Bold" charset="0"/>
                <a:sym typeface="Calibri Bold" charset="0"/>
              </a:rPr>
              <a:t>Double-interpolation finite element method (DFEM)</a:t>
            </a:r>
            <a:endParaRPr lang="en-US" sz="2200" dirty="0" smtClean="0">
              <a:sym typeface="Calibri" charset="0"/>
            </a:endParaRPr>
          </a:p>
        </p:txBody>
      </p:sp>
      <p:sp>
        <p:nvSpPr>
          <p:cNvPr id="17" name="AutoShape 70"/>
          <p:cNvSpPr>
            <a:spLocks/>
          </p:cNvSpPr>
          <p:nvPr/>
        </p:nvSpPr>
        <p:spPr bwMode="auto">
          <a:xfrm rot="2011105">
            <a:off x="4214376" y="5286087"/>
            <a:ext cx="673100" cy="336931"/>
          </a:xfrm>
          <a:prstGeom prst="rightArrow">
            <a:avLst>
              <a:gd name="adj1" fmla="val 50000"/>
              <a:gd name="adj2" fmla="val 144287"/>
            </a:avLst>
          </a:prstGeom>
          <a:gradFill rotWithShape="0">
            <a:gsLst>
              <a:gs pos="0">
                <a:srgbClr val="3A7BCA"/>
              </a:gs>
              <a:gs pos="20001">
                <a:srgbClr val="3C7BC6"/>
              </a:gs>
              <a:gs pos="100000">
                <a:srgbClr val="2E5D97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zh-CN" altLang="zh-CN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179512" y="4653136"/>
          <a:ext cx="4043362" cy="758825"/>
        </p:xfrm>
        <a:graphic>
          <a:graphicData uri="http://schemas.openxmlformats.org/presentationml/2006/ole">
            <p:oleObj spid="_x0000_s199683" name="Formula" r:id="rId4" imgW="2039760" imgH="382320" progId="Equation.Ribbit">
              <p:embed/>
            </p:oleObj>
          </a:graphicData>
        </a:graphic>
      </p:graphicFrame>
      <p:sp>
        <p:nvSpPr>
          <p:cNvPr id="19" name="AutoShape 10"/>
          <p:cNvSpPr>
            <a:spLocks/>
          </p:cNvSpPr>
          <p:nvPr/>
        </p:nvSpPr>
        <p:spPr bwMode="auto">
          <a:xfrm>
            <a:off x="4932040" y="1484784"/>
            <a:ext cx="2736304" cy="1080120"/>
          </a:xfrm>
          <a:prstGeom prst="roundRect">
            <a:avLst>
              <a:gd name="adj" fmla="val 20000"/>
            </a:avLst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 algn="ctr"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For node </a:t>
            </a:r>
            <a:r>
              <a:rPr lang="en-US" altLang="zh-CN" sz="2400" i="1" dirty="0" smtClean="0">
                <a:solidFill>
                  <a:srgbClr val="343434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Calibri Bold" pitchFamily="-84" charset="0"/>
              </a:rPr>
              <a:t>I, </a:t>
            </a: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the support elements are: </a:t>
            </a:r>
            <a:r>
              <a:rPr lang="en-US" altLang="zh-CN" sz="2400" i="1" dirty="0" smtClean="0">
                <a:solidFill>
                  <a:srgbClr val="343434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Calibri Bold" pitchFamily="-84" charset="0"/>
              </a:rPr>
              <a:t> </a:t>
            </a:r>
            <a:endParaRPr lang="en-US" altLang="zh-CN" sz="2400" i="1" dirty="0">
              <a:solidFill>
                <a:srgbClr val="343434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  <a:sym typeface="Calibri" pitchFamily="34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6588224" y="2276872"/>
          <a:ext cx="636588" cy="236537"/>
        </p:xfrm>
        <a:graphic>
          <a:graphicData uri="http://schemas.openxmlformats.org/presentationml/2006/ole">
            <p:oleObj spid="_x0000_s199684" name="Formula" r:id="rId5" imgW="320040" imgH="118440" progId="Equation.Ribbit">
              <p:embed/>
            </p:oleObj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2627784" y="4293096"/>
          <a:ext cx="244475" cy="236537"/>
        </p:xfrm>
        <a:graphic>
          <a:graphicData uri="http://schemas.openxmlformats.org/presentationml/2006/ole">
            <p:oleObj spid="_x0000_s199685" name="Formula" r:id="rId6" imgW="124560" imgH="118440" progId="Equation.Ribbit">
              <p:embed/>
            </p:oleObj>
          </a:graphicData>
        </a:graphic>
      </p:graphicFrame>
      <p:grpSp>
        <p:nvGrpSpPr>
          <p:cNvPr id="23" name="Group 250"/>
          <p:cNvGrpSpPr>
            <a:grpSpLocks/>
          </p:cNvGrpSpPr>
          <p:nvPr/>
        </p:nvGrpSpPr>
        <p:grpSpPr bwMode="auto">
          <a:xfrm rot="11052603">
            <a:off x="984216" y="5121675"/>
            <a:ext cx="1008112" cy="380752"/>
            <a:chOff x="0" y="0"/>
            <a:chExt cx="1400" cy="512"/>
          </a:xfrm>
        </p:grpSpPr>
        <p:sp>
          <p:nvSpPr>
            <p:cNvPr id="24" name="Freeform 248"/>
            <p:cNvSpPr>
              <a:spLocks/>
            </p:cNvSpPr>
            <p:nvPr/>
          </p:nvSpPr>
          <p:spPr bwMode="auto">
            <a:xfrm>
              <a:off x="24" y="24"/>
              <a:ext cx="1352" cy="464"/>
            </a:xfrm>
            <a:custGeom>
              <a:avLst/>
              <a:gdLst>
                <a:gd name="T0" fmla="*/ 1013 w 21305"/>
                <a:gd name="T1" fmla="*/ 0 h 21600"/>
                <a:gd name="T2" fmla="*/ 0 w 21305"/>
                <a:gd name="T3" fmla="*/ 302 h 21600"/>
                <a:gd name="T4" fmla="*/ 372 w 21305"/>
                <a:gd name="T5" fmla="*/ 464 h 21600"/>
                <a:gd name="T6" fmla="*/ 1349 w 21305"/>
                <a:gd name="T7" fmla="*/ 230 h 21600"/>
                <a:gd name="T8" fmla="*/ 1167 w 21305"/>
                <a:gd name="T9" fmla="*/ 83 h 21600"/>
                <a:gd name="T10" fmla="*/ 186 w 21305"/>
                <a:gd name="T11" fmla="*/ 14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305" h="21600">
                  <a:moveTo>
                    <a:pt x="15956" y="0"/>
                  </a:moveTo>
                  <a:cubicBezTo>
                    <a:pt x="9765" y="4220"/>
                    <a:pt x="0" y="8281"/>
                    <a:pt x="0" y="14039"/>
                  </a:cubicBezTo>
                  <a:cubicBezTo>
                    <a:pt x="0" y="19796"/>
                    <a:pt x="3027" y="21600"/>
                    <a:pt x="5858" y="21600"/>
                  </a:cubicBezTo>
                  <a:cubicBezTo>
                    <a:pt x="8688" y="21600"/>
                    <a:pt x="20930" y="16765"/>
                    <a:pt x="21265" y="10714"/>
                  </a:cubicBezTo>
                  <a:cubicBezTo>
                    <a:pt x="21600" y="4662"/>
                    <a:pt x="19756" y="4911"/>
                    <a:pt x="18386" y="3884"/>
                  </a:cubicBezTo>
                  <a:cubicBezTo>
                    <a:pt x="17015" y="2857"/>
                    <a:pt x="5026" y="6191"/>
                    <a:pt x="2924" y="6810"/>
                  </a:cubicBezTo>
                </a:path>
              </a:pathLst>
            </a:cu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pic>
          <p:nvPicPr>
            <p:cNvPr id="25" name="Picture 24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400" cy="512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cxnSp>
        <p:nvCxnSpPr>
          <p:cNvPr id="28" name="直接箭头连接符 27"/>
          <p:cNvCxnSpPr/>
          <p:nvPr/>
        </p:nvCxnSpPr>
        <p:spPr bwMode="auto">
          <a:xfrm flipH="1">
            <a:off x="971600" y="5445224"/>
            <a:ext cx="216024" cy="504056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4427984" y="4149080"/>
          <a:ext cx="4437062" cy="438150"/>
        </p:xfrm>
        <a:graphic>
          <a:graphicData uri="http://schemas.openxmlformats.org/presentationml/2006/ole">
            <p:oleObj spid="_x0000_s199686" name="Formula" r:id="rId8" imgW="2237760" imgH="221040" progId="Equation.Ribbit">
              <p:embed/>
            </p:oleObj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5652120" y="1052736"/>
          <a:ext cx="358775" cy="304800"/>
        </p:xfrm>
        <a:graphic>
          <a:graphicData uri="http://schemas.openxmlformats.org/presentationml/2006/ole">
            <p:oleObj spid="_x0000_s199687" name="Formula" r:id="rId9" imgW="180360" imgH="153720" progId="Equation.Ribbit">
              <p:embed/>
            </p:oleObj>
          </a:graphicData>
        </a:graphic>
      </p:graphicFrame>
      <p:sp>
        <p:nvSpPr>
          <p:cNvPr id="32" name="AutoShape 70"/>
          <p:cNvSpPr>
            <a:spLocks/>
          </p:cNvSpPr>
          <p:nvPr/>
        </p:nvSpPr>
        <p:spPr bwMode="auto">
          <a:xfrm rot="5400000">
            <a:off x="5340019" y="5109253"/>
            <a:ext cx="673100" cy="336931"/>
          </a:xfrm>
          <a:prstGeom prst="rightArrow">
            <a:avLst>
              <a:gd name="adj1" fmla="val 50000"/>
              <a:gd name="adj2" fmla="val 144287"/>
            </a:avLst>
          </a:prstGeom>
          <a:gradFill rotWithShape="0">
            <a:gsLst>
              <a:gs pos="0">
                <a:srgbClr val="3A7BCA"/>
              </a:gs>
              <a:gs pos="20001">
                <a:srgbClr val="3C7BC6"/>
              </a:gs>
              <a:gs pos="100000">
                <a:srgbClr val="2E5D97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3" name="椭圆 32"/>
          <p:cNvSpPr/>
          <p:nvPr/>
        </p:nvSpPr>
        <p:spPr bwMode="auto">
          <a:xfrm>
            <a:off x="4788024" y="1340768"/>
            <a:ext cx="3096344" cy="1368152"/>
          </a:xfrm>
          <a:prstGeom prst="ellipse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12924928" y="1484784"/>
          <a:ext cx="358775" cy="292224"/>
        </p:xfrm>
        <a:graphic>
          <a:graphicData uri="http://schemas.openxmlformats.org/presentationml/2006/ole">
            <p:oleObj spid="_x0000_s199688" name="Formula" r:id="rId10" imgW="180360" imgH="153720" progId="Equation.Ribbit">
              <p:embed/>
            </p:oleObj>
          </a:graphicData>
        </a:graphic>
      </p:graphicFrame>
      <p:grpSp>
        <p:nvGrpSpPr>
          <p:cNvPr id="39" name="组合 38"/>
          <p:cNvGrpSpPr/>
          <p:nvPr/>
        </p:nvGrpSpPr>
        <p:grpSpPr>
          <a:xfrm>
            <a:off x="179512" y="908720"/>
            <a:ext cx="8712968" cy="5472608"/>
            <a:chOff x="179512" y="908720"/>
            <a:chExt cx="8712968" cy="5472608"/>
          </a:xfrm>
        </p:grpSpPr>
        <p:grpSp>
          <p:nvGrpSpPr>
            <p:cNvPr id="38" name="组合 37"/>
            <p:cNvGrpSpPr/>
            <p:nvPr/>
          </p:nvGrpSpPr>
          <p:grpSpPr>
            <a:xfrm>
              <a:off x="179512" y="908720"/>
              <a:ext cx="8712968" cy="5472608"/>
              <a:chOff x="179512" y="908720"/>
              <a:chExt cx="8712968" cy="5472608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179512" y="908720"/>
                <a:ext cx="8712968" cy="5472608"/>
                <a:chOff x="179512" y="908720"/>
                <a:chExt cx="8712968" cy="5472608"/>
              </a:xfrm>
            </p:grpSpPr>
            <p:pic>
              <p:nvPicPr>
                <p:cNvPr id="13" name="Picture 34"/>
                <p:cNvPicPr>
                  <a:picLocks noChangeAspect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79512" y="1484784"/>
                  <a:ext cx="3571875" cy="2571750"/>
                </a:xfrm>
                <a:prstGeom prst="rect">
                  <a:avLst/>
                </a:prstGeom>
                <a:noFill/>
                <a:ln w="0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4" name="对象 13"/>
                <p:cNvGraphicFramePr>
                  <a:graphicFrameLocks noChangeAspect="1"/>
                </p:cNvGraphicFramePr>
                <p:nvPr/>
              </p:nvGraphicFramePr>
              <p:xfrm>
                <a:off x="2699792" y="5661248"/>
                <a:ext cx="5283200" cy="411162"/>
              </p:xfrm>
              <a:graphic>
                <a:graphicData uri="http://schemas.openxmlformats.org/presentationml/2006/ole">
                  <p:oleObj spid="_x0000_s199682" name="Formula" r:id="rId12" imgW="2664720" imgH="208440" progId="Equation.Ribbit">
                    <p:embed/>
                  </p:oleObj>
                </a:graphicData>
              </a:graphic>
            </p:graphicFrame>
            <p:sp>
              <p:nvSpPr>
                <p:cNvPr id="12" name="AutoShape 10"/>
                <p:cNvSpPr>
                  <a:spLocks/>
                </p:cNvSpPr>
                <p:nvPr/>
              </p:nvSpPr>
              <p:spPr bwMode="auto">
                <a:xfrm>
                  <a:off x="251520" y="908720"/>
                  <a:ext cx="6408712" cy="576064"/>
                </a:xfrm>
                <a:prstGeom prst="roundRect">
                  <a:avLst>
                    <a:gd name="adj" fmla="val 20000"/>
                  </a:avLst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32146" bIns="0" anchor="ctr"/>
                <a:lstStyle/>
                <a:p>
                  <a:pPr>
                    <a:spcBef>
                      <a:spcPts val="200"/>
                    </a:spcBef>
                    <a:buFont typeface="Wingdings" pitchFamily="2" charset="2"/>
                    <a:buChar char="Ø"/>
                  </a:pPr>
                  <a:r>
                    <a:rPr lang="en-US" altLang="zh-CN" sz="2400" b="1" dirty="0" smtClean="0">
                      <a:solidFill>
                        <a:srgbClr val="343434"/>
                      </a:solidFill>
                      <a:latin typeface="Calibri" pitchFamily="34" charset="0"/>
                      <a:ea typeface="MS PGothic" pitchFamily="34" charset="-128"/>
                      <a:sym typeface="Calibri Bold" pitchFamily="-84" charset="0"/>
                    </a:rPr>
                    <a:t>Calculation of average nodal derivatives</a:t>
                  </a:r>
                  <a:endParaRPr lang="en-US" altLang="zh-CN" sz="2400" b="1" dirty="0">
                    <a:solidFill>
                      <a:srgbClr val="343434"/>
                    </a:solidFill>
                    <a:latin typeface="Calibri" pitchFamily="34" charset="0"/>
                    <a:ea typeface="MS PGothic" pitchFamily="34" charset="-128"/>
                    <a:sym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/>
                </p:cNvSpPr>
                <p:nvPr/>
              </p:nvSpPr>
              <p:spPr bwMode="auto">
                <a:xfrm>
                  <a:off x="179512" y="4077072"/>
                  <a:ext cx="4032448" cy="1440160"/>
                </a:xfrm>
                <a:prstGeom prst="roundRect">
                  <a:avLst>
                    <a:gd name="adj" fmla="val 20000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32146" bIns="0" anchor="ctr"/>
                <a:lstStyle/>
                <a:p>
                  <a:pPr>
                    <a:spcBef>
                      <a:spcPts val="200"/>
                    </a:spcBef>
                  </a:pPr>
                  <a:r>
                    <a:rPr lang="en-US" altLang="zh-CN" sz="2400" dirty="0" smtClean="0">
                      <a:solidFill>
                        <a:srgbClr val="343434"/>
                      </a:solidFill>
                      <a:latin typeface="Calibri" pitchFamily="34" charset="0"/>
                      <a:ea typeface="MS PGothic" pitchFamily="34" charset="-128"/>
                      <a:sym typeface="Calibri Bold" pitchFamily="-84" charset="0"/>
                    </a:rPr>
                    <a:t>Weight function of     :</a:t>
                  </a:r>
                </a:p>
                <a:p>
                  <a:pPr>
                    <a:spcBef>
                      <a:spcPts val="200"/>
                    </a:spcBef>
                  </a:pPr>
                  <a:endParaRPr lang="en-US" altLang="zh-CN" sz="2400" dirty="0" smtClean="0">
                    <a:solidFill>
                      <a:srgbClr val="343434"/>
                    </a:solidFill>
                    <a:latin typeface="Calibri" pitchFamily="34" charset="0"/>
                    <a:ea typeface="MS PGothic" pitchFamily="34" charset="-128"/>
                    <a:sym typeface="Calibri Bold" pitchFamily="-84" charset="0"/>
                  </a:endParaRPr>
                </a:p>
                <a:p>
                  <a:pPr>
                    <a:spcBef>
                      <a:spcPts val="200"/>
                    </a:spcBef>
                  </a:pPr>
                  <a:endParaRPr lang="en-US" altLang="zh-CN" sz="2400" dirty="0">
                    <a:solidFill>
                      <a:srgbClr val="343434"/>
                    </a:solidFill>
                    <a:latin typeface="Calibri" pitchFamily="34" charset="0"/>
                    <a:ea typeface="MS PGothic" pitchFamily="34" charset="-128"/>
                    <a:sym typeface="Calibri Bold" pitchFamily="-84" charset="0"/>
                  </a:endParaRPr>
                </a:p>
              </p:txBody>
            </p:sp>
            <p:sp>
              <p:nvSpPr>
                <p:cNvPr id="26" name="AutoShape 10"/>
                <p:cNvSpPr>
                  <a:spLocks/>
                </p:cNvSpPr>
                <p:nvPr/>
              </p:nvSpPr>
              <p:spPr bwMode="auto">
                <a:xfrm>
                  <a:off x="251520" y="5805264"/>
                  <a:ext cx="1800200" cy="576064"/>
                </a:xfrm>
                <a:prstGeom prst="roundRect">
                  <a:avLst>
                    <a:gd name="adj" fmla="val 20000"/>
                  </a:avLst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lIns="0" tIns="0" rIns="32146" bIns="0" anchor="ctr"/>
                <a:lstStyle/>
                <a:p>
                  <a:pPr>
                    <a:spcBef>
                      <a:spcPts val="200"/>
                    </a:spcBef>
                  </a:pPr>
                  <a:r>
                    <a:rPr lang="en-US" altLang="zh-CN" sz="2000" dirty="0" smtClean="0">
                      <a:solidFill>
                        <a:srgbClr val="343434"/>
                      </a:solidFill>
                      <a:latin typeface="Calibri" pitchFamily="34" charset="0"/>
                      <a:ea typeface="MS PGothic" pitchFamily="34" charset="-128"/>
                      <a:sym typeface="Calibri Bold" pitchFamily="-84" charset="0"/>
                    </a:rPr>
                    <a:t>Element length </a:t>
                  </a:r>
                  <a:r>
                    <a:rPr lang="en-US" altLang="zh-CN" sz="2400" i="1" dirty="0" smtClean="0">
                      <a:solidFill>
                        <a:srgbClr val="343434"/>
                      </a:solidFill>
                      <a:latin typeface="Times New Roman" pitchFamily="18" charset="0"/>
                      <a:ea typeface="MS PGothic" pitchFamily="34" charset="-128"/>
                      <a:cs typeface="Times New Roman" pitchFamily="18" charset="0"/>
                      <a:sym typeface="Calibri Bold" pitchFamily="-84" charset="0"/>
                    </a:rPr>
                    <a:t> </a:t>
                  </a:r>
                  <a:endParaRPr lang="en-US" altLang="zh-CN" sz="2400" i="1" dirty="0">
                    <a:solidFill>
                      <a:srgbClr val="343434"/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  <a:sym typeface="Calibri" pitchFamily="34" charset="0"/>
                  </a:endParaRPr>
                </a:p>
              </p:txBody>
            </p:sp>
            <p:sp>
              <p:nvSpPr>
                <p:cNvPr id="31" name="AutoShape 10"/>
                <p:cNvSpPr>
                  <a:spLocks/>
                </p:cNvSpPr>
                <p:nvPr/>
              </p:nvSpPr>
              <p:spPr bwMode="auto">
                <a:xfrm>
                  <a:off x="4355976" y="3068960"/>
                  <a:ext cx="4536504" cy="1872208"/>
                </a:xfrm>
                <a:prstGeom prst="roundRect">
                  <a:avLst>
                    <a:gd name="adj" fmla="val 20000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32146" bIns="0" anchor="ctr"/>
                <a:lstStyle/>
                <a:p>
                  <a:pPr>
                    <a:spcBef>
                      <a:spcPts val="200"/>
                    </a:spcBef>
                  </a:pPr>
                  <a:r>
                    <a:rPr lang="en-US" altLang="zh-CN" sz="2400" dirty="0" smtClean="0">
                      <a:solidFill>
                        <a:srgbClr val="343434"/>
                      </a:solidFill>
                      <a:latin typeface="Calibri" pitchFamily="34" charset="0"/>
                      <a:ea typeface="MS PGothic" pitchFamily="34" charset="-128"/>
                      <a:sym typeface="Calibri Bold" pitchFamily="-84" charset="0"/>
                    </a:rPr>
                    <a:t>In element 2, we use linear Lagrange interpolation:</a:t>
                  </a:r>
                </a:p>
                <a:p>
                  <a:pPr>
                    <a:spcBef>
                      <a:spcPts val="200"/>
                    </a:spcBef>
                  </a:pPr>
                  <a:endParaRPr lang="en-US" altLang="zh-CN" sz="2400" dirty="0">
                    <a:solidFill>
                      <a:srgbClr val="343434"/>
                    </a:solidFill>
                    <a:latin typeface="Calibri" pitchFamily="34" charset="0"/>
                    <a:ea typeface="MS PGothic" pitchFamily="34" charset="-128"/>
                    <a:sym typeface="Calibri Bold" pitchFamily="-84" charset="0"/>
                  </a:endParaRPr>
                </a:p>
                <a:p>
                  <a:pPr>
                    <a:spcBef>
                      <a:spcPts val="200"/>
                    </a:spcBef>
                  </a:pPr>
                  <a:r>
                    <a:rPr lang="en-US" altLang="zh-CN" sz="2400" dirty="0" smtClean="0">
                      <a:solidFill>
                        <a:srgbClr val="343434"/>
                      </a:solidFill>
                      <a:latin typeface="Calibri" pitchFamily="34" charset="0"/>
                      <a:ea typeface="MS PGothic" pitchFamily="34" charset="-128"/>
                      <a:sym typeface="Calibri Bold" pitchFamily="-84" charset="0"/>
                    </a:rPr>
                    <a:t> </a:t>
                  </a:r>
                  <a:r>
                    <a:rPr lang="en-US" altLang="zh-CN" sz="2400" i="1" dirty="0" smtClean="0">
                      <a:solidFill>
                        <a:srgbClr val="343434"/>
                      </a:solidFill>
                      <a:latin typeface="Times New Roman" pitchFamily="18" charset="0"/>
                      <a:ea typeface="MS PGothic" pitchFamily="34" charset="-128"/>
                      <a:cs typeface="Times New Roman" pitchFamily="18" charset="0"/>
                      <a:sym typeface="Calibri Bold" pitchFamily="-84" charset="0"/>
                    </a:rPr>
                    <a:t> </a:t>
                  </a:r>
                  <a:endParaRPr lang="en-US" altLang="zh-CN" sz="2400" i="1" dirty="0">
                    <a:solidFill>
                      <a:srgbClr val="343434"/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  <a:sym typeface="Calibri" pitchFamily="34" charset="0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 bwMode="auto">
              <a:xfrm>
                <a:off x="4716016" y="5661248"/>
                <a:ext cx="576064" cy="504056"/>
              </a:xfrm>
              <a:prstGeom prst="ellipse">
                <a:avLst/>
              </a:prstGeom>
              <a:solidFill>
                <a:srgbClr val="92D050">
                  <a:alpha val="34000"/>
                </a:srgb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 bwMode="auto">
              <a:xfrm>
                <a:off x="5292080" y="5661248"/>
                <a:ext cx="936104" cy="432048"/>
              </a:xfrm>
              <a:prstGeom prst="roundRect">
                <a:avLst/>
              </a:prstGeom>
              <a:solidFill>
                <a:srgbClr val="FF0000">
                  <a:alpha val="19000"/>
                </a:srgb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</p:grpSp>
        <p:cxnSp>
          <p:nvCxnSpPr>
            <p:cNvPr id="35" name="直接箭头连接符 34"/>
            <p:cNvCxnSpPr/>
            <p:nvPr/>
          </p:nvCxnSpPr>
          <p:spPr bwMode="auto">
            <a:xfrm flipH="1">
              <a:off x="1979712" y="2420888"/>
              <a:ext cx="3024336" cy="864096"/>
            </a:xfrm>
            <a:prstGeom prst="straightConnector1">
              <a:avLst/>
            </a:prstGeom>
            <a:solidFill>
              <a:srgbClr val="FFFFFF">
                <a:alpha val="0"/>
              </a:srgb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7</a:t>
            </a:fld>
            <a:endParaRPr lang="en-US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6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7" name="Picture 1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9" name="Rectangle 7"/>
          <p:cNvSpPr>
            <a:spLocks noGrp="1" noChangeArrowheads="1"/>
          </p:cNvSpPr>
          <p:nvPr>
            <p:ph type="title"/>
          </p:nvPr>
        </p:nvSpPr>
        <p:spPr>
          <a:xfrm>
            <a:off x="25400" y="101600"/>
            <a:ext cx="8089900" cy="342900"/>
          </a:xfrm>
        </p:spPr>
        <p:txBody>
          <a:bodyPr rIns="152400"/>
          <a:lstStyle/>
          <a:p>
            <a:pPr indent="0" eaLnBrk="1" hangingPunct="1">
              <a:defRPr/>
            </a:pPr>
            <a:r>
              <a:rPr lang="en-US" sz="2200" dirty="0" smtClean="0">
                <a:latin typeface="Calibri Bold" charset="0"/>
                <a:cs typeface="Calibri Bold" charset="0"/>
                <a:sym typeface="Calibri Bold" charset="0"/>
              </a:rPr>
              <a:t>Double-interpolation finite element method (DFEM)</a:t>
            </a:r>
            <a:endParaRPr lang="en-US" sz="2200" dirty="0" smtClean="0">
              <a:sym typeface="Calibri" charset="0"/>
            </a:endParaRPr>
          </a:p>
        </p:txBody>
      </p:sp>
      <p:sp>
        <p:nvSpPr>
          <p:cNvPr id="10" name="AutoShape 1"/>
          <p:cNvSpPr>
            <a:spLocks/>
          </p:cNvSpPr>
          <p:nvPr/>
        </p:nvSpPr>
        <p:spPr bwMode="auto">
          <a:xfrm>
            <a:off x="101600" y="692696"/>
            <a:ext cx="8953500" cy="5918200"/>
          </a:xfrm>
          <a:prstGeom prst="roundRect">
            <a:avLst>
              <a:gd name="adj" fmla="val 3218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23528" y="764704"/>
            <a:ext cx="8568952" cy="2160240"/>
            <a:chOff x="323528" y="764704"/>
            <a:chExt cx="8568952" cy="2160240"/>
          </a:xfrm>
        </p:grpSpPr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684213" y="1150938"/>
            <a:ext cx="7473950" cy="1670050"/>
          </p:xfrm>
          <a:graphic>
            <a:graphicData uri="http://schemas.openxmlformats.org/presentationml/2006/ole">
              <p:oleObj spid="_x0000_s200706" name="Formula" r:id="rId4" imgW="3769560" imgH="840960" progId="Equation.Ribbit">
                <p:embed/>
              </p:oleObj>
            </a:graphicData>
          </a:graphic>
        </p:graphicFrame>
        <p:sp>
          <p:nvSpPr>
            <p:cNvPr id="12" name="AutoShape 10"/>
            <p:cNvSpPr>
              <a:spLocks/>
            </p:cNvSpPr>
            <p:nvPr/>
          </p:nvSpPr>
          <p:spPr bwMode="auto">
            <a:xfrm>
              <a:off x="323528" y="764704"/>
              <a:ext cx="8568952" cy="2160240"/>
            </a:xfrm>
            <a:prstGeom prst="roundRect">
              <a:avLst>
                <a:gd name="adj" fmla="val 2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32146" bIns="0" anchor="ctr"/>
            <a:lstStyle/>
            <a:p>
              <a:pPr>
                <a:spcBef>
                  <a:spcPts val="200"/>
                </a:spcBef>
              </a:pPr>
              <a:r>
                <a:rPr lang="en-US" altLang="zh-CN" sz="240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The       can be further rewritten as:</a:t>
              </a:r>
            </a:p>
            <a:p>
              <a:pPr>
                <a:spcBef>
                  <a:spcPts val="200"/>
                </a:spcBef>
              </a:pPr>
              <a:endParaRPr lang="en-US" altLang="zh-CN" sz="2400" dirty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endParaRPr>
            </a:p>
            <a:p>
              <a:pPr>
                <a:spcBef>
                  <a:spcPts val="200"/>
                </a:spcBef>
              </a:pPr>
              <a:endPara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endParaRPr>
            </a:p>
            <a:p>
              <a:pPr>
                <a:spcBef>
                  <a:spcPts val="200"/>
                </a:spcBef>
              </a:pPr>
              <a:endParaRPr lang="en-US" altLang="zh-CN" sz="2400" dirty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endParaRPr>
            </a:p>
          </p:txBody>
        </p:sp>
        <p:graphicFrame>
          <p:nvGraphicFramePr>
            <p:cNvPr id="200707" name="Object 3"/>
            <p:cNvGraphicFramePr>
              <a:graphicFrameLocks noChangeAspect="1"/>
            </p:cNvGraphicFramePr>
            <p:nvPr/>
          </p:nvGraphicFramePr>
          <p:xfrm>
            <a:off x="971550" y="1073150"/>
            <a:ext cx="358775" cy="411163"/>
          </p:xfrm>
          <a:graphic>
            <a:graphicData uri="http://schemas.openxmlformats.org/presentationml/2006/ole">
              <p:oleObj spid="_x0000_s200707" name="Formula" r:id="rId5" imgW="180360" imgH="208440" progId="Equation.Ribbit">
                <p:embed/>
              </p:oleObj>
            </a:graphicData>
          </a:graphic>
        </p:graphicFrame>
      </p:grpSp>
      <p:pic>
        <p:nvPicPr>
          <p:cNvPr id="200714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664" y="4653136"/>
            <a:ext cx="749098" cy="28212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grpSp>
        <p:nvGrpSpPr>
          <p:cNvPr id="27" name="组合 26"/>
          <p:cNvGrpSpPr/>
          <p:nvPr/>
        </p:nvGrpSpPr>
        <p:grpSpPr>
          <a:xfrm>
            <a:off x="323528" y="3068960"/>
            <a:ext cx="8568952" cy="3312368"/>
            <a:chOff x="323528" y="3068960"/>
            <a:chExt cx="8568952" cy="3312368"/>
          </a:xfrm>
        </p:grpSpPr>
        <p:grpSp>
          <p:nvGrpSpPr>
            <p:cNvPr id="29" name="组合 28"/>
            <p:cNvGrpSpPr/>
            <p:nvPr/>
          </p:nvGrpSpPr>
          <p:grpSpPr>
            <a:xfrm>
              <a:off x="323528" y="3068960"/>
              <a:ext cx="8568952" cy="3312368"/>
              <a:chOff x="323528" y="3068960"/>
              <a:chExt cx="8568952" cy="3312368"/>
            </a:xfrm>
          </p:grpSpPr>
          <p:sp>
            <p:nvSpPr>
              <p:cNvPr id="14" name="AutoShape 10"/>
              <p:cNvSpPr>
                <a:spLocks/>
              </p:cNvSpPr>
              <p:nvPr/>
            </p:nvSpPr>
            <p:spPr bwMode="auto">
              <a:xfrm>
                <a:off x="323528" y="3068960"/>
                <a:ext cx="8568952" cy="3312368"/>
              </a:xfrm>
              <a:prstGeom prst="roundRect">
                <a:avLst>
                  <a:gd name="adj" fmla="val 200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32146" bIns="0" anchor="ctr"/>
              <a:lstStyle/>
              <a:p>
                <a:pPr>
                  <a:spcBef>
                    <a:spcPts val="200"/>
                  </a:spcBef>
                </a:pPr>
                <a:r>
                  <a:rPr lang="en-US" altLang="zh-CN" sz="2400" dirty="0" smtClean="0">
                    <a:solidFill>
                      <a:srgbClr val="343434"/>
                    </a:solidFill>
                    <a:latin typeface="Calibri" pitchFamily="34" charset="0"/>
                    <a:ea typeface="MS PGothic" pitchFamily="34" charset="-128"/>
                    <a:sym typeface="Calibri Bold" pitchFamily="-84" charset="0"/>
                  </a:rPr>
                  <a:t>Substituting        and       into the second stage of interpolation leads to:</a:t>
                </a:r>
              </a:p>
              <a:p>
                <a:pPr>
                  <a:spcBef>
                    <a:spcPts val="200"/>
                  </a:spcBef>
                </a:pPr>
                <a:endParaRPr lang="en-US" altLang="zh-CN" sz="2400" dirty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endParaRPr>
              </a:p>
              <a:p>
                <a:pPr>
                  <a:spcBef>
                    <a:spcPts val="200"/>
                  </a:spcBef>
                </a:pPr>
                <a:endParaRPr lang="en-US" altLang="zh-CN" sz="240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endParaRPr>
              </a:p>
              <a:p>
                <a:pPr>
                  <a:spcBef>
                    <a:spcPts val="200"/>
                  </a:spcBef>
                </a:pPr>
                <a:endParaRPr lang="en-US" altLang="zh-CN" sz="2400" dirty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endParaRPr>
              </a:p>
              <a:p>
                <a:pPr>
                  <a:spcBef>
                    <a:spcPts val="200"/>
                  </a:spcBef>
                </a:pPr>
                <a:endParaRPr lang="en-US" altLang="zh-CN" sz="2400" dirty="0" smtClean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endParaRPr>
              </a:p>
              <a:p>
                <a:pPr>
                  <a:spcBef>
                    <a:spcPts val="200"/>
                  </a:spcBef>
                </a:pPr>
                <a:endParaRPr lang="en-US" altLang="zh-CN" sz="2400" dirty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endParaRPr>
              </a:p>
            </p:txBody>
          </p:sp>
          <p:graphicFrame>
            <p:nvGraphicFramePr>
              <p:cNvPr id="200708" name="Object 4"/>
              <p:cNvGraphicFramePr>
                <a:graphicFrameLocks noChangeAspect="1"/>
              </p:cNvGraphicFramePr>
              <p:nvPr/>
            </p:nvGraphicFramePr>
            <p:xfrm>
              <a:off x="2051720" y="3429000"/>
              <a:ext cx="358775" cy="411163"/>
            </p:xfrm>
            <a:graphic>
              <a:graphicData uri="http://schemas.openxmlformats.org/presentationml/2006/ole">
                <p:oleObj spid="_x0000_s200708" name="Formula" r:id="rId7" imgW="180360" imgH="208440" progId="Equation.Ribbit">
                  <p:embed/>
                </p:oleObj>
              </a:graphicData>
            </a:graphic>
          </p:graphicFrame>
          <p:graphicFrame>
            <p:nvGraphicFramePr>
              <p:cNvPr id="200709" name="Object 5"/>
              <p:cNvGraphicFramePr>
                <a:graphicFrameLocks noChangeAspect="1"/>
              </p:cNvGraphicFramePr>
              <p:nvPr/>
            </p:nvGraphicFramePr>
            <p:xfrm>
              <a:off x="3059832" y="3429000"/>
              <a:ext cx="358775" cy="411163"/>
            </p:xfrm>
            <a:graphic>
              <a:graphicData uri="http://schemas.openxmlformats.org/presentationml/2006/ole">
                <p:oleObj spid="_x0000_s200709" name="Formula" r:id="rId8" imgW="180360" imgH="208440" progId="Equation.Ribbit">
                  <p:embed/>
                </p:oleObj>
              </a:graphicData>
            </a:graphic>
          </p:graphicFrame>
          <p:graphicFrame>
            <p:nvGraphicFramePr>
              <p:cNvPr id="18" name="对象 17"/>
              <p:cNvGraphicFramePr>
                <a:graphicFrameLocks noChangeAspect="1"/>
              </p:cNvGraphicFramePr>
              <p:nvPr/>
            </p:nvGraphicFramePr>
            <p:xfrm>
              <a:off x="611560" y="4149080"/>
              <a:ext cx="2841625" cy="717550"/>
            </p:xfrm>
            <a:graphic>
              <a:graphicData uri="http://schemas.openxmlformats.org/presentationml/2006/ole">
                <p:oleObj spid="_x0000_s200711" name="Formula" r:id="rId9" imgW="1433880" imgH="362160" progId="Equation.Ribbit">
                  <p:embed/>
                </p:oleObj>
              </a:graphicData>
            </a:graphic>
          </p:graphicFrame>
          <p:graphicFrame>
            <p:nvGraphicFramePr>
              <p:cNvPr id="19" name="对象 18"/>
              <p:cNvGraphicFramePr>
                <a:graphicFrameLocks noChangeAspect="1"/>
              </p:cNvGraphicFramePr>
              <p:nvPr/>
            </p:nvGraphicFramePr>
            <p:xfrm>
              <a:off x="395536" y="5085184"/>
              <a:ext cx="8208912" cy="372292"/>
            </p:xfrm>
            <a:graphic>
              <a:graphicData uri="http://schemas.openxmlformats.org/presentationml/2006/ole">
                <p:oleObj spid="_x0000_s200712" name="Formula" r:id="rId10" imgW="4625640" imgH="209880" progId="Equation.Ribbit">
                  <p:embed/>
                </p:oleObj>
              </a:graphicData>
            </a:graphic>
          </p:graphicFrame>
          <p:pic>
            <p:nvPicPr>
              <p:cNvPr id="200716" name="Picture 12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851920" y="3933056"/>
                <a:ext cx="3600450" cy="1171575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" name="Group 250"/>
            <p:cNvGrpSpPr>
              <a:grpSpLocks/>
            </p:cNvGrpSpPr>
            <p:nvPr/>
          </p:nvGrpSpPr>
          <p:grpSpPr bwMode="auto">
            <a:xfrm rot="377102">
              <a:off x="1493467" y="4563157"/>
              <a:ext cx="1008112" cy="380752"/>
              <a:chOff x="0" y="0"/>
              <a:chExt cx="1400" cy="512"/>
            </a:xfrm>
          </p:grpSpPr>
          <p:sp>
            <p:nvSpPr>
              <p:cNvPr id="23" name="Freeform 248"/>
              <p:cNvSpPr>
                <a:spLocks/>
              </p:cNvSpPr>
              <p:nvPr/>
            </p:nvSpPr>
            <p:spPr bwMode="auto">
              <a:xfrm>
                <a:off x="24" y="24"/>
                <a:ext cx="1352" cy="464"/>
              </a:xfrm>
              <a:custGeom>
                <a:avLst/>
                <a:gdLst>
                  <a:gd name="T0" fmla="*/ 1013 w 21305"/>
                  <a:gd name="T1" fmla="*/ 0 h 21600"/>
                  <a:gd name="T2" fmla="*/ 0 w 21305"/>
                  <a:gd name="T3" fmla="*/ 302 h 21600"/>
                  <a:gd name="T4" fmla="*/ 372 w 21305"/>
                  <a:gd name="T5" fmla="*/ 464 h 21600"/>
                  <a:gd name="T6" fmla="*/ 1349 w 21305"/>
                  <a:gd name="T7" fmla="*/ 230 h 21600"/>
                  <a:gd name="T8" fmla="*/ 1167 w 21305"/>
                  <a:gd name="T9" fmla="*/ 83 h 21600"/>
                  <a:gd name="T10" fmla="*/ 186 w 21305"/>
                  <a:gd name="T11" fmla="*/ 14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305" h="21600">
                    <a:moveTo>
                      <a:pt x="15956" y="0"/>
                    </a:moveTo>
                    <a:cubicBezTo>
                      <a:pt x="9765" y="4220"/>
                      <a:pt x="0" y="8281"/>
                      <a:pt x="0" y="14039"/>
                    </a:cubicBezTo>
                    <a:cubicBezTo>
                      <a:pt x="0" y="19796"/>
                      <a:pt x="3027" y="21600"/>
                      <a:pt x="5858" y="21600"/>
                    </a:cubicBezTo>
                    <a:cubicBezTo>
                      <a:pt x="8688" y="21600"/>
                      <a:pt x="20930" y="16765"/>
                      <a:pt x="21265" y="10714"/>
                    </a:cubicBezTo>
                    <a:cubicBezTo>
                      <a:pt x="21600" y="4662"/>
                      <a:pt x="19756" y="4911"/>
                      <a:pt x="18386" y="3884"/>
                    </a:cubicBezTo>
                    <a:cubicBezTo>
                      <a:pt x="17015" y="2857"/>
                      <a:pt x="5026" y="6191"/>
                      <a:pt x="2924" y="6810"/>
                    </a:cubicBezTo>
                  </a:path>
                </a:pathLst>
              </a:cu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pic>
            <p:nvPicPr>
              <p:cNvPr id="24" name="Picture 249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0" y="0"/>
                <a:ext cx="1400" cy="512"/>
              </a:xfrm>
              <a:prstGeom prst="rect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</p:pic>
        </p:grpSp>
        <p:cxnSp>
          <p:nvCxnSpPr>
            <p:cNvPr id="25" name="直接箭头连接符 24"/>
            <p:cNvCxnSpPr/>
            <p:nvPr/>
          </p:nvCxnSpPr>
          <p:spPr bwMode="auto">
            <a:xfrm flipV="1">
              <a:off x="2627784" y="4581128"/>
              <a:ext cx="1152128" cy="216024"/>
            </a:xfrm>
            <a:prstGeom prst="straightConnector1">
              <a:avLst/>
            </a:prstGeom>
            <a:solidFill>
              <a:srgbClr val="FFFFFF">
                <a:alpha val="0"/>
              </a:srgb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8</a:t>
            </a:fld>
            <a:endParaRPr lang="en-US" altLang="zh-CN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8" name="Picture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pic>
        <p:nvPicPr>
          <p:cNvPr id="20173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9525" y="2762250"/>
            <a:ext cx="5324475" cy="40957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01730" name="Picture 2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14950" cy="40290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" name="AutoShape 10"/>
          <p:cNvSpPr>
            <a:spLocks/>
          </p:cNvSpPr>
          <p:nvPr/>
        </p:nvSpPr>
        <p:spPr bwMode="auto">
          <a:xfrm>
            <a:off x="5940152" y="1124744"/>
            <a:ext cx="2628800" cy="720080"/>
          </a:xfrm>
          <a:prstGeom prst="roundRect">
            <a:avLst>
              <a:gd name="adj" fmla="val 2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32146" bIns="0" anchor="ctr"/>
          <a:lstStyle/>
          <a:p>
            <a:pPr algn="ctr"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Shape function of DFEM 1D </a:t>
            </a: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683568" y="4725144"/>
            <a:ext cx="2628800" cy="720080"/>
          </a:xfrm>
          <a:prstGeom prst="roundRect">
            <a:avLst>
              <a:gd name="adj" fmla="val 2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32146" bIns="0" anchor="ctr"/>
          <a:lstStyle/>
          <a:p>
            <a:pPr algn="ctr"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Derivative of Shape function</a:t>
            </a: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12" name="AutoShape 70"/>
          <p:cNvSpPr>
            <a:spLocks/>
          </p:cNvSpPr>
          <p:nvPr/>
        </p:nvSpPr>
        <p:spPr bwMode="auto">
          <a:xfrm rot="10800000">
            <a:off x="5292080" y="1340768"/>
            <a:ext cx="673100" cy="336931"/>
          </a:xfrm>
          <a:prstGeom prst="rightArrow">
            <a:avLst>
              <a:gd name="adj1" fmla="val 50000"/>
              <a:gd name="adj2" fmla="val 144287"/>
            </a:avLst>
          </a:prstGeom>
          <a:gradFill rotWithShape="0">
            <a:gsLst>
              <a:gs pos="0">
                <a:srgbClr val="3A7BCA"/>
              </a:gs>
              <a:gs pos="20001">
                <a:srgbClr val="3C7BC6"/>
              </a:gs>
              <a:gs pos="100000">
                <a:srgbClr val="2E5D97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3" name="AutoShape 70"/>
          <p:cNvSpPr>
            <a:spLocks/>
          </p:cNvSpPr>
          <p:nvPr/>
        </p:nvSpPr>
        <p:spPr bwMode="auto">
          <a:xfrm>
            <a:off x="3347864" y="4869160"/>
            <a:ext cx="673100" cy="336931"/>
          </a:xfrm>
          <a:prstGeom prst="rightArrow">
            <a:avLst>
              <a:gd name="adj1" fmla="val 50000"/>
              <a:gd name="adj2" fmla="val 144287"/>
            </a:avLst>
          </a:prstGeom>
          <a:gradFill rotWithShape="0">
            <a:gsLst>
              <a:gs pos="0">
                <a:srgbClr val="3A7BCA"/>
              </a:gs>
              <a:gs pos="20001">
                <a:srgbClr val="3C7BC6"/>
              </a:gs>
              <a:gs pos="100000">
                <a:srgbClr val="2E5D97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zh-CN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"/>
          <p:cNvSpPr>
            <a:spLocks/>
          </p:cNvSpPr>
          <p:nvPr/>
        </p:nvSpPr>
        <p:spPr bwMode="auto">
          <a:xfrm>
            <a:off x="101600" y="711200"/>
            <a:ext cx="8953500" cy="5918200"/>
          </a:xfrm>
          <a:prstGeom prst="roundRect">
            <a:avLst>
              <a:gd name="adj" fmla="val 3218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9</a:t>
            </a:fld>
            <a:endParaRPr lang="en-US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9159875" cy="622300"/>
            <a:chOff x="0" y="0"/>
            <a:chExt cx="9159875" cy="622300"/>
          </a:xfrm>
        </p:grpSpPr>
        <p:sp>
          <p:nvSpPr>
            <p:cNvPr id="6" name="Rectangle 3"/>
            <p:cNvSpPr>
              <a:spLocks/>
            </p:cNvSpPr>
            <p:nvPr/>
          </p:nvSpPr>
          <p:spPr bwMode="auto">
            <a:xfrm>
              <a:off x="0" y="0"/>
              <a:ext cx="9144000" cy="622300"/>
            </a:xfrm>
            <a:prstGeom prst="rect">
              <a:avLst/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zh-CN"/>
            </a:p>
          </p:txBody>
        </p:sp>
        <p:pic>
          <p:nvPicPr>
            <p:cNvPr id="7" name="Picture 1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0075" y="58738"/>
              <a:ext cx="939800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25400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Bold" charset="0"/>
                <a:ea typeface="+mj-ea"/>
                <a:cs typeface="Calibri Bold" charset="0"/>
                <a:sym typeface="Calibri Bold" charset="0"/>
              </a:rPr>
              <a:t>Double-interpolation finite element method (DFEM)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9" name="AutoShape 10"/>
          <p:cNvSpPr>
            <a:spLocks noGrp="1"/>
          </p:cNvSpPr>
          <p:nvPr>
            <p:ph idx="1"/>
          </p:nvPr>
        </p:nvSpPr>
        <p:spPr bwMode="auto">
          <a:xfrm>
            <a:off x="251520" y="692696"/>
            <a:ext cx="7632848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None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We perform the same procedure for 2D</a:t>
            </a:r>
            <a:r>
              <a:rPr lang="en-US" altLang="zh-CN" sz="2400" b="1" i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triangu</a:t>
            </a:r>
            <a:r>
              <a:rPr lang="en-US" altLang="zh-CN" sz="2400" b="1" i="1" dirty="0" smtClean="0">
                <a:latin typeface="Calibri" pitchFamily="34" charset="0"/>
                <a:ea typeface="MS PGothic" pitchFamily="34" charset="-128"/>
                <a:sym typeface="Calibri Bold" pitchFamily="-84" charset="0"/>
              </a:rPr>
              <a:t>lar </a:t>
            </a:r>
            <a:r>
              <a:rPr lang="en-US" altLang="zh-CN" sz="2400" dirty="0" smtClean="0">
                <a:latin typeface="Calibri" pitchFamily="34" charset="0"/>
                <a:ea typeface="MS PGothic" pitchFamily="34" charset="-128"/>
                <a:sym typeface="Calibri Bold" pitchFamily="-84" charset="0"/>
              </a:rPr>
              <a:t>element:</a:t>
            </a: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39552" y="4941168"/>
          <a:ext cx="4154488" cy="317500"/>
        </p:xfrm>
        <a:graphic>
          <a:graphicData uri="http://schemas.openxmlformats.org/presentationml/2006/ole">
            <p:oleObj spid="_x0000_s202756" name="Formula" r:id="rId4" imgW="2095560" imgH="160200" progId="Equation.Ribbit">
              <p:embed/>
            </p:oleObj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323528" y="1340768"/>
            <a:ext cx="8064896" cy="4752528"/>
            <a:chOff x="323528" y="1340768"/>
            <a:chExt cx="8064896" cy="4752528"/>
          </a:xfrm>
        </p:grpSpPr>
        <p:sp>
          <p:nvSpPr>
            <p:cNvPr id="10" name="AutoShape 10"/>
            <p:cNvSpPr txBox="1">
              <a:spLocks/>
            </p:cNvSpPr>
            <p:nvPr/>
          </p:nvSpPr>
          <p:spPr bwMode="auto">
            <a:xfrm>
              <a:off x="395536" y="1340768"/>
              <a:ext cx="7992888" cy="1224136"/>
            </a:xfrm>
            <a:prstGeom prst="roundRect">
              <a:avLst>
                <a:gd name="adj" fmla="val 2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lIns="0" tIns="0" rIns="32146" bIns="0" anchor="ctr"/>
            <a:lstStyle/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  <a:sym typeface="Calibri Bold" pitchFamily="-84" charset="0"/>
                </a:rPr>
                <a:t>First</a:t>
              </a:r>
              <a:r>
                <a:rPr kumimoji="0" lang="en-US" altLang="zh-CN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  <a:sym typeface="Calibri Bold" pitchFamily="-84" charset="0"/>
                </a:rPr>
                <a:t> stage </a:t>
              </a:r>
              <a:r>
                <a:rPr kumimoji="0" lang="en-US" altLang="zh-CN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  <a:sym typeface="Calibri Bold" pitchFamily="-84" charset="0"/>
                </a:rPr>
                <a:t>of interpolation (traditional FEM):</a:t>
              </a:r>
            </a:p>
            <a:p>
              <a:pPr marL="317500" marR="0" lvl="0" indent="-31750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Pct val="200000"/>
                <a:buFont typeface="Arial Bold" pitchFamily="-84" charset="0"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Calibri Bold" pitchFamily="-84" charset="0"/>
              </a:endParaRPr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1420813" y="1989138"/>
            <a:ext cx="5116512" cy="387350"/>
          </p:xfrm>
          <a:graphic>
            <a:graphicData uri="http://schemas.openxmlformats.org/presentationml/2006/ole">
              <p:oleObj spid="_x0000_s202754" name="Formula" r:id="rId5" imgW="2580840" imgH="195840" progId="Equation.Ribbit">
                <p:embed/>
              </p:oleObj>
            </a:graphicData>
          </a:graphic>
        </p:graphicFrame>
        <p:grpSp>
          <p:nvGrpSpPr>
            <p:cNvPr id="20" name="组合 19"/>
            <p:cNvGrpSpPr/>
            <p:nvPr/>
          </p:nvGrpSpPr>
          <p:grpSpPr>
            <a:xfrm>
              <a:off x="323528" y="2636912"/>
              <a:ext cx="8064896" cy="3456384"/>
              <a:chOff x="323528" y="2636912"/>
              <a:chExt cx="8064896" cy="3456384"/>
            </a:xfrm>
          </p:grpSpPr>
          <p:sp>
            <p:nvSpPr>
              <p:cNvPr id="13" name="AutoShape 10"/>
              <p:cNvSpPr txBox="1">
                <a:spLocks/>
              </p:cNvSpPr>
              <p:nvPr/>
            </p:nvSpPr>
            <p:spPr bwMode="auto">
              <a:xfrm>
                <a:off x="323528" y="2636912"/>
                <a:ext cx="8064896" cy="3384376"/>
              </a:xfrm>
              <a:prstGeom prst="roundRect">
                <a:avLst>
                  <a:gd name="adj" fmla="val 200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lIns="0" tIns="0" rIns="32146" bIns="0" anchor="ctr"/>
              <a:lstStyle/>
              <a:p>
                <a:pPr marL="317500" marR="0" lvl="0" indent="-3175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Pct val="200000"/>
                  <a:buFont typeface="Arial Bold" pitchFamily="-84" charset="0"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43434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  <a:sym typeface="Calibri Bold" pitchFamily="-84" charset="0"/>
                  </a:rPr>
                  <a:t>Second</a:t>
                </a:r>
                <a:r>
                  <a:rPr kumimoji="0" lang="en-US" altLang="zh-CN" sz="24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343434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  <a:sym typeface="Calibri Bold" pitchFamily="-84" charset="0"/>
                  </a:rPr>
                  <a:t> stage </a:t>
                </a:r>
                <a:r>
                  <a:rPr kumimoji="0" lang="en-US" altLang="zh-CN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343434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  <a:sym typeface="Calibri Bold" pitchFamily="-84" charset="0"/>
                  </a:rPr>
                  <a:t>of interpolation :</a:t>
                </a:r>
              </a:p>
              <a:p>
                <a:pPr marL="317500" marR="0" lvl="0" indent="-3175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Pct val="200000"/>
                  <a:buFont typeface="Arial Bold" pitchFamily="-84" charset="0"/>
                  <a:buNone/>
                  <a:tabLst/>
                  <a:defRPr/>
                </a:pPr>
                <a:endParaRPr lang="en-US" altLang="zh-CN" sz="2400" kern="0" dirty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endParaRPr>
              </a:p>
              <a:p>
                <a:pPr marL="317500" marR="0" lvl="0" indent="-3175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Pct val="200000"/>
                  <a:buFont typeface="Arial Bold" pitchFamily="-84" charset="0"/>
                  <a:buNone/>
                  <a:tabLst/>
                  <a:defRPr/>
                </a:pPr>
                <a:endParaRPr kumimoji="0" lang="en-US" altLang="zh-CN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  <a:sym typeface="Calibri Bold" pitchFamily="-84" charset="0"/>
                </a:endParaRPr>
              </a:p>
              <a:p>
                <a:pPr marL="317500" marR="0" lvl="0" indent="-3175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Pct val="200000"/>
                  <a:buFont typeface="Arial Bold" pitchFamily="-84" charset="0"/>
                  <a:buNone/>
                  <a:tabLst/>
                  <a:defRPr/>
                </a:pPr>
                <a:endParaRPr lang="en-US" altLang="zh-CN" sz="2400" kern="0" dirty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endParaRPr>
              </a:p>
              <a:p>
                <a:pPr marL="317500" marR="0" lvl="0" indent="-3175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Pct val="200000"/>
                  <a:buFont typeface="Arial Bold" pitchFamily="-84" charset="0"/>
                  <a:buNone/>
                  <a:tabLst/>
                  <a:defRPr/>
                </a:pPr>
                <a:endParaRPr kumimoji="0" lang="en-US" altLang="zh-CN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  <a:sym typeface="Calibri Bold" pitchFamily="-84" charset="0"/>
                </a:endParaRPr>
              </a:p>
              <a:p>
                <a:pPr marL="317500" marR="0" lvl="0" indent="-3175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Pct val="200000"/>
                  <a:buFont typeface="Arial Bold" pitchFamily="-84" charset="0"/>
                  <a:buNone/>
                  <a:tabLst/>
                  <a:defRPr/>
                </a:pPr>
                <a:endParaRPr lang="en-US" altLang="zh-CN" sz="2400" kern="0" dirty="0">
                  <a:solidFill>
                    <a:srgbClr val="343434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endParaRPr>
              </a:p>
              <a:p>
                <a:pPr marL="317500" marR="0" lvl="0" indent="-3175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Pct val="200000"/>
                  <a:buFont typeface="Arial Bold" pitchFamily="-84" charset="0"/>
                  <a:buNone/>
                  <a:tabLst/>
                  <a:defRPr/>
                </a:pPr>
                <a:endParaRPr kumimoji="0" lang="en-US" altLang="zh-CN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  <a:sym typeface="Calibri Bold" pitchFamily="-84" charset="0"/>
                </a:endParaRPr>
              </a:p>
              <a:p>
                <a:pPr marL="317500" marR="0" lvl="0" indent="-317500" algn="l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Pct val="200000"/>
                  <a:buFont typeface="Arial Bold" pitchFamily="-84" charset="0"/>
                  <a:buNone/>
                  <a:tabLst/>
                  <a:defRPr/>
                </a:pP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43434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  <a:sym typeface="Calibri Bold" pitchFamily="-84" charset="0"/>
                </a:endParaRPr>
              </a:p>
            </p:txBody>
          </p:sp>
          <p:graphicFrame>
            <p:nvGraphicFramePr>
              <p:cNvPr id="14" name="对象 13"/>
              <p:cNvGraphicFramePr>
                <a:graphicFrameLocks noChangeAspect="1"/>
              </p:cNvGraphicFramePr>
              <p:nvPr/>
            </p:nvGraphicFramePr>
            <p:xfrm>
              <a:off x="1619672" y="3356992"/>
              <a:ext cx="5276850" cy="1373187"/>
            </p:xfrm>
            <a:graphic>
              <a:graphicData uri="http://schemas.openxmlformats.org/presentationml/2006/ole">
                <p:oleObj spid="_x0000_s202755" name="Formula" r:id="rId6" imgW="2662200" imgH="692280" progId="Equation.Ribbit">
                  <p:embed/>
                </p:oleObj>
              </a:graphicData>
            </a:graphic>
          </p:graphicFrame>
          <p:sp>
            <p:nvSpPr>
              <p:cNvPr id="16" name="AutoShape 10"/>
              <p:cNvSpPr>
                <a:spLocks/>
              </p:cNvSpPr>
              <p:nvPr/>
            </p:nvSpPr>
            <p:spPr bwMode="auto">
              <a:xfrm>
                <a:off x="539552" y="4869160"/>
                <a:ext cx="7560840" cy="1224136"/>
              </a:xfrm>
              <a:prstGeom prst="roundRect">
                <a:avLst>
                  <a:gd name="adj" fmla="val 20000"/>
                </a:avLst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0" tIns="0" rIns="32146" bIns="0" anchor="ctr"/>
              <a:lstStyle/>
              <a:p>
                <a:pPr>
                  <a:spcBef>
                    <a:spcPts val="200"/>
                  </a:spcBef>
                </a:pPr>
                <a:r>
                  <a:rPr lang="en-US" altLang="zh-CN" sz="2400" dirty="0" smtClean="0">
                    <a:solidFill>
                      <a:srgbClr val="343434"/>
                    </a:solidFill>
                    <a:latin typeface="Calibri" pitchFamily="34" charset="0"/>
                    <a:ea typeface="MS PGothic" pitchFamily="34" charset="-128"/>
                    <a:sym typeface="Calibri Bold" pitchFamily="-84" charset="0"/>
                  </a:rPr>
                  <a:t>                                                              are the basis functions with regard to  </a:t>
                </a:r>
              </a:p>
              <a:p>
                <a:pPr>
                  <a:spcBef>
                    <a:spcPts val="200"/>
                  </a:spcBef>
                </a:pPr>
                <a:endParaRPr lang="en-US" altLang="zh-CN" sz="2400" i="1" dirty="0">
                  <a:solidFill>
                    <a:srgbClr val="FF0000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endParaRPr>
              </a:p>
            </p:txBody>
          </p:sp>
          <p:graphicFrame>
            <p:nvGraphicFramePr>
              <p:cNvPr id="17" name="对象 16"/>
              <p:cNvGraphicFramePr>
                <a:graphicFrameLocks noChangeAspect="1"/>
              </p:cNvGraphicFramePr>
              <p:nvPr/>
            </p:nvGraphicFramePr>
            <p:xfrm>
              <a:off x="2483768" y="5301208"/>
              <a:ext cx="2547937" cy="349250"/>
            </p:xfrm>
            <a:graphic>
              <a:graphicData uri="http://schemas.openxmlformats.org/presentationml/2006/ole">
                <p:oleObj spid="_x0000_s202757" name="Formula" r:id="rId7" imgW="1286640" imgH="176760" progId="Equation.Ribbit">
                  <p:embed/>
                </p:oleObj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uverture">
      <a:majorFont>
        <a:latin typeface="Eurostile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couver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tandardSlide copy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Slide copy">
      <a:majorFont>
        <a:latin typeface="Helvetica Neue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StandardSlid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ponsors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ponsors">
      <a:majorFont>
        <a:latin typeface="Eurostile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sponso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 colonnes 50%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2 colonnes 50%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2 colonnes 50%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 colonne copy 4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 colonne copy 4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 colonne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StandardSlide copy 2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Slide copy 2">
      <a:majorFont>
        <a:latin typeface="Helvetica Neue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StandardSlide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 colonne copy 1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 colonne copy 1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 colonne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StandardSlide copy 3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Slide copy 3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StandardSlide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StandardSlide copy 4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Slide copy 4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StandardSlide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 colonne copy 2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 colonne copy 2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 colonne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StandardSlide copy 6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Slide copy 6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StandardSlide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 colonnes 50% sans filet font blanc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2 colonnes 50% sans filet font blanc copy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2 colonnes 50% sans filet font blanc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 colonne copy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 colonne copy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 colonn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 colonne copy 3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 colonne copy 3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 colonne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 colonne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 colonne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 colo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with Tudor copy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with Tudor copy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with Tudor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 colonnes 30% with Tudor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2 colonnes 30% with Tudor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2 colonnes 30% with Tud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 colonne copy 5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 colonne copy 5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 colonne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 colonnes 50%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2 colonnes 50% copy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2 colonnes 50%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 colonnes 30% copy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2 colonnes 30% copy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2 colonnes 30%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lonnes 30%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2 colonnes 30%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2 colonnes 30%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 colonne copy 6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1 colonne copy 6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 colonne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 colonnes 50% copy 1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2 colonnes 50% copy 1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2 colonnes 50%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 colonnes 30% copy 1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2 colonnes 30% copy 1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2 colonnes 30%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Pages>0</Pages>
  <Words>626</Words>
  <Characters>0</Characters>
  <Application>Microsoft Office PowerPoint</Application>
  <PresentationFormat>全屏显示(4:3)</PresentationFormat>
  <Lines>0</Lines>
  <Paragraphs>138</Paragraphs>
  <Slides>25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0" baseType="lpstr">
      <vt:lpstr>couverture</vt:lpstr>
      <vt:lpstr>2 colonnes 50% sans filet font blanc copy</vt:lpstr>
      <vt:lpstr>1 colonne copy 5</vt:lpstr>
      <vt:lpstr>2 colonnes 50% copy</vt:lpstr>
      <vt:lpstr>2 colonnes 30% copy</vt:lpstr>
      <vt:lpstr>2 colonnes 30%</vt:lpstr>
      <vt:lpstr>1 colonne copy 6</vt:lpstr>
      <vt:lpstr>2 colonnes 50% copy 1</vt:lpstr>
      <vt:lpstr>2 colonnes 30% copy 1</vt:lpstr>
      <vt:lpstr>StandardSlide copy</vt:lpstr>
      <vt:lpstr>sponsors</vt:lpstr>
      <vt:lpstr>2 colonnes 50%</vt:lpstr>
      <vt:lpstr>1 colonne copy 4</vt:lpstr>
      <vt:lpstr>StandardSlide copy 2</vt:lpstr>
      <vt:lpstr>1 colonne copy 1</vt:lpstr>
      <vt:lpstr>StandardSlide copy 3</vt:lpstr>
      <vt:lpstr>StandardSlide copy 4</vt:lpstr>
      <vt:lpstr>1 colonne copy 2</vt:lpstr>
      <vt:lpstr>StandardSlide copy 6</vt:lpstr>
      <vt:lpstr>1 colonne copy</vt:lpstr>
      <vt:lpstr>1 colonne copy 3</vt:lpstr>
      <vt:lpstr>1 colonne</vt:lpstr>
      <vt:lpstr>with Tudor copy</vt:lpstr>
      <vt:lpstr>2 colonnes 30% with Tudor</vt:lpstr>
      <vt:lpstr>Formula</vt:lpstr>
      <vt:lpstr>幻灯片 1</vt:lpstr>
      <vt:lpstr>Outline</vt:lpstr>
      <vt:lpstr>幻灯片 3</vt:lpstr>
      <vt:lpstr>幻灯片 4</vt:lpstr>
      <vt:lpstr>Double-interpolation finite element method (DFEM)</vt:lpstr>
      <vt:lpstr>Double-interpolation finite element method (DFEM)</vt:lpstr>
      <vt:lpstr>Double-interpolation finite element method (DFEM)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 for Presentation</dc:title>
  <dc:creator>EXREL/INFOS</dc:creator>
  <cp:lastModifiedBy>acer</cp:lastModifiedBy>
  <cp:revision>120</cp:revision>
  <dcterms:modified xsi:type="dcterms:W3CDTF">2013-09-20T20:52:17Z</dcterms:modified>
</cp:coreProperties>
</file>